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7" r:id="rId2"/>
    <p:sldId id="258" r:id="rId3"/>
    <p:sldId id="260" r:id="rId4"/>
    <p:sldId id="261" r:id="rId5"/>
    <p:sldId id="263" r:id="rId6"/>
    <p:sldId id="264" r:id="rId7"/>
    <p:sldId id="355" r:id="rId8"/>
    <p:sldId id="259" r:id="rId9"/>
    <p:sldId id="354" r:id="rId10"/>
    <p:sldId id="267" r:id="rId11"/>
    <p:sldId id="356" r:id="rId12"/>
    <p:sldId id="266" r:id="rId13"/>
    <p:sldId id="265" r:id="rId14"/>
    <p:sldId id="381" r:id="rId15"/>
    <p:sldId id="368" r:id="rId16"/>
    <p:sldId id="369" r:id="rId17"/>
    <p:sldId id="370" r:id="rId18"/>
    <p:sldId id="371" r:id="rId19"/>
    <p:sldId id="384" r:id="rId20"/>
    <p:sldId id="385" r:id="rId21"/>
    <p:sldId id="373" r:id="rId22"/>
    <p:sldId id="374" r:id="rId23"/>
    <p:sldId id="378" r:id="rId24"/>
    <p:sldId id="383" r:id="rId25"/>
    <p:sldId id="433" r:id="rId26"/>
    <p:sldId id="377" r:id="rId27"/>
    <p:sldId id="388" r:id="rId28"/>
    <p:sldId id="359" r:id="rId29"/>
    <p:sldId id="360" r:id="rId30"/>
    <p:sldId id="361" r:id="rId31"/>
    <p:sldId id="362" r:id="rId32"/>
    <p:sldId id="270" r:id="rId33"/>
    <p:sldId id="357" r:id="rId34"/>
    <p:sldId id="363" r:id="rId35"/>
    <p:sldId id="365" r:id="rId36"/>
    <p:sldId id="358" r:id="rId37"/>
    <p:sldId id="364" r:id="rId38"/>
    <p:sldId id="333" r:id="rId39"/>
    <p:sldId id="268" r:id="rId40"/>
    <p:sldId id="391" r:id="rId41"/>
    <p:sldId id="274" r:id="rId42"/>
    <p:sldId id="390" r:id="rId43"/>
    <p:sldId id="409" r:id="rId44"/>
    <p:sldId id="275" r:id="rId45"/>
    <p:sldId id="276" r:id="rId46"/>
    <p:sldId id="277" r:id="rId47"/>
    <p:sldId id="410" r:id="rId48"/>
    <p:sldId id="272" r:id="rId49"/>
    <p:sldId id="278" r:id="rId50"/>
    <p:sldId id="392" r:id="rId51"/>
    <p:sldId id="394" r:id="rId52"/>
    <p:sldId id="280" r:id="rId53"/>
    <p:sldId id="336" r:id="rId54"/>
    <p:sldId id="337" r:id="rId55"/>
    <p:sldId id="395" r:id="rId56"/>
    <p:sldId id="396" r:id="rId57"/>
    <p:sldId id="397" r:id="rId58"/>
    <p:sldId id="399" r:id="rId59"/>
    <p:sldId id="516" r:id="rId60"/>
    <p:sldId id="400" r:id="rId61"/>
    <p:sldId id="401" r:id="rId62"/>
    <p:sldId id="338" r:id="rId63"/>
    <p:sldId id="435" r:id="rId64"/>
    <p:sldId id="339" r:id="rId65"/>
    <p:sldId id="408" r:id="rId66"/>
    <p:sldId id="340" r:id="rId67"/>
    <p:sldId id="341" r:id="rId68"/>
    <p:sldId id="415" r:id="rId69"/>
    <p:sldId id="413" r:id="rId70"/>
    <p:sldId id="414" r:id="rId71"/>
    <p:sldId id="411" r:id="rId72"/>
    <p:sldId id="343" r:id="rId73"/>
    <p:sldId id="344" r:id="rId74"/>
    <p:sldId id="403" r:id="rId75"/>
    <p:sldId id="404" r:id="rId76"/>
    <p:sldId id="429" r:id="rId77"/>
    <p:sldId id="434" r:id="rId78"/>
    <p:sldId id="405" r:id="rId79"/>
    <p:sldId id="406" r:id="rId80"/>
    <p:sldId id="345" r:id="rId81"/>
    <p:sldId id="444" r:id="rId82"/>
    <p:sldId id="346" r:id="rId83"/>
    <p:sldId id="416" r:id="rId84"/>
    <p:sldId id="347" r:id="rId85"/>
    <p:sldId id="436" r:id="rId86"/>
    <p:sldId id="437" r:id="rId87"/>
    <p:sldId id="348" r:id="rId88"/>
    <p:sldId id="349" r:id="rId89"/>
    <p:sldId id="350" r:id="rId90"/>
    <p:sldId id="351" r:id="rId91"/>
    <p:sldId id="352" r:id="rId92"/>
    <p:sldId id="353" r:id="rId93"/>
    <p:sldId id="509" r:id="rId94"/>
    <p:sldId id="468" r:id="rId95"/>
    <p:sldId id="470" r:id="rId96"/>
    <p:sldId id="510" r:id="rId97"/>
    <p:sldId id="471" r:id="rId98"/>
    <p:sldId id="472" r:id="rId99"/>
    <p:sldId id="511" r:id="rId100"/>
    <p:sldId id="473" r:id="rId101"/>
    <p:sldId id="475" r:id="rId102"/>
    <p:sldId id="476" r:id="rId103"/>
    <p:sldId id="477" r:id="rId104"/>
    <p:sldId id="474" r:id="rId105"/>
    <p:sldId id="282" r:id="rId106"/>
    <p:sldId id="512" r:id="rId107"/>
    <p:sldId id="514" r:id="rId108"/>
    <p:sldId id="417" r:id="rId109"/>
    <p:sldId id="283" r:id="rId110"/>
    <p:sldId id="418" r:id="rId111"/>
    <p:sldId id="284" r:id="rId112"/>
    <p:sldId id="482" r:id="rId113"/>
    <p:sldId id="483" r:id="rId114"/>
    <p:sldId id="484" r:id="rId115"/>
    <p:sldId id="485" r:id="rId116"/>
    <p:sldId id="486" r:id="rId117"/>
    <p:sldId id="487" r:id="rId118"/>
    <p:sldId id="488" r:id="rId119"/>
    <p:sldId id="489" r:id="rId120"/>
    <p:sldId id="490" r:id="rId121"/>
    <p:sldId id="491" r:id="rId122"/>
    <p:sldId id="502" r:id="rId123"/>
    <p:sldId id="503" r:id="rId124"/>
    <p:sldId id="504" r:id="rId125"/>
    <p:sldId id="505" r:id="rId126"/>
    <p:sldId id="478" r:id="rId127"/>
    <p:sldId id="285" r:id="rId128"/>
    <p:sldId id="286" r:id="rId129"/>
    <p:sldId id="287" r:id="rId130"/>
    <p:sldId id="460" r:id="rId131"/>
    <p:sldId id="461" r:id="rId132"/>
    <p:sldId id="288" r:id="rId133"/>
    <p:sldId id="515" r:id="rId134"/>
    <p:sldId id="459" r:id="rId135"/>
    <p:sldId id="457" r:id="rId136"/>
    <p:sldId id="479" r:id="rId137"/>
    <p:sldId id="291" r:id="rId138"/>
    <p:sldId id="455" r:id="rId139"/>
    <p:sldId id="456" r:id="rId140"/>
    <p:sldId id="492" r:id="rId141"/>
    <p:sldId id="493" r:id="rId142"/>
    <p:sldId id="494" r:id="rId143"/>
    <p:sldId id="495" r:id="rId144"/>
    <p:sldId id="496" r:id="rId145"/>
    <p:sldId id="497" r:id="rId146"/>
    <p:sldId id="498" r:id="rId147"/>
    <p:sldId id="506" r:id="rId148"/>
    <p:sldId id="507" r:id="rId149"/>
    <p:sldId id="508" r:id="rId150"/>
    <p:sldId id="480" r:id="rId151"/>
    <p:sldId id="293" r:id="rId152"/>
    <p:sldId id="294" r:id="rId153"/>
    <p:sldId id="438" r:id="rId154"/>
    <p:sldId id="439" r:id="rId155"/>
    <p:sldId id="499" r:id="rId156"/>
    <p:sldId id="500" r:id="rId157"/>
    <p:sldId id="501" r:id="rId158"/>
    <p:sldId id="481" r:id="rId159"/>
    <p:sldId id="313" r:id="rId160"/>
    <p:sldId id="298" r:id="rId161"/>
    <p:sldId id="453" r:id="rId162"/>
    <p:sldId id="454" r:id="rId163"/>
    <p:sldId id="452" r:id="rId164"/>
    <p:sldId id="304" r:id="rId165"/>
    <p:sldId id="446" r:id="rId166"/>
    <p:sldId id="447" r:id="rId167"/>
    <p:sldId id="309" r:id="rId168"/>
    <p:sldId id="443" r:id="rId169"/>
    <p:sldId id="335"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89319" autoAdjust="0"/>
  </p:normalViewPr>
  <p:slideViewPr>
    <p:cSldViewPr snapToGrid="0">
      <p:cViewPr varScale="1">
        <p:scale>
          <a:sx n="65" d="100"/>
          <a:sy n="65" d="100"/>
        </p:scale>
        <p:origin x="8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4B48D-0187-4BA8-90B7-6ACDAFB909C9}"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70E8-0F9A-495C-B808-245D67B5A4E1}" type="slidenum">
              <a:rPr lang="en-US" smtClean="0"/>
              <a:t>‹#›</a:t>
            </a:fld>
            <a:endParaRPr lang="en-US"/>
          </a:p>
        </p:txBody>
      </p:sp>
    </p:spTree>
    <p:extLst>
      <p:ext uri="{BB962C8B-B14F-4D97-AF65-F5344CB8AC3E}">
        <p14:creationId xmlns:p14="http://schemas.microsoft.com/office/powerpoint/2010/main" val="2834535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ws/sagemaker-containers/blob/master/README.rst#list-of-provided-environment-variables-by-sagemaker-containe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ithub.com/aws/sagemaker-containers/blob/v2.4.4/src/sagemaker_containers/_params.py" TargetMode="Externa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xgboost_abalone/xgboost_parquet_input_training.ipynb"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aws/sagemaker-inference-toolkit" TargetMode="External"/><Relationship Id="rId3" Type="http://schemas.openxmlformats.org/officeDocument/2006/relationships/hyperlink" Target="https://github.com/aws/sagemaker-tensorflow-serving-container/blob/master/scripts/build.sh" TargetMode="External"/><Relationship Id="rId7" Type="http://schemas.openxmlformats.org/officeDocument/2006/relationships/hyperlink" Target="https://github.com/aws/sagemaker-python-sdk/blob/master/src/sagemaker/fw_utils.py"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ws/sagemaker-python-sdk/blob/master/src/sagemaker/tensorflow/serving.py" TargetMode="External"/><Relationship Id="rId5" Type="http://schemas.openxmlformats.org/officeDocument/2006/relationships/hyperlink" Target="https://github.com/aws/sagemaker-python-sdk/blob/master/src/sagemaker/tensorflow/estimator.py" TargetMode="External"/><Relationship Id="rId4" Type="http://schemas.openxmlformats.org/officeDocument/2006/relationships/hyperlink" Target="https://github.com/aws/sagemaker-tensorflow-serving-container/blob/master/docker/1.15/Dockerfile.cpu" TargetMode="External"/><Relationship Id="rId9" Type="http://schemas.openxmlformats.org/officeDocument/2006/relationships/hyperlink" Target="https://github.com/aws/sagemaker-tensorflow-container/blob/master/docker/1.15.0/py3/Dockerfile.cpu"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blogs/machine-learning/annotate-data-for-less-with-amazon-sagemaker-ground-truth-and-automated-data-label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56991108"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aws/sagemaker-tensorflow-serving-container/blob/master/docker/build_artifacts/sagemaker/serve.py#L8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aws/sagemaker-python-sdk/issues/970" TargetMode="External"/><Relationship Id="rId7" Type="http://schemas.openxmlformats.org/officeDocument/2006/relationships/hyperlink" Target="https://github.com/aws/sagemaker-python-sdk/issues/799"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github.com/awslabs/amazon-sagemaker-examples/tree/master/sagemaker_batch_transform/tensorflow_cifar-10_with_inference_script" TargetMode="External"/><Relationship Id="rId5" Type="http://schemas.openxmlformats.org/officeDocument/2006/relationships/hyperlink" Target="https://github.com/awslabs/amazon-sagemaker-examples/blob/master/sagemaker_batch_transform/tensorflow_cifar-10_with_inference_script/code/inference.py" TargetMode="External"/><Relationship Id="rId4" Type="http://schemas.openxmlformats.org/officeDocument/2006/relationships/hyperlink" Target="https://github.com/awslabs/amazon-sagemaker-examples/blob/master/sagemaker_batch_transform/tensorflow_open-images_jpg/code/inference.py"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tensorflow/serving/issues/882"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github.com/awslabs/multi-model-server/blob/master/docs/management_api.md#register-a-model" TargetMode="External"/><Relationship Id="rId4" Type="http://schemas.openxmlformats.org/officeDocument/2006/relationships/hyperlink" Target="https://github.com/awslabs/multi-model-server/issues/732"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edium.com/faun/mastering-the-mystical-art-of-model-deployment-c0cafe011175"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medium.com/@deepen.h.panchal/a-b-testing-using-aws-sagemaker-boto3-c3dac87ade22"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ws.amazon.com/blogs/machine-learning/performing-batch-inference-with-tensorflow-serving-in-amazon-sagemaker/"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blogs/machine-learning/introducing-amazon-sagemaker-operators-for-kubernete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github.com/aws/amazon-sagemaker-operator-for-k8s"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aws/sagemaker-spark#getting-sagemaker-spark"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github.com/awslabs/amazon-sagemaker-examples/blob/master/sagemaker-python-sdk/sparkml_serving_emr_mleap_abalone/sparkml_serving_emr_mleap_abalone.ipynb" TargetMode="External"/><Relationship Id="rId4" Type="http://schemas.openxmlformats.org/officeDocument/2006/relationships/hyperlink" Target="https://aws.amazon.com/blogs/machine-learning/build-amazon-sagemaker-notebooks-backed-by-spark-in-amazon-emr/"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lexandersimes.com/unsupervised/machine/learning/nlp/sagemaker/2019/09/01/got.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wslabs/amazon-sagemaker-examples/tree/4c2a93114104e0b9555d7c10aaab018cac3d7c04/sagemaker-python-sdk/tensorflow_script_mode_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log.csdn.net/jiangjiang_jian/article/details/80631023"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zhuanlan.zhihu.com/p/59528983"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vividfree.github.io/%E6%9C%BA%E5%99%A8%E5%AD%A6%E4%B9%A0/2017/08/05/understanding-product-quantization"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a:t>
            </a:fld>
            <a:endParaRPr lang="en-US"/>
          </a:p>
        </p:txBody>
      </p:sp>
    </p:spTree>
    <p:extLst>
      <p:ext uri="{BB962C8B-B14F-4D97-AF65-F5344CB8AC3E}">
        <p14:creationId xmlns:p14="http://schemas.microsoft.com/office/powerpoint/2010/main" val="18975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https://github.com/aws/sagemaker-containers/blob/master/README.rst#list-of-provided-environment-variables-by-sagemaker-containers</a:t>
            </a:r>
            <a:r>
              <a:rPr lang="en-US" sz="1200" u="sng"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提到的环境变量都是</a:t>
            </a:r>
            <a:r>
              <a:rPr lang="en-US" sz="1200" kern="1200" dirty="0">
                <a:solidFill>
                  <a:schemeClr val="tx1"/>
                </a:solidFill>
                <a:effectLst/>
                <a:latin typeface="+mn-lt"/>
                <a:ea typeface="+mn-ea"/>
                <a:cs typeface="+mn-cs"/>
              </a:rPr>
              <a:t>SM_XXX</a:t>
            </a:r>
            <a:r>
              <a:rPr lang="zh-CN" altLang="en-US" sz="1200" kern="1200" dirty="0">
                <a:solidFill>
                  <a:schemeClr val="tx1"/>
                </a:solidFill>
                <a:effectLst/>
                <a:latin typeface="+mn-lt"/>
                <a:ea typeface="+mn-ea"/>
                <a:cs typeface="+mn-cs"/>
              </a:rPr>
              <a:t>格式的，主要是客户自己的脚本可能需要从环境变量中获取的某种信息）</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4"/>
              </a:rPr>
              <a:t>https://github.com/aws/sagemaker-containers/blob/v2.4.4/src/sagemaker_containers/_params.py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提到的环境变量是</a:t>
            </a:r>
            <a:r>
              <a:rPr lang="en-US" sz="1200" kern="1200" dirty="0">
                <a:solidFill>
                  <a:schemeClr val="tx1"/>
                </a:solidFill>
                <a:effectLst/>
                <a:latin typeface="+mn-lt"/>
                <a:ea typeface="+mn-ea"/>
                <a:cs typeface="+mn-cs"/>
              </a:rPr>
              <a:t>XXXX_ENV</a:t>
            </a:r>
            <a:r>
              <a:rPr lang="zh-CN" altLang="en-US" sz="1200" kern="1200" dirty="0">
                <a:solidFill>
                  <a:schemeClr val="tx1"/>
                </a:solidFill>
                <a:effectLst/>
                <a:latin typeface="+mn-lt"/>
                <a:ea typeface="+mn-ea"/>
                <a:cs typeface="+mn-cs"/>
              </a:rPr>
              <a:t>格式的，主要是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container</a:t>
            </a:r>
            <a:r>
              <a:rPr lang="zh-CN" altLang="en-US" sz="1200" kern="1200" dirty="0">
                <a:solidFill>
                  <a:schemeClr val="tx1"/>
                </a:solidFill>
                <a:effectLst/>
                <a:latin typeface="+mn-lt"/>
                <a:ea typeface="+mn-ea"/>
                <a:cs typeface="+mn-cs"/>
              </a:rPr>
              <a:t>内部实现需要的；另外，这个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中提到的</a:t>
            </a:r>
            <a:r>
              <a:rPr lang="en-US" sz="1200" kern="1200" dirty="0" err="1">
                <a:solidFill>
                  <a:schemeClr val="tx1"/>
                </a:solidFill>
                <a:effectLst/>
                <a:latin typeface="+mn-lt"/>
                <a:ea typeface="+mn-ea"/>
                <a:cs typeface="+mn-cs"/>
              </a:rPr>
              <a:t>sagemaker_XXXX</a:t>
            </a:r>
            <a:r>
              <a:rPr lang="zh-CN" altLang="en-US" sz="1200" kern="1200" dirty="0">
                <a:solidFill>
                  <a:schemeClr val="tx1"/>
                </a:solidFill>
                <a:effectLst/>
                <a:latin typeface="+mn-lt"/>
                <a:ea typeface="+mn-ea"/>
                <a:cs typeface="+mn-cs"/>
              </a:rPr>
              <a:t>格式的都是可以通过</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high level API</a:t>
            </a:r>
            <a:r>
              <a:rPr lang="zh-CN" altLang="en-US" sz="1200" kern="1200" dirty="0">
                <a:solidFill>
                  <a:schemeClr val="tx1"/>
                </a:solidFill>
                <a:effectLst/>
                <a:latin typeface="+mn-lt"/>
                <a:ea typeface="+mn-ea"/>
                <a:cs typeface="+mn-cs"/>
              </a:rPr>
              <a:t>或者</a:t>
            </a:r>
            <a:r>
              <a:rPr lang="en-US" sz="1200" kern="1200" dirty="0">
                <a:solidFill>
                  <a:schemeClr val="tx1"/>
                </a:solidFill>
                <a:effectLst/>
                <a:latin typeface="+mn-lt"/>
                <a:ea typeface="+mn-ea"/>
                <a:cs typeface="+mn-cs"/>
              </a:rPr>
              <a:t>low level API</a:t>
            </a:r>
            <a:r>
              <a:rPr lang="zh-CN" altLang="en-US" sz="1200" kern="1200" dirty="0">
                <a:solidFill>
                  <a:schemeClr val="tx1"/>
                </a:solidFill>
                <a:effectLst/>
                <a:latin typeface="+mn-lt"/>
                <a:ea typeface="+mn-ea"/>
                <a:cs typeface="+mn-cs"/>
              </a:rPr>
              <a:t>可以设置的参数。）</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17</a:t>
            </a:fld>
            <a:endParaRPr lang="en-US"/>
          </a:p>
        </p:txBody>
      </p:sp>
    </p:spTree>
    <p:extLst>
      <p:ext uri="{BB962C8B-B14F-4D97-AF65-F5344CB8AC3E}">
        <p14:creationId xmlns:p14="http://schemas.microsoft.com/office/powerpoint/2010/main" val="17960867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的内建算法</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除了支持</a:t>
            </a:r>
            <a:r>
              <a:rPr lang="en-US" sz="1200" kern="1200" dirty="0">
                <a:solidFill>
                  <a:schemeClr val="tx1"/>
                </a:solidFill>
                <a:effectLst/>
                <a:latin typeface="+mn-lt"/>
                <a:ea typeface="+mn-ea"/>
                <a:cs typeface="+mn-cs"/>
              </a:rPr>
              <a:t>CSV</a:t>
            </a:r>
            <a:r>
              <a:rPr lang="zh-CN" altLang="en-US" sz="1200" kern="1200" dirty="0">
                <a:solidFill>
                  <a:schemeClr val="tx1"/>
                </a:solidFill>
                <a:effectLst/>
                <a:latin typeface="+mn-lt"/>
                <a:ea typeface="+mn-ea"/>
                <a:cs typeface="+mn-cs"/>
              </a:rPr>
              <a:t>和</a:t>
            </a:r>
            <a:r>
              <a:rPr lang="en-US" sz="1200" kern="1200" dirty="0" err="1">
                <a:solidFill>
                  <a:schemeClr val="tx1"/>
                </a:solidFill>
                <a:effectLst/>
                <a:latin typeface="+mn-lt"/>
                <a:ea typeface="+mn-ea"/>
                <a:cs typeface="+mn-cs"/>
              </a:rPr>
              <a:t>libsvm</a:t>
            </a:r>
            <a:r>
              <a:rPr lang="zh-CN" altLang="en-US" sz="1200" kern="1200" dirty="0">
                <a:solidFill>
                  <a:schemeClr val="tx1"/>
                </a:solidFill>
                <a:effectLst/>
                <a:latin typeface="+mn-lt"/>
                <a:ea typeface="+mn-ea"/>
                <a:cs typeface="+mn-cs"/>
              </a:rPr>
              <a:t>格式的文件，其实还支持</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格式，可以参考官网的</a:t>
            </a:r>
            <a:r>
              <a:rPr lang="en-US" sz="1200" kern="1200" dirty="0">
                <a:solidFill>
                  <a:schemeClr val="tx1"/>
                </a:solidFill>
                <a:effectLst/>
                <a:latin typeface="+mn-lt"/>
                <a:ea typeface="+mn-ea"/>
                <a:cs typeface="+mn-cs"/>
              </a:rPr>
              <a:t>code example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https://github.com/awslabs/amazon-sagemaker-examples/blob/master/introduction_to_amazon_algorithms/xgboost_abalone/xgboost_parquet_input_training.ipynb</a:t>
            </a:r>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这里把原始</a:t>
            </a:r>
            <a:r>
              <a:rPr lang="en-US" sz="1200" kern="1200" dirty="0">
                <a:solidFill>
                  <a:schemeClr val="tx1"/>
                </a:solidFill>
                <a:effectLst/>
                <a:latin typeface="+mn-lt"/>
                <a:ea typeface="+mn-ea"/>
                <a:cs typeface="+mn-cs"/>
              </a:rPr>
              <a:t>CSV</a:t>
            </a:r>
            <a:r>
              <a:rPr lang="zh-CN" altLang="en-US" sz="1200" kern="1200" dirty="0">
                <a:solidFill>
                  <a:schemeClr val="tx1"/>
                </a:solidFill>
                <a:effectLst/>
                <a:latin typeface="+mn-lt"/>
                <a:ea typeface="+mn-ea"/>
                <a:cs typeface="+mn-cs"/>
              </a:rPr>
              <a:t>格式的数据转为了</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，然后用</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文件作为内建</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算法的输入（需要把输入的</a:t>
            </a:r>
            <a:r>
              <a:rPr lang="en-US" sz="1200" kern="1200" dirty="0">
                <a:solidFill>
                  <a:schemeClr val="tx1"/>
                </a:solidFill>
                <a:effectLst/>
                <a:latin typeface="+mn-lt"/>
                <a:ea typeface="+mn-ea"/>
                <a:cs typeface="+mn-cs"/>
              </a:rPr>
              <a:t>content-type</a:t>
            </a:r>
            <a:r>
              <a:rPr lang="zh-CN" altLang="en-US" sz="1200" kern="1200" dirty="0">
                <a:solidFill>
                  <a:schemeClr val="tx1"/>
                </a:solidFill>
                <a:effectLst/>
                <a:latin typeface="+mn-lt"/>
                <a:ea typeface="+mn-ea"/>
                <a:cs typeface="+mn-cs"/>
              </a:rPr>
              <a:t>设置为</a:t>
            </a:r>
            <a:r>
              <a:rPr lang="en-US" sz="1200" kern="1200" dirty="0">
                <a:solidFill>
                  <a:schemeClr val="tx1"/>
                </a:solidFill>
                <a:effectLst/>
                <a:latin typeface="+mn-lt"/>
                <a:ea typeface="+mn-ea"/>
                <a:cs typeface="+mn-cs"/>
              </a:rPr>
              <a:t>"application/x-parquet"</a:t>
            </a:r>
            <a:r>
              <a:rPr lang="zh-CN" alt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167</a:t>
            </a:fld>
            <a:endParaRPr lang="en-US"/>
          </a:p>
        </p:txBody>
      </p:sp>
    </p:spTree>
    <p:extLst>
      <p:ext uri="{BB962C8B-B14F-4D97-AF65-F5344CB8AC3E}">
        <p14:creationId xmlns:p14="http://schemas.microsoft.com/office/powerpoint/2010/main" val="39707651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带有</a:t>
            </a:r>
            <a:r>
              <a:rPr lang="en-US" altLang="zh-CN" dirty="0"/>
              <a:t>instance weight</a:t>
            </a:r>
            <a:r>
              <a:rPr lang="zh-CN" altLang="en-US" dirty="0"/>
              <a:t>的训练样本的格式如下：</a:t>
            </a:r>
            <a:endParaRPr lang="en-US" altLang="zh-CN" dirty="0"/>
          </a:p>
          <a:p>
            <a:r>
              <a:rPr lang="en-US" altLang="zh-CN" dirty="0" err="1"/>
              <a:t>Libsvm</a:t>
            </a:r>
            <a:r>
              <a:rPr lang="zh-CN" altLang="en-US" dirty="0"/>
              <a:t>：</a:t>
            </a:r>
            <a:r>
              <a:rPr lang="en-US" dirty="0" err="1"/>
              <a:t>label:weight</a:t>
            </a:r>
            <a:r>
              <a:rPr lang="en-US" dirty="0"/>
              <a:t> idx_0:val_0 idx_1:val_1....</a:t>
            </a:r>
          </a:p>
          <a:p>
            <a:r>
              <a:rPr lang="en-US" altLang="zh-CN" dirty="0"/>
              <a:t>CSV</a:t>
            </a:r>
            <a:r>
              <a:rPr lang="zh-CN" altLang="en-US" dirty="0"/>
              <a:t>： </a:t>
            </a:r>
            <a:r>
              <a:rPr lang="en-US" dirty="0"/>
              <a:t>label,weight,val_0,val_1,...</a:t>
            </a:r>
          </a:p>
        </p:txBody>
      </p:sp>
      <p:sp>
        <p:nvSpPr>
          <p:cNvPr id="4" name="Slide Number Placeholder 3"/>
          <p:cNvSpPr>
            <a:spLocks noGrp="1"/>
          </p:cNvSpPr>
          <p:nvPr>
            <p:ph type="sldNum" sz="quarter" idx="10"/>
          </p:nvPr>
        </p:nvSpPr>
        <p:spPr/>
        <p:txBody>
          <a:bodyPr/>
          <a:lstStyle/>
          <a:p>
            <a:fld id="{966470E8-0F9A-495C-B808-245D67B5A4E1}" type="slidenum">
              <a:rPr lang="en-US" smtClean="0"/>
              <a:t>168</a:t>
            </a:fld>
            <a:endParaRPr lang="en-US"/>
          </a:p>
        </p:txBody>
      </p:sp>
    </p:spTree>
    <p:extLst>
      <p:ext uri="{BB962C8B-B14F-4D97-AF65-F5344CB8AC3E}">
        <p14:creationId xmlns:p14="http://schemas.microsoft.com/office/powerpoint/2010/main" val="133237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serving container</a:t>
            </a:r>
            <a:r>
              <a:rPr lang="zh-CN" altLang="en-US" sz="1200" b="1" kern="1200" dirty="0">
                <a:solidFill>
                  <a:schemeClr val="tx1"/>
                </a:solidFill>
                <a:effectLst/>
                <a:latin typeface="+mn-lt"/>
                <a:ea typeface="+mn-ea"/>
                <a:cs typeface="+mn-cs"/>
              </a:rPr>
              <a:t>的</a:t>
            </a:r>
            <a:r>
              <a:rPr lang="en-US" sz="1200" b="1" kern="1200" dirty="0" err="1">
                <a:solidFill>
                  <a:schemeClr val="tx1"/>
                </a:solidFill>
                <a:effectLst/>
                <a:latin typeface="+mn-lt"/>
                <a:ea typeface="+mn-ea"/>
                <a:cs typeface="+mn-cs"/>
              </a:rPr>
              <a:t>docker</a:t>
            </a:r>
            <a:r>
              <a:rPr lang="en-US" sz="1200" b="1" kern="1200" dirty="0">
                <a:solidFill>
                  <a:schemeClr val="tx1"/>
                </a:solidFill>
                <a:effectLst/>
                <a:latin typeface="+mn-lt"/>
                <a:ea typeface="+mn-ea"/>
                <a:cs typeface="+mn-cs"/>
              </a:rPr>
              <a:t> image</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build</a:t>
            </a:r>
            <a:r>
              <a:rPr lang="zh-CN" altLang="en-US" sz="1200" b="1" kern="1200" dirty="0">
                <a:solidFill>
                  <a:schemeClr val="tx1"/>
                </a:solidFill>
                <a:effectLst/>
                <a:latin typeface="+mn-lt"/>
                <a:ea typeface="+mn-ea"/>
                <a:cs typeface="+mn-cs"/>
              </a:rPr>
              <a:t>参考：</a:t>
            </a:r>
            <a:r>
              <a:rPr lang="en-US" sz="1200" b="1" u="sng" kern="1200" dirty="0">
                <a:solidFill>
                  <a:schemeClr val="tx1"/>
                </a:solidFill>
                <a:effectLst/>
                <a:latin typeface="+mn-lt"/>
                <a:ea typeface="+mn-ea"/>
                <a:cs typeface="+mn-cs"/>
                <a:hlinkClick r:id="rId3"/>
              </a:rPr>
              <a:t>https://github.com/aws/sagemaker-tensorflow-serving-container/blob/master/scripts/build.sh</a:t>
            </a:r>
            <a:r>
              <a:rPr lang="en-US"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，这里是调用</a:t>
            </a:r>
            <a:r>
              <a:rPr lang="en-US" sz="1200" b="1" kern="1200" dirty="0">
                <a:solidFill>
                  <a:schemeClr val="tx1"/>
                </a:solidFill>
                <a:effectLst/>
                <a:latin typeface="+mn-lt"/>
                <a:ea typeface="+mn-ea"/>
                <a:cs typeface="+mn-cs"/>
              </a:rPr>
              <a:t>build.sh</a:t>
            </a:r>
            <a:r>
              <a:rPr lang="zh-CN" altLang="en-US" sz="1200" b="1" kern="1200" dirty="0">
                <a:solidFill>
                  <a:schemeClr val="tx1"/>
                </a:solidFill>
                <a:effectLst/>
                <a:latin typeface="+mn-lt"/>
                <a:ea typeface="+mn-ea"/>
                <a:cs typeface="+mn-cs"/>
              </a:rPr>
              <a:t>来</a:t>
            </a:r>
            <a:r>
              <a:rPr lang="en-US" sz="1200" b="1" kern="1200" dirty="0">
                <a:solidFill>
                  <a:schemeClr val="tx1"/>
                </a:solidFill>
                <a:effectLst/>
                <a:latin typeface="+mn-lt"/>
                <a:ea typeface="+mn-ea"/>
                <a:cs typeface="+mn-cs"/>
              </a:rPr>
              <a:t>build </a:t>
            </a:r>
            <a:r>
              <a:rPr lang="en-US" sz="1200" b="1" kern="1200" dirty="0" err="1">
                <a:solidFill>
                  <a:schemeClr val="tx1"/>
                </a:solidFill>
                <a:effectLst/>
                <a:latin typeface="+mn-lt"/>
                <a:ea typeface="+mn-ea"/>
                <a:cs typeface="+mn-cs"/>
              </a:rPr>
              <a:t>docker</a:t>
            </a:r>
            <a:r>
              <a:rPr lang="en-US" sz="1200" b="1" kern="1200" dirty="0">
                <a:solidFill>
                  <a:schemeClr val="tx1"/>
                </a:solidFill>
                <a:effectLst/>
                <a:latin typeface="+mn-lt"/>
                <a:ea typeface="+mn-ea"/>
                <a:cs typeface="+mn-cs"/>
              </a:rPr>
              <a:t> image</a:t>
            </a:r>
            <a:r>
              <a:rPr lang="zh-CN" altLang="en-US" sz="1200" b="1" kern="1200" dirty="0">
                <a:solidFill>
                  <a:schemeClr val="tx1"/>
                </a:solidFill>
                <a:effectLst/>
                <a:latin typeface="+mn-lt"/>
                <a:ea typeface="+mn-ea"/>
                <a:cs typeface="+mn-cs"/>
              </a:rPr>
              <a:t>，不像对</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container build</a:t>
            </a:r>
            <a:r>
              <a:rPr lang="zh-CN" altLang="en-US" sz="1200" b="1" kern="1200" dirty="0">
                <a:solidFill>
                  <a:schemeClr val="tx1"/>
                </a:solidFill>
                <a:effectLst/>
                <a:latin typeface="+mn-lt"/>
                <a:ea typeface="+mn-ea"/>
                <a:cs typeface="+mn-cs"/>
              </a:rPr>
              <a:t>的时候需要安装</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a:t>
            </a:r>
            <a:r>
              <a:rPr lang="zh-CN" altLang="en-US" sz="1200" b="1" kern="1200" dirty="0">
                <a:solidFill>
                  <a:schemeClr val="tx1"/>
                </a:solidFill>
                <a:effectLst/>
                <a:latin typeface="+mn-lt"/>
                <a:ea typeface="+mn-ea"/>
                <a:cs typeface="+mn-cs"/>
              </a:rPr>
              <a:t>包，这里并没有安装这个包</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build.sh</a:t>
            </a:r>
            <a:r>
              <a:rPr lang="zh-CN" altLang="en-US" sz="1200" kern="1200" dirty="0">
                <a:solidFill>
                  <a:schemeClr val="tx1"/>
                </a:solidFill>
                <a:effectLst/>
                <a:latin typeface="+mn-lt"/>
                <a:ea typeface="+mn-ea"/>
                <a:cs typeface="+mn-cs"/>
              </a:rPr>
              <a:t>中有如下语句：</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cp</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build_artifacts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short_version</a:t>
            </a:r>
            <a:r>
              <a:rPr lang="en-US"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会把</a:t>
            </a:r>
            <a:r>
              <a:rPr lang="en-US" sz="1200" kern="1200" dirty="0" err="1">
                <a:solidFill>
                  <a:schemeClr val="tx1"/>
                </a:solidFill>
                <a:effectLst/>
                <a:latin typeface="+mn-lt"/>
                <a:ea typeface="+mn-ea"/>
                <a:cs typeface="+mn-cs"/>
              </a:rPr>
              <a:t>build_artifacts</a:t>
            </a:r>
            <a:r>
              <a:rPr lang="zh-CN" altLang="en-US" sz="1200" kern="1200" dirty="0">
                <a:solidFill>
                  <a:schemeClr val="tx1"/>
                </a:solidFill>
                <a:effectLst/>
                <a:latin typeface="+mn-lt"/>
                <a:ea typeface="+mn-ea"/>
                <a:cs typeface="+mn-cs"/>
              </a:rPr>
              <a:t>中所有的文件拷贝到</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所在的目录，而</a:t>
            </a:r>
            <a:r>
              <a:rPr lang="en-US" sz="1200" kern="1200" dirty="0" err="1">
                <a:solidFill>
                  <a:schemeClr val="tx1"/>
                </a:solidFill>
                <a:effectLst/>
                <a:latin typeface="+mn-lt"/>
                <a:ea typeface="+mn-ea"/>
                <a:cs typeface="+mn-cs"/>
              </a:rPr>
              <a:t>build_artifacts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目录下有个</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脚本，该脚本内容如下：</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#!/bin/bash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python3 /sagemaker/serve.py</a:t>
            </a: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比如对于</a:t>
            </a:r>
            <a:r>
              <a:rPr lang="en-US" sz="1200" kern="1200" dirty="0">
                <a:solidFill>
                  <a:schemeClr val="tx1"/>
                </a:solidFill>
                <a:effectLst/>
                <a:latin typeface="+mn-lt"/>
                <a:ea typeface="+mn-ea"/>
                <a:cs typeface="+mn-cs"/>
              </a:rPr>
              <a:t>1.15</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4"/>
              </a:rPr>
              <a:t>https://github.com/aws/sagemaker-tensorflow-serving-container/blob/master/docker/1.15/Dockerfile.cpu</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，并没有设置</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指令，所以当</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serving </a:t>
            </a:r>
            <a:r>
              <a:rPr lang="zh-CN" altLang="en-US" sz="1200" kern="1200" dirty="0">
                <a:solidFill>
                  <a:schemeClr val="tx1"/>
                </a:solidFill>
                <a:effectLst/>
                <a:latin typeface="+mn-lt"/>
                <a:ea typeface="+mn-ea"/>
                <a:cs typeface="+mn-cs"/>
              </a:rPr>
              <a:t>内建容器执行时，会执行</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a:t>
            </a:r>
            <a:r>
              <a:rPr lang="en-US" sz="1200" kern="1200" dirty="0" err="1">
                <a:solidFill>
                  <a:schemeClr val="tx1"/>
                </a:solidFill>
                <a:effectLst/>
                <a:latin typeface="+mn-lt"/>
                <a:ea typeface="+mn-ea"/>
                <a:cs typeface="+mn-cs"/>
              </a:rPr>
              <a:t>imagename</a:t>
            </a:r>
            <a:r>
              <a:rPr lang="en-US" sz="1200" kern="1200" dirty="0">
                <a:solidFill>
                  <a:schemeClr val="tx1"/>
                </a:solidFill>
                <a:effectLst/>
                <a:latin typeface="+mn-lt"/>
                <a:ea typeface="+mn-ea"/>
                <a:cs typeface="+mn-cs"/>
              </a:rPr>
              <a:t> serve</a:t>
            </a:r>
            <a:r>
              <a:rPr lang="zh-CN" altLang="en-US" sz="1200" kern="1200" dirty="0">
                <a:solidFill>
                  <a:schemeClr val="tx1"/>
                </a:solidFill>
                <a:effectLst/>
                <a:latin typeface="+mn-lt"/>
                <a:ea typeface="+mn-ea"/>
                <a:cs typeface="+mn-cs"/>
              </a:rPr>
              <a:t>，这样</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脚本就执行并调用</a:t>
            </a:r>
            <a:r>
              <a:rPr lang="en-US" sz="1200" kern="1200" dirty="0">
                <a:solidFill>
                  <a:schemeClr val="tx1"/>
                </a:solidFill>
                <a:effectLst/>
                <a:latin typeface="+mn-lt"/>
                <a:ea typeface="+mn-ea"/>
                <a:cs typeface="+mn-cs"/>
              </a:rPr>
              <a:t>server.py</a:t>
            </a:r>
            <a:r>
              <a:rPr lang="zh-CN" altLang="en-US" sz="1200" kern="1200" dirty="0">
                <a:solidFill>
                  <a:schemeClr val="tx1"/>
                </a:solidFill>
                <a:effectLst/>
                <a:latin typeface="+mn-lt"/>
                <a:ea typeface="+mn-ea"/>
                <a:cs typeface="+mn-cs"/>
              </a:rPr>
              <a:t>执行。</a:t>
            </a:r>
            <a:endParaRPr lang="en-US" sz="1200" kern="1200" dirty="0">
              <a:solidFill>
                <a:schemeClr val="tx1"/>
              </a:solidFill>
              <a:effectLst/>
              <a:latin typeface="+mn-lt"/>
              <a:ea typeface="+mn-ea"/>
              <a:cs typeface="+mn-cs"/>
            </a:endParaRPr>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python SDK</a:t>
            </a:r>
            <a:r>
              <a:rPr lang="zh-CN" altLang="en-US" sz="1200" kern="1200" dirty="0">
                <a:solidFill>
                  <a:schemeClr val="tx1"/>
                </a:solidFill>
                <a:effectLst/>
                <a:latin typeface="+mn-lt"/>
                <a:ea typeface="+mn-ea"/>
                <a:cs typeface="+mn-cs"/>
              </a:rPr>
              <a:t>的代码中看如果使用</a:t>
            </a:r>
            <a:r>
              <a:rPr lang="en-US" sz="1200" kern="1200" dirty="0" err="1">
                <a:solidFill>
                  <a:schemeClr val="tx1"/>
                </a:solidFill>
                <a:effectLst/>
                <a:latin typeface="+mn-lt"/>
                <a:ea typeface="+mn-ea"/>
                <a:cs typeface="+mn-cs"/>
              </a:rPr>
              <a:t>tensorflow</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的话并且版本比较高比如</a:t>
            </a:r>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的话，如果没有设置</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（这里注意如果在</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API</a:t>
            </a:r>
            <a:r>
              <a:rPr lang="zh-CN" altLang="en-US" sz="1200" kern="1200" dirty="0">
                <a:solidFill>
                  <a:schemeClr val="tx1"/>
                </a:solidFill>
                <a:effectLst/>
                <a:latin typeface="+mn-lt"/>
                <a:ea typeface="+mn-ea"/>
                <a:cs typeface="+mn-cs"/>
              </a:rPr>
              <a:t>中设置了</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，那么这个</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会用于训练和</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），那么使用的内建容器的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-training</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只是用于训练），如果是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，但是版本比较低比如</a:t>
            </a:r>
            <a:r>
              <a:rPr lang="en-US" sz="1200" kern="1200" dirty="0">
                <a:solidFill>
                  <a:schemeClr val="tx1"/>
                </a:solidFill>
                <a:effectLst/>
                <a:latin typeface="+mn-lt"/>
                <a:ea typeface="+mn-ea"/>
                <a:cs typeface="+mn-cs"/>
              </a:rPr>
              <a:t>1.12</a:t>
            </a:r>
            <a:r>
              <a:rPr lang="zh-CN" altLang="en-US" sz="1200" kern="1200" dirty="0">
                <a:solidFill>
                  <a:schemeClr val="tx1"/>
                </a:solidFill>
                <a:effectLst/>
                <a:latin typeface="+mn-lt"/>
                <a:ea typeface="+mn-ea"/>
                <a:cs typeface="+mn-cs"/>
              </a:rPr>
              <a:t>，那么最后用的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sagemaker-tensorflow-scriptmode</a:t>
            </a:r>
            <a:r>
              <a:rPr lang="zh-CN" altLang="en-US" sz="1200" kern="1200" dirty="0">
                <a:solidFill>
                  <a:schemeClr val="tx1"/>
                </a:solidFill>
                <a:effectLst/>
                <a:latin typeface="+mn-lt"/>
                <a:ea typeface="+mn-ea"/>
                <a:cs typeface="+mn-cs"/>
              </a:rPr>
              <a:t>；否则的话用的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a:t>
            </a:r>
            <a:r>
              <a:rPr lang="zh-CN" altLang="en-US" sz="1200" kern="1200" dirty="0">
                <a:solidFill>
                  <a:schemeClr val="tx1"/>
                </a:solidFill>
                <a:effectLst/>
                <a:latin typeface="+mn-lt"/>
                <a:ea typeface="+mn-ea"/>
                <a:cs typeface="+mn-cs"/>
              </a:rPr>
              <a:t>，也就是这个</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把训练和</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都打包在一起了（参考</a:t>
            </a:r>
            <a:r>
              <a:rPr lang="en-US" sz="1200" u="sng" kern="1200" dirty="0">
                <a:solidFill>
                  <a:schemeClr val="tx1"/>
                </a:solidFill>
                <a:effectLst/>
                <a:latin typeface="+mn-lt"/>
                <a:ea typeface="+mn-ea"/>
                <a:cs typeface="+mn-cs"/>
                <a:hlinkClick r:id="rId5"/>
              </a:rPr>
              <a:t>https://github.com/aws/sagemaker-python-sdk/blob/master/src/sagemaker/tensorflow/estimator.py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中的</a:t>
            </a:r>
            <a:r>
              <a:rPr lang="en-US" sz="1200" kern="1200" dirty="0">
                <a:solidFill>
                  <a:schemeClr val="tx1"/>
                </a:solidFill>
                <a:effectLst/>
                <a:latin typeface="+mn-lt"/>
                <a:ea typeface="+mn-ea"/>
                <a:cs typeface="+mn-cs"/>
              </a:rPr>
              <a:t>_SCRIPT_MODE = "</a:t>
            </a:r>
            <a:r>
              <a:rPr lang="en-US" sz="1200" kern="1200" dirty="0" err="1">
                <a:solidFill>
                  <a:schemeClr val="tx1"/>
                </a:solidFill>
                <a:effectLst/>
                <a:latin typeface="+mn-lt"/>
                <a:ea typeface="+mn-ea"/>
                <a:cs typeface="+mn-cs"/>
              </a:rPr>
              <a:t>tensorflow-scriptmode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，以及</a:t>
            </a:r>
            <a:r>
              <a:rPr lang="en-US" sz="1200" kern="1200" dirty="0" err="1">
                <a:solidFill>
                  <a:schemeClr val="tx1"/>
                </a:solidFill>
                <a:effectLst/>
                <a:latin typeface="+mn-lt"/>
                <a:ea typeface="+mn-ea"/>
                <a:cs typeface="+mn-cs"/>
              </a:rPr>
              <a:t>train_image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的实现）。在使用</a:t>
            </a:r>
            <a:r>
              <a:rPr lang="en-US" sz="1200" kern="1200" dirty="0" err="1">
                <a:solidFill>
                  <a:schemeClr val="tx1"/>
                </a:solidFill>
                <a:effectLst/>
                <a:latin typeface="+mn-lt"/>
                <a:ea typeface="+mn-ea"/>
                <a:cs typeface="+mn-cs"/>
              </a:rPr>
              <a:t>sagemkar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deploy API</a:t>
            </a:r>
            <a:r>
              <a:rPr lang="zh-CN" altLang="en-US" sz="1200" kern="1200" dirty="0">
                <a:solidFill>
                  <a:schemeClr val="tx1"/>
                </a:solidFill>
                <a:effectLst/>
                <a:latin typeface="+mn-lt"/>
                <a:ea typeface="+mn-ea"/>
                <a:cs typeface="+mn-cs"/>
              </a:rPr>
              <a:t>进行部署的时候，如果是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方式并且版本高比如</a:t>
            </a:r>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，该</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调用</a:t>
            </a:r>
            <a:r>
              <a:rPr lang="en-US" sz="1200" kern="1200" dirty="0" err="1">
                <a:solidFill>
                  <a:schemeClr val="tx1"/>
                </a:solidFill>
                <a:effectLst/>
                <a:latin typeface="+mn-lt"/>
                <a:ea typeface="+mn-ea"/>
                <a:cs typeface="+mn-cs"/>
              </a:rPr>
              <a:t>create_model</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create_tfs_model</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sagemaker.tensorflow.serving.model</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，然后调用</a:t>
            </a:r>
            <a:r>
              <a:rPr lang="en-US" sz="1200" kern="1200" dirty="0" err="1">
                <a:solidFill>
                  <a:schemeClr val="tx1"/>
                </a:solidFill>
                <a:effectLst/>
                <a:latin typeface="+mn-lt"/>
                <a:ea typeface="+mn-ea"/>
                <a:cs typeface="+mn-cs"/>
              </a:rPr>
              <a:t>sagemaker.tensorflow.serving.model.deploy</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sagemaker.model.FrameworkModel.deploy</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sagemaker.model.</a:t>
            </a:r>
            <a:r>
              <a:rPr lang="en-US" sz="1200" kern="1200" dirty="0" err="1">
                <a:solidFill>
                  <a:schemeClr val="tx1"/>
                </a:solidFill>
                <a:effectLst/>
                <a:latin typeface="+mn-lt"/>
                <a:ea typeface="+mn-ea"/>
                <a:cs typeface="+mn-cs"/>
              </a:rPr>
              <a:t>FrameworkModel</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create_sagemaker_model</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sagemaker.tensorflow.serving.model.prepare_container_def</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函数，这个函数中调用</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get_image_uri</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create_image_uri</a:t>
            </a:r>
            <a:r>
              <a:rPr lang="en-US" sz="1200" kern="1200" dirty="0">
                <a:solidFill>
                  <a:schemeClr val="tx1"/>
                </a:solidFill>
                <a:effectLst/>
                <a:latin typeface="+mn-lt"/>
                <a:ea typeface="+mn-ea"/>
                <a:cs typeface="+mn-cs"/>
              </a:rPr>
              <a:t>(framework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，所以最终使用的容器的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-inference</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只是用于推理（参考</a:t>
            </a:r>
            <a:r>
              <a:rPr lang="en-US" sz="1200" u="sng" kern="1200" dirty="0">
                <a:solidFill>
                  <a:schemeClr val="tx1"/>
                </a:solidFill>
                <a:effectLst/>
                <a:latin typeface="+mn-lt"/>
                <a:ea typeface="+mn-ea"/>
                <a:cs typeface="+mn-cs"/>
                <a:hlinkClick r:id="rId6"/>
              </a:rPr>
              <a:t>https://github.com/aws/sagemaker-python-sdk/blob/master/src/sagemaker/tensorflow/serving.py</a:t>
            </a:r>
            <a:r>
              <a:rPr lang="zh-CN" alt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7"/>
              </a:rPr>
              <a:t>https://github.com/aws/sagemaker-python-sdk/blob/master/src/sagemaker/fw_utils.py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）。如果不是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并且在</a:t>
            </a:r>
            <a:r>
              <a:rPr lang="en-US" sz="1200" kern="1200" dirty="0">
                <a:solidFill>
                  <a:schemeClr val="tx1"/>
                </a:solidFill>
                <a:effectLst/>
                <a:latin typeface="+mn-lt"/>
                <a:ea typeface="+mn-ea"/>
                <a:cs typeface="+mn-cs"/>
              </a:rPr>
              <a:t>deploy()</a:t>
            </a:r>
            <a:r>
              <a:rPr lang="zh-CN" altLang="en-US" sz="1200" kern="1200" dirty="0">
                <a:solidFill>
                  <a:schemeClr val="tx1"/>
                </a:solidFill>
                <a:effectLst/>
                <a:latin typeface="+mn-lt"/>
                <a:ea typeface="+mn-ea"/>
                <a:cs typeface="+mn-cs"/>
              </a:rPr>
              <a:t>的时候没有设置</a:t>
            </a:r>
            <a:r>
              <a:rPr lang="en-US" sz="1200" kern="1200" dirty="0" err="1">
                <a:solidFill>
                  <a:schemeClr val="tx1"/>
                </a:solidFill>
                <a:effectLst/>
                <a:latin typeface="+mn-lt"/>
                <a:ea typeface="+mn-ea"/>
                <a:cs typeface="+mn-cs"/>
              </a:rPr>
              <a:t>endpont_type</a:t>
            </a:r>
            <a:r>
              <a:rPr lang="zh-CN" altLang="en-US" sz="1200" kern="1200" dirty="0">
                <a:solidFill>
                  <a:schemeClr val="tx1"/>
                </a:solidFill>
                <a:effectLst/>
                <a:latin typeface="+mn-lt"/>
                <a:ea typeface="+mn-ea"/>
                <a:cs typeface="+mn-cs"/>
              </a:rPr>
              <a:t>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，那么之后会创建一个</a:t>
            </a:r>
            <a:r>
              <a:rPr lang="en-US" sz="1200" kern="1200" dirty="0" err="1">
                <a:solidFill>
                  <a:schemeClr val="tx1"/>
                </a:solidFill>
                <a:effectLst/>
                <a:latin typeface="+mn-lt"/>
                <a:ea typeface="+mn-ea"/>
                <a:cs typeface="+mn-cs"/>
              </a:rPr>
              <a:t>TensorFlowModel</a:t>
            </a:r>
            <a:r>
              <a:rPr lang="zh-CN" altLang="en-US" sz="1200" kern="1200" dirty="0">
                <a:solidFill>
                  <a:schemeClr val="tx1"/>
                </a:solidFill>
                <a:effectLst/>
                <a:latin typeface="+mn-lt"/>
                <a:ea typeface="+mn-ea"/>
                <a:cs typeface="+mn-cs"/>
              </a:rPr>
              <a:t>，最后使用的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image 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a:t>
            </a:r>
            <a:r>
              <a:rPr lang="zh-CN" altLang="en-US" sz="1200" kern="1200" dirty="0">
                <a:solidFill>
                  <a:schemeClr val="tx1"/>
                </a:solidFill>
                <a:effectLst/>
                <a:latin typeface="+mn-lt"/>
                <a:ea typeface="+mn-ea"/>
                <a:cs typeface="+mn-cs"/>
              </a:rPr>
              <a:t>。如果是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，但是版本比较低比如</a:t>
            </a:r>
            <a:r>
              <a:rPr lang="en-US" sz="1200" kern="1200" dirty="0">
                <a:solidFill>
                  <a:schemeClr val="tx1"/>
                </a:solidFill>
                <a:effectLst/>
                <a:latin typeface="+mn-lt"/>
                <a:ea typeface="+mn-ea"/>
                <a:cs typeface="+mn-cs"/>
              </a:rPr>
              <a:t>1.12</a:t>
            </a:r>
            <a:r>
              <a:rPr lang="zh-CN" altLang="en-US" sz="1200" kern="1200" dirty="0">
                <a:solidFill>
                  <a:schemeClr val="tx1"/>
                </a:solidFill>
                <a:effectLst/>
                <a:latin typeface="+mn-lt"/>
                <a:ea typeface="+mn-ea"/>
                <a:cs typeface="+mn-cs"/>
              </a:rPr>
              <a:t>，那么最后使用的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对于通过</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mxnet</a:t>
            </a:r>
            <a:r>
              <a:rPr lang="en-US" sz="1200" kern="1200" dirty="0">
                <a:solidFill>
                  <a:schemeClr val="tx1"/>
                </a:solidFill>
                <a:effectLst/>
                <a:latin typeface="+mn-lt"/>
                <a:ea typeface="+mn-ea"/>
                <a:cs typeface="+mn-cs"/>
              </a:rPr>
              <a:t> container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build</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image</a:t>
            </a:r>
            <a:r>
              <a:rPr lang="zh-CN" altLang="en-US" sz="1200" kern="1200" dirty="0">
                <a:solidFill>
                  <a:schemeClr val="tx1"/>
                </a:solidFill>
                <a:effectLst/>
                <a:latin typeface="+mn-lt"/>
                <a:ea typeface="+mn-ea"/>
                <a:cs typeface="+mn-cs"/>
              </a:rPr>
              <a:t>也只是用于训练，</a:t>
            </a:r>
            <a:r>
              <a:rPr lang="en-US"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过程也会安装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mxnet</a:t>
            </a:r>
            <a:r>
              <a:rPr lang="en-US" sz="1200" kern="1200" dirty="0">
                <a:solidFill>
                  <a:schemeClr val="tx1"/>
                </a:solidFill>
                <a:effectLst/>
                <a:latin typeface="+mn-lt"/>
                <a:ea typeface="+mn-ea"/>
                <a:cs typeface="+mn-cs"/>
              </a:rPr>
              <a:t> serving container build</a:t>
            </a:r>
            <a:r>
              <a:rPr lang="zh-CN" altLang="en-US" sz="1200" kern="1200" dirty="0">
                <a:solidFill>
                  <a:schemeClr val="tx1"/>
                </a:solidFill>
                <a:effectLst/>
                <a:latin typeface="+mn-lt"/>
                <a:ea typeface="+mn-ea"/>
                <a:cs typeface="+mn-cs"/>
              </a:rPr>
              <a:t>的过程不需要</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，但是它要安装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-inference</a:t>
            </a:r>
            <a:r>
              <a:rPr lang="zh-CN" altLang="en-US" sz="1200" kern="1200" dirty="0">
                <a:solidFill>
                  <a:schemeClr val="tx1"/>
                </a:solidFill>
                <a:effectLst/>
                <a:latin typeface="+mn-lt"/>
                <a:ea typeface="+mn-ea"/>
                <a:cs typeface="+mn-cs"/>
              </a:rPr>
              <a:t>包（</a:t>
            </a:r>
            <a:r>
              <a:rPr lang="en-US" sz="1200" u="sng" kern="1200" dirty="0">
                <a:solidFill>
                  <a:schemeClr val="tx1"/>
                </a:solidFill>
                <a:effectLst/>
                <a:latin typeface="+mn-lt"/>
                <a:ea typeface="+mn-ea"/>
                <a:cs typeface="+mn-cs"/>
                <a:hlinkClick r:id="rId8"/>
              </a:rPr>
              <a:t>https://github.com/aws/sagemaker-inference-toolkit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altLang="zh-CN" dirty="0"/>
              <a:t>----------------------------------------------------</a:t>
            </a:r>
          </a:p>
          <a:p>
            <a:r>
              <a:rPr lang="en-US" sz="1200" u="sng" kern="1200" dirty="0">
                <a:solidFill>
                  <a:schemeClr val="tx1"/>
                </a:solidFill>
                <a:effectLst/>
                <a:latin typeface="+mn-lt"/>
                <a:ea typeface="+mn-ea"/>
                <a:cs typeface="+mn-cs"/>
                <a:hlinkClick r:id="rId9"/>
              </a:rPr>
              <a:t>https://github.com/aws/sagemaker-tensorflow-container/blob/master/docker/1.15.0/py3/Dockerfile.cpu</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1.15</a:t>
            </a:r>
            <a:r>
              <a:rPr lang="zh-CN" altLang="en-US" sz="1200" kern="1200" dirty="0">
                <a:solidFill>
                  <a:schemeClr val="tx1"/>
                </a:solidFill>
                <a:effectLst/>
                <a:latin typeface="+mn-lt"/>
                <a:ea typeface="+mn-ea"/>
                <a:cs typeface="+mn-cs"/>
              </a:rPr>
              <a:t>内建容器的训练的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这个版本的时候是用的如下的命令：</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-containers</a:t>
            </a:r>
          </a:p>
          <a:p>
            <a:r>
              <a:rPr lang="en-US" sz="1200" kern="1200" dirty="0">
                <a:solidFill>
                  <a:schemeClr val="tx1"/>
                </a:solidFill>
                <a:effectLst/>
                <a:latin typeface="+mn-lt"/>
                <a:ea typeface="+mn-ea"/>
                <a:cs typeface="+mn-cs"/>
              </a:rPr>
              <a:t>python setup.py </a:t>
            </a:r>
            <a:r>
              <a:rPr lang="en-US" sz="1200" kern="1200" dirty="0" err="1">
                <a:solidFill>
                  <a:schemeClr val="tx1"/>
                </a:solidFill>
                <a:effectLst/>
                <a:latin typeface="+mn-lt"/>
                <a:ea typeface="+mn-ea"/>
                <a:cs typeface="+mn-cs"/>
              </a:rPr>
              <a:t>sdis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a:t>
            </a:r>
            <a:r>
              <a:rPr lang="en-US" sz="1200" kern="1200" dirty="0">
                <a:solidFill>
                  <a:schemeClr val="tx1"/>
                </a:solidFill>
                <a:effectLst/>
                <a:latin typeface="+mn-lt"/>
                <a:ea typeface="+mn-ea"/>
                <a:cs typeface="+mn-cs"/>
              </a:rPr>
              <a:t>setup.py</a:t>
            </a:r>
            <a:r>
              <a:rPr lang="zh-CN" altLang="en-US" sz="1200" kern="1200" dirty="0">
                <a:solidFill>
                  <a:schemeClr val="tx1"/>
                </a:solidFill>
                <a:effectLst/>
                <a:latin typeface="+mn-lt"/>
                <a:ea typeface="+mn-ea"/>
                <a:cs typeface="+mn-cs"/>
              </a:rPr>
              <a:t>中会安装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这个依赖包。</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1.15</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中有 </a:t>
            </a:r>
            <a:r>
              <a:rPr lang="en-US" sz="1200" kern="1200" dirty="0">
                <a:solidFill>
                  <a:schemeClr val="tx1"/>
                </a:solidFill>
                <a:effectLst/>
                <a:latin typeface="+mn-lt"/>
                <a:ea typeface="+mn-ea"/>
                <a:cs typeface="+mn-cs"/>
              </a:rPr>
              <a:t>ENTRYPOINT ["python",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/local/bin/dockerd-entrypoint.py"]</a:t>
            </a:r>
          </a:p>
          <a:p>
            <a:r>
              <a:rPr lang="zh-CN" altLang="en-US" sz="1200" kern="1200" dirty="0">
                <a:solidFill>
                  <a:schemeClr val="tx1"/>
                </a:solidFill>
                <a:effectLst/>
                <a:latin typeface="+mn-lt"/>
                <a:ea typeface="+mn-ea"/>
                <a:cs typeface="+mn-cs"/>
              </a:rPr>
              <a:t>所以它的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a:t>
            </a:r>
            <a:r>
              <a:rPr lang="zh-CN" altLang="en-US" sz="1200" kern="1200" dirty="0">
                <a:solidFill>
                  <a:schemeClr val="tx1"/>
                </a:solidFill>
                <a:effectLst/>
                <a:latin typeface="+mn-lt"/>
                <a:ea typeface="+mn-ea"/>
                <a:cs typeface="+mn-cs"/>
              </a:rPr>
              <a:t>的入口就是这个</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指定的脚本，</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是该脚本的第一个参数。这个脚本最后会执行</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，而这个</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就是之前</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安装的时候设置的</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脚本。</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container</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setup.py</a:t>
            </a:r>
            <a:r>
              <a:rPr lang="zh-CN" altLang="en-US" sz="1200" b="1" kern="1200" dirty="0">
                <a:solidFill>
                  <a:schemeClr val="tx1"/>
                </a:solidFill>
                <a:effectLst/>
                <a:latin typeface="+mn-lt"/>
                <a:ea typeface="+mn-ea"/>
                <a:cs typeface="+mn-cs"/>
              </a:rPr>
              <a:t>执行的时候会调用</a:t>
            </a:r>
            <a:r>
              <a:rPr lang="en-US" sz="1200" b="1" kern="1200" dirty="0">
                <a:solidFill>
                  <a:schemeClr val="tx1"/>
                </a:solidFill>
                <a:effectLst/>
                <a:latin typeface="+mn-lt"/>
                <a:ea typeface="+mn-ea"/>
                <a:cs typeface="+mn-cs"/>
              </a:rPr>
              <a:t>pip install </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-containers</a:t>
            </a:r>
            <a:r>
              <a:rPr lang="zh-CN" altLang="en-US" sz="1200" b="1" kern="1200" dirty="0">
                <a:solidFill>
                  <a:schemeClr val="tx1"/>
                </a:solidFill>
                <a:effectLst/>
                <a:latin typeface="+mn-lt"/>
                <a:ea typeface="+mn-ea"/>
                <a:cs typeface="+mn-cs"/>
              </a:rPr>
              <a:t>，而这个命令会查找</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-containers</a:t>
            </a:r>
            <a:r>
              <a:rPr lang="zh-CN" altLang="en-US" sz="1200" b="1" kern="1200" dirty="0">
                <a:solidFill>
                  <a:schemeClr val="tx1"/>
                </a:solidFill>
                <a:effectLst/>
                <a:latin typeface="+mn-lt"/>
                <a:ea typeface="+mn-ea"/>
                <a:cs typeface="+mn-cs"/>
              </a:rPr>
              <a:t>包中的</a:t>
            </a:r>
            <a:r>
              <a:rPr lang="en-US" sz="1200" b="1" kern="1200" dirty="0">
                <a:solidFill>
                  <a:schemeClr val="tx1"/>
                </a:solidFill>
                <a:effectLst/>
                <a:latin typeface="+mn-lt"/>
                <a:ea typeface="+mn-ea"/>
                <a:cs typeface="+mn-cs"/>
              </a:rPr>
              <a:t>setup.py</a:t>
            </a:r>
            <a:r>
              <a:rPr lang="zh-CN" altLang="en-US" sz="1200" b="1" kern="1200" dirty="0">
                <a:solidFill>
                  <a:schemeClr val="tx1"/>
                </a:solidFill>
                <a:effectLst/>
                <a:latin typeface="+mn-lt"/>
                <a:ea typeface="+mn-ea"/>
                <a:cs typeface="+mn-cs"/>
              </a:rPr>
              <a:t>然后来执行</a:t>
            </a:r>
            <a:r>
              <a:rPr lang="zh-CN" altLang="en-US" sz="1200" kern="1200" dirty="0">
                <a:solidFill>
                  <a:schemeClr val="tx1"/>
                </a:solidFill>
                <a:effectLst/>
                <a:latin typeface="+mn-lt"/>
                <a:ea typeface="+mn-ea"/>
                <a:cs typeface="+mn-cs"/>
              </a:rPr>
              <a:t>，而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包的</a:t>
            </a:r>
            <a:r>
              <a:rPr lang="en-US" sz="1200" kern="1200" dirty="0">
                <a:solidFill>
                  <a:schemeClr val="tx1"/>
                </a:solidFill>
                <a:effectLst/>
                <a:latin typeface="+mn-lt"/>
                <a:ea typeface="+mn-ea"/>
                <a:cs typeface="+mn-cs"/>
              </a:rPr>
              <a:t>setup.py</a:t>
            </a:r>
            <a:r>
              <a:rPr lang="zh-CN" altLang="en-US" sz="1200" kern="1200" dirty="0">
                <a:solidFill>
                  <a:schemeClr val="tx1"/>
                </a:solidFill>
                <a:effectLst/>
                <a:latin typeface="+mn-lt"/>
                <a:ea typeface="+mn-ea"/>
                <a:cs typeface="+mn-cs"/>
              </a:rPr>
              <a:t>的会有如下的语句：</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entry_points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console_scripts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serve=</a:t>
            </a:r>
            <a:r>
              <a:rPr lang="en-US" sz="1200" b="1" kern="1200" dirty="0" err="1">
                <a:solidFill>
                  <a:schemeClr val="tx1"/>
                </a:solidFill>
                <a:effectLst/>
                <a:latin typeface="+mn-lt"/>
                <a:ea typeface="+mn-ea"/>
                <a:cs typeface="+mn-cs"/>
              </a:rPr>
              <a:t>sagemaker_containers.cli.serve:main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train=</a:t>
            </a:r>
            <a:r>
              <a:rPr lang="en-US" sz="1200" b="1" kern="1200" dirty="0" err="1">
                <a:solidFill>
                  <a:schemeClr val="tx1"/>
                </a:solidFill>
                <a:effectLst/>
                <a:latin typeface="+mn-lt"/>
                <a:ea typeface="+mn-ea"/>
                <a:cs typeface="+mn-cs"/>
              </a:rPr>
              <a:t>sagemaker_containers.cli.train:main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也就是执行</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的时候其实是执行</a:t>
            </a:r>
            <a:r>
              <a:rPr lang="en-US" sz="1200" kern="1200" dirty="0" err="1">
                <a:solidFill>
                  <a:schemeClr val="tx1"/>
                </a:solidFill>
                <a:effectLst/>
                <a:latin typeface="+mn-lt"/>
                <a:ea typeface="+mn-ea"/>
                <a:cs typeface="+mn-cs"/>
              </a:rPr>
              <a:t>sagemaker_containers.cli.serve:main</a:t>
            </a:r>
            <a:r>
              <a:rPr lang="zh-CN" altLang="en-US" sz="1200" kern="1200" dirty="0">
                <a:solidFill>
                  <a:schemeClr val="tx1"/>
                </a:solidFill>
                <a:effectLst/>
                <a:latin typeface="+mn-lt"/>
                <a:ea typeface="+mn-ea"/>
                <a:cs typeface="+mn-cs"/>
              </a:rPr>
              <a:t>，而该</a:t>
            </a:r>
            <a:r>
              <a:rPr lang="en-US" sz="1200" kern="1200" dirty="0">
                <a:solidFill>
                  <a:schemeClr val="tx1"/>
                </a:solidFill>
                <a:effectLst/>
                <a:latin typeface="+mn-lt"/>
                <a:ea typeface="+mn-ea"/>
                <a:cs typeface="+mn-cs"/>
              </a:rPr>
              <a:t>main</a:t>
            </a:r>
            <a:r>
              <a:rPr lang="zh-CN" altLang="en-US" sz="1200" kern="1200" dirty="0">
                <a:solidFill>
                  <a:schemeClr val="tx1"/>
                </a:solidFill>
                <a:effectLst/>
                <a:latin typeface="+mn-lt"/>
                <a:ea typeface="+mn-ea"/>
                <a:cs typeface="+mn-cs"/>
              </a:rPr>
              <a:t>函数会调用</a:t>
            </a:r>
            <a:r>
              <a:rPr lang="en-US" sz="1200" kern="1200" dirty="0" err="1">
                <a:solidFill>
                  <a:schemeClr val="tx1"/>
                </a:solidFill>
                <a:effectLst/>
                <a:latin typeface="+mn-lt"/>
                <a:ea typeface="+mn-ea"/>
                <a:cs typeface="+mn-cs"/>
              </a:rPr>
              <a:t>sagemaker_containers.beta.framework.trainer.train</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trainer</a:t>
            </a:r>
            <a:r>
              <a:rPr lang="zh-CN" altLang="en-US" sz="1200" kern="1200" dirty="0">
                <a:solidFill>
                  <a:schemeClr val="tx1"/>
                </a:solidFill>
                <a:effectLst/>
                <a:latin typeface="+mn-lt"/>
                <a:ea typeface="+mn-ea"/>
                <a:cs typeface="+mn-cs"/>
              </a:rPr>
              <a:t>实际就是</a:t>
            </a:r>
            <a:r>
              <a:rPr lang="en-US" sz="1200" kern="1200" dirty="0" err="1">
                <a:solidFill>
                  <a:schemeClr val="tx1"/>
                </a:solidFill>
                <a:effectLst/>
                <a:latin typeface="+mn-lt"/>
                <a:ea typeface="+mn-ea"/>
                <a:cs typeface="+mn-cs"/>
              </a:rPr>
              <a:t>sagemaker_containers._trainer</a:t>
            </a:r>
            <a:r>
              <a:rPr lang="zh-CN" altLang="en-US" sz="1200" kern="1200" dirty="0">
                <a:solidFill>
                  <a:schemeClr val="tx1"/>
                </a:solidFill>
                <a:effectLst/>
                <a:latin typeface="+mn-lt"/>
                <a:ea typeface="+mn-ea"/>
                <a:cs typeface="+mn-cs"/>
              </a:rPr>
              <a:t>，所以最终进入到了</a:t>
            </a:r>
            <a:r>
              <a:rPr lang="en-US" sz="1200" kern="1200" dirty="0">
                <a:solidFill>
                  <a:schemeClr val="tx1"/>
                </a:solidFill>
                <a:effectLst/>
                <a:latin typeface="+mn-lt"/>
                <a:ea typeface="+mn-ea"/>
                <a:cs typeface="+mn-cs"/>
              </a:rPr>
              <a:t>sagemaker_containers._</a:t>
            </a:r>
            <a:r>
              <a:rPr lang="en-US" sz="1200" kern="1200" dirty="0" err="1">
                <a:solidFill>
                  <a:schemeClr val="tx1"/>
                </a:solidFill>
                <a:effectLst/>
                <a:latin typeface="+mn-lt"/>
                <a:ea typeface="+mn-ea"/>
                <a:cs typeface="+mn-cs"/>
              </a:rPr>
              <a:t>trainer.train</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函数则会因为设置了</a:t>
            </a:r>
            <a:r>
              <a:rPr lang="en-US" sz="1200" kern="1200" dirty="0" err="1">
                <a:solidFill>
                  <a:schemeClr val="tx1"/>
                </a:solidFill>
                <a:effectLst/>
                <a:latin typeface="+mn-lt"/>
                <a:ea typeface="+mn-ea"/>
                <a:cs typeface="+mn-cs"/>
              </a:rPr>
              <a:t>framework_module</a:t>
            </a:r>
            <a:r>
              <a:rPr lang="zh-CN" altLang="en-US" sz="1200" kern="1200" dirty="0">
                <a:solidFill>
                  <a:schemeClr val="tx1"/>
                </a:solidFill>
                <a:effectLst/>
                <a:latin typeface="+mn-lt"/>
                <a:ea typeface="+mn-ea"/>
                <a:cs typeface="+mn-cs"/>
              </a:rPr>
              <a:t>（这里是因为在</a:t>
            </a:r>
            <a:r>
              <a:rPr lang="en-US" sz="1200" kern="1200" dirty="0">
                <a:solidFill>
                  <a:schemeClr val="tx1"/>
                </a:solidFill>
                <a:effectLst/>
                <a:latin typeface="+mn-lt"/>
                <a:ea typeface="+mn-ea"/>
                <a:cs typeface="+mn-cs"/>
              </a:rPr>
              <a:t>1.15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中设置了</a:t>
            </a:r>
            <a:r>
              <a:rPr lang="en-US" sz="1200" kern="1200" dirty="0">
                <a:solidFill>
                  <a:schemeClr val="tx1"/>
                </a:solidFill>
                <a:effectLst/>
                <a:latin typeface="+mn-lt"/>
                <a:ea typeface="+mn-ea"/>
                <a:cs typeface="+mn-cs"/>
              </a:rPr>
              <a:t>ENV SAGEMAKER_TRAINING_MODULE=</a:t>
            </a:r>
            <a:r>
              <a:rPr lang="en-US" sz="1200" kern="1200" dirty="0" err="1">
                <a:solidFill>
                  <a:schemeClr val="tx1"/>
                </a:solidFill>
                <a:effectLst/>
                <a:latin typeface="+mn-lt"/>
                <a:ea typeface="+mn-ea"/>
                <a:cs typeface="+mn-cs"/>
              </a:rPr>
              <a:t>sagemaker_tensorflow_container.training:main</a:t>
            </a:r>
            <a:r>
              <a:rPr lang="zh-CN" altLang="en-US" sz="1200" kern="1200" dirty="0">
                <a:solidFill>
                  <a:schemeClr val="tx1"/>
                </a:solidFill>
                <a:effectLst/>
                <a:latin typeface="+mn-lt"/>
                <a:ea typeface="+mn-ea"/>
                <a:cs typeface="+mn-cs"/>
              </a:rPr>
              <a:t>），所以进入到了</a:t>
            </a:r>
            <a:r>
              <a:rPr lang="en-US" sz="1200" kern="1200" dirty="0" err="1">
                <a:solidFill>
                  <a:schemeClr val="tx1"/>
                </a:solidFill>
                <a:effectLst/>
                <a:latin typeface="+mn-lt"/>
                <a:ea typeface="+mn-ea"/>
                <a:cs typeface="+mn-cs"/>
              </a:rPr>
              <a:t>sagemaker_tensorflow_container.training.main</a:t>
            </a:r>
            <a:r>
              <a:rPr lang="zh-CN" altLang="en-US" sz="1200" kern="1200" dirty="0">
                <a:solidFill>
                  <a:schemeClr val="tx1"/>
                </a:solidFill>
                <a:effectLst/>
                <a:latin typeface="+mn-lt"/>
                <a:ea typeface="+mn-ea"/>
                <a:cs typeface="+mn-cs"/>
              </a:rPr>
              <a:t>中执行并调用训练过程。</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container</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中则没有定义</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，也就是</a:t>
            </a:r>
            <a:r>
              <a:rPr lang="en-US" sz="1200" kern="1200" dirty="0" err="1">
                <a:solidFill>
                  <a:schemeClr val="tx1"/>
                </a:solidFill>
                <a:effectLst/>
                <a:latin typeface="+mn-lt"/>
                <a:ea typeface="+mn-ea"/>
                <a:cs typeface="+mn-cs"/>
              </a:rPr>
              <a:t>sagemaker</a:t>
            </a:r>
            <a:r>
              <a:rPr lang="zh-CN" altLang="en-US" sz="1200" kern="1200" dirty="0">
                <a:solidFill>
                  <a:schemeClr val="tx1"/>
                </a:solidFill>
                <a:effectLst/>
                <a:latin typeface="+mn-lt"/>
                <a:ea typeface="+mn-ea"/>
                <a:cs typeface="+mn-cs"/>
              </a:rPr>
              <a:t>在训练时会直接执行</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a:t>
            </a:r>
            <a:r>
              <a:rPr lang="en-US" sz="1200" kern="1200" dirty="0" err="1">
                <a:solidFill>
                  <a:schemeClr val="tx1"/>
                </a:solidFill>
                <a:effectLst/>
                <a:latin typeface="+mn-lt"/>
                <a:ea typeface="+mn-ea"/>
                <a:cs typeface="+mn-cs"/>
              </a:rPr>
              <a:t>imagename</a:t>
            </a:r>
            <a:r>
              <a:rPr lang="en-US" sz="1200" kern="1200" dirty="0">
                <a:solidFill>
                  <a:schemeClr val="tx1"/>
                </a:solidFill>
                <a:effectLst/>
                <a:latin typeface="+mn-lt"/>
                <a:ea typeface="+mn-ea"/>
                <a:cs typeface="+mn-cs"/>
              </a:rPr>
              <a:t> train</a:t>
            </a:r>
            <a:r>
              <a:rPr lang="zh-CN" altLang="en-US" sz="1200" kern="1200" dirty="0">
                <a:solidFill>
                  <a:schemeClr val="tx1"/>
                </a:solidFill>
                <a:effectLst/>
                <a:latin typeface="+mn-lt"/>
                <a:ea typeface="+mn-ea"/>
                <a:cs typeface="+mn-cs"/>
              </a:rPr>
              <a:t>，也就是执行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中的</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脚本，剩下的流程与上面的类似。</a:t>
            </a:r>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18</a:t>
            </a:fld>
            <a:endParaRPr lang="en-US"/>
          </a:p>
        </p:txBody>
      </p:sp>
    </p:spTree>
    <p:extLst>
      <p:ext uri="{BB962C8B-B14F-4D97-AF65-F5344CB8AC3E}">
        <p14:creationId xmlns:p14="http://schemas.microsoft.com/office/powerpoint/2010/main" val="32370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23</a:t>
            </a:fld>
            <a:endParaRPr lang="en-US"/>
          </a:p>
        </p:txBody>
      </p:sp>
    </p:spTree>
    <p:extLst>
      <p:ext uri="{BB962C8B-B14F-4D97-AF65-F5344CB8AC3E}">
        <p14:creationId xmlns:p14="http://schemas.microsoft.com/office/powerpoint/2010/main" val="102596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26</a:t>
            </a:fld>
            <a:endParaRPr lang="en-US"/>
          </a:p>
        </p:txBody>
      </p:sp>
    </p:spTree>
    <p:extLst>
      <p:ext uri="{BB962C8B-B14F-4D97-AF65-F5344CB8AC3E}">
        <p14:creationId xmlns:p14="http://schemas.microsoft.com/office/powerpoint/2010/main" val="239851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TVM</a:t>
            </a:r>
            <a:r>
              <a:rPr lang="zh-CN" altLang="en-US" dirty="0"/>
              <a:t>可以对</a:t>
            </a:r>
            <a:r>
              <a:rPr lang="en-US" altLang="zh-CN" dirty="0" err="1"/>
              <a:t>tflite</a:t>
            </a:r>
            <a:r>
              <a:rPr lang="en-US" altLang="zh-CN" dirty="0"/>
              <a:t> </a:t>
            </a:r>
            <a:r>
              <a:rPr lang="zh-CN" altLang="en-US" dirty="0"/>
              <a:t>量化后的模型进行编译。</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28</a:t>
            </a:fld>
            <a:endParaRPr lang="en-US"/>
          </a:p>
        </p:txBody>
      </p:sp>
    </p:spTree>
    <p:extLst>
      <p:ext uri="{BB962C8B-B14F-4D97-AF65-F5344CB8AC3E}">
        <p14:creationId xmlns:p14="http://schemas.microsoft.com/office/powerpoint/2010/main" val="417845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Neo</a:t>
            </a:r>
            <a:r>
              <a:rPr lang="zh-CN" altLang="en-US" dirty="0"/>
              <a:t>的</a:t>
            </a:r>
            <a:r>
              <a:rPr lang="en-US" altLang="zh-CN" dirty="0"/>
              <a:t>TVM</a:t>
            </a:r>
            <a:r>
              <a:rPr lang="zh-CN" altLang="en-US" dirty="0"/>
              <a:t>支持精度量化和精度补偿，参考：</a:t>
            </a:r>
            <a:r>
              <a:rPr lang="en-US" altLang="zh-CN" dirty="0"/>
              <a:t>https://github.com/apache/incubator-tvm/issues/4259</a:t>
            </a:r>
          </a:p>
          <a:p>
            <a:endParaRPr lang="en-US" altLang="zh-CN" dirty="0"/>
          </a:p>
          <a:p>
            <a:r>
              <a:rPr lang="en-US" altLang="zh-CN" dirty="0"/>
              <a:t>TVM</a:t>
            </a:r>
            <a:r>
              <a:rPr lang="zh-CN" altLang="en-US" dirty="0"/>
              <a:t>论文中文翻译：</a:t>
            </a:r>
            <a:r>
              <a:rPr lang="en-US" altLang="zh-CN" dirty="0"/>
              <a:t>https://zhuanlan.zhihu.com/p/79796618</a:t>
            </a:r>
          </a:p>
          <a:p>
            <a:endParaRPr lang="en-US" altLang="zh-CN" dirty="0"/>
          </a:p>
          <a:p>
            <a:r>
              <a:rPr lang="en-US" altLang="zh-CN" dirty="0"/>
              <a:t>https://docs.tvm.ai/tutorials/frontend/deploy_model_on_rasp.html</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32</a:t>
            </a:fld>
            <a:endParaRPr lang="en-US"/>
          </a:p>
        </p:txBody>
      </p:sp>
    </p:spTree>
    <p:extLst>
      <p:ext uri="{BB962C8B-B14F-4D97-AF65-F5344CB8AC3E}">
        <p14:creationId xmlns:p14="http://schemas.microsoft.com/office/powerpoint/2010/main" val="6960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上面的计算图风格是</a:t>
            </a:r>
            <a:r>
              <a:rPr lang="en-US" altLang="zh-CN" dirty="0" err="1"/>
              <a:t>mxnet</a:t>
            </a:r>
            <a:r>
              <a:rPr lang="zh-CN" altLang="en-US" dirty="0"/>
              <a:t>风格的，</a:t>
            </a:r>
            <a:r>
              <a:rPr lang="en-US" altLang="zh-CN" dirty="0"/>
              <a:t>w1</a:t>
            </a:r>
            <a:r>
              <a:rPr lang="zh-CN" altLang="en-US" dirty="0"/>
              <a:t>和</a:t>
            </a:r>
            <a:r>
              <a:rPr lang="en-US" altLang="zh-CN" dirty="0"/>
              <a:t>w2</a:t>
            </a:r>
            <a:r>
              <a:rPr lang="zh-CN" altLang="en-US" dirty="0"/>
              <a:t>指的是</a:t>
            </a:r>
            <a:r>
              <a:rPr lang="en-US" altLang="zh-CN" dirty="0"/>
              <a:t>2D</a:t>
            </a:r>
            <a:r>
              <a:rPr lang="zh-CN" altLang="en-US" dirty="0"/>
              <a:t>卷积核本身的参数</a:t>
            </a:r>
            <a:r>
              <a:rPr lang="en-US" altLang="zh-CN" dirty="0"/>
              <a:t>tensor</a:t>
            </a:r>
            <a:r>
              <a:rPr lang="zh-CN" altLang="en-US" dirty="0"/>
              <a:t>，</a:t>
            </a:r>
            <a:r>
              <a:rPr lang="en-US" altLang="zh-CN" dirty="0"/>
              <a:t>w3</a:t>
            </a:r>
            <a:r>
              <a:rPr lang="zh-CN" altLang="en-US" dirty="0"/>
              <a:t>是全连接层的参数</a:t>
            </a:r>
            <a:r>
              <a:rPr lang="en-US" altLang="zh-CN" dirty="0"/>
              <a:t>vector</a:t>
            </a:r>
            <a:r>
              <a:rPr lang="zh-CN" altLang="en-US" dirty="0"/>
              <a:t>。对于</a:t>
            </a:r>
            <a:r>
              <a:rPr lang="en-US" altLang="zh-CN" dirty="0" err="1"/>
              <a:t>Tensorflow</a:t>
            </a:r>
            <a:r>
              <a:rPr lang="zh-CN" altLang="en-US" dirty="0"/>
              <a:t>风格的话，不需要在手动指定</a:t>
            </a:r>
            <a:r>
              <a:rPr lang="en-US" altLang="zh-CN" dirty="0"/>
              <a:t>w1</a:t>
            </a:r>
            <a:r>
              <a:rPr lang="zh-CN" altLang="en-US" dirty="0"/>
              <a:t>，</a:t>
            </a:r>
            <a:r>
              <a:rPr lang="en-US" altLang="zh-CN" dirty="0"/>
              <a:t>w2</a:t>
            </a:r>
            <a:r>
              <a:rPr lang="zh-CN" altLang="en-US" dirty="0"/>
              <a:t>，通过在</a:t>
            </a:r>
            <a:r>
              <a:rPr lang="en-US" dirty="0"/>
              <a:t>tf.nn.conv2d(input, filter, strides, padding, </a:t>
            </a:r>
            <a:r>
              <a:rPr lang="en-US" dirty="0" err="1"/>
              <a:t>use_cudnn_on_gpu</a:t>
            </a:r>
            <a:r>
              <a:rPr lang="en-US" dirty="0"/>
              <a:t>=True, </a:t>
            </a:r>
            <a:r>
              <a:rPr lang="en-US" dirty="0" err="1"/>
              <a:t>data_format</a:t>
            </a:r>
            <a:r>
              <a:rPr lang="en-US" dirty="0"/>
              <a:t>=“NHWC”, dilations=[1, 1, 1, 1], name=None)</a:t>
            </a:r>
            <a:r>
              <a:rPr lang="zh-CN" altLang="en-US" dirty="0"/>
              <a:t>中设置</a:t>
            </a:r>
            <a:r>
              <a:rPr lang="en-US" altLang="zh-CN" dirty="0"/>
              <a:t>filter</a:t>
            </a:r>
            <a:r>
              <a:rPr lang="zh-CN" altLang="en-US" dirty="0"/>
              <a:t>的</a:t>
            </a:r>
            <a:r>
              <a:rPr lang="en-US" altLang="zh-CN" dirty="0"/>
              <a:t>shape </a:t>
            </a:r>
            <a:r>
              <a:rPr lang="en-US" dirty="0"/>
              <a:t>[</a:t>
            </a:r>
            <a:r>
              <a:rPr lang="en-US" dirty="0" err="1"/>
              <a:t>filter_height</a:t>
            </a:r>
            <a:r>
              <a:rPr lang="en-US" dirty="0"/>
              <a:t>, </a:t>
            </a:r>
            <a:r>
              <a:rPr lang="en-US" dirty="0" err="1"/>
              <a:t>filter_width</a:t>
            </a:r>
            <a:r>
              <a:rPr lang="en-US" dirty="0"/>
              <a:t>, </a:t>
            </a:r>
            <a:r>
              <a:rPr lang="en-US" b="1" dirty="0" err="1"/>
              <a:t>in_channels</a:t>
            </a:r>
            <a:r>
              <a:rPr lang="en-US" dirty="0"/>
              <a:t>, </a:t>
            </a:r>
            <a:r>
              <a:rPr lang="en-US" dirty="0" err="1"/>
              <a:t>out_channels</a:t>
            </a:r>
            <a:r>
              <a:rPr lang="en-US" dirty="0"/>
              <a:t>]</a:t>
            </a:r>
            <a:r>
              <a:rPr lang="zh-CN" altLang="en-US" dirty="0"/>
              <a:t>就可以了。</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33</a:t>
            </a:fld>
            <a:endParaRPr lang="en-US"/>
          </a:p>
        </p:txBody>
      </p:sp>
    </p:spTree>
    <p:extLst>
      <p:ext uri="{BB962C8B-B14F-4D97-AF65-F5344CB8AC3E}">
        <p14:creationId xmlns:p14="http://schemas.microsoft.com/office/powerpoint/2010/main" val="4238533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https://blog.csdn.net/Katherine_hsr/article/details/81868640</a:t>
            </a:r>
          </a:p>
        </p:txBody>
      </p:sp>
      <p:sp>
        <p:nvSpPr>
          <p:cNvPr id="4" name="Slide Number Placeholder 3"/>
          <p:cNvSpPr>
            <a:spLocks noGrp="1"/>
          </p:cNvSpPr>
          <p:nvPr>
            <p:ph type="sldNum" sz="quarter" idx="10"/>
          </p:nvPr>
        </p:nvSpPr>
        <p:spPr/>
        <p:txBody>
          <a:bodyPr/>
          <a:lstStyle/>
          <a:p>
            <a:fld id="{966470E8-0F9A-495C-B808-245D67B5A4E1}" type="slidenum">
              <a:rPr lang="en-US" smtClean="0"/>
              <a:t>34</a:t>
            </a:fld>
            <a:endParaRPr lang="en-US"/>
          </a:p>
        </p:txBody>
      </p:sp>
    </p:spTree>
    <p:extLst>
      <p:ext uri="{BB962C8B-B14F-4D97-AF65-F5344CB8AC3E}">
        <p14:creationId xmlns:p14="http://schemas.microsoft.com/office/powerpoint/2010/main" val="5264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https://github.com/dmlc/treelite/issues/15</a:t>
            </a:r>
          </a:p>
          <a:p>
            <a:r>
              <a:rPr lang="en-US" dirty="0"/>
              <a:t>https://medium.com/rapids-ai/rapids-forest-inference-library-prediction-at-100-million-rows-per-second-19558890bc35</a:t>
            </a:r>
          </a:p>
        </p:txBody>
      </p:sp>
      <p:sp>
        <p:nvSpPr>
          <p:cNvPr id="4" name="Slide Number Placeholder 3"/>
          <p:cNvSpPr>
            <a:spLocks noGrp="1"/>
          </p:cNvSpPr>
          <p:nvPr>
            <p:ph type="sldNum" sz="quarter" idx="10"/>
          </p:nvPr>
        </p:nvSpPr>
        <p:spPr/>
        <p:txBody>
          <a:bodyPr/>
          <a:lstStyle/>
          <a:p>
            <a:fld id="{966470E8-0F9A-495C-B808-245D67B5A4E1}" type="slidenum">
              <a:rPr lang="en-US" smtClean="0"/>
              <a:t>36</a:t>
            </a:fld>
            <a:endParaRPr lang="en-US"/>
          </a:p>
        </p:txBody>
      </p:sp>
    </p:spTree>
    <p:extLst>
      <p:ext uri="{BB962C8B-B14F-4D97-AF65-F5344CB8AC3E}">
        <p14:creationId xmlns:p14="http://schemas.microsoft.com/office/powerpoint/2010/main" val="212651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https://treelite.readthedocs.io/en/latest/benchmark.html</a:t>
            </a:r>
          </a:p>
        </p:txBody>
      </p:sp>
      <p:sp>
        <p:nvSpPr>
          <p:cNvPr id="4" name="Slide Number Placeholder 3"/>
          <p:cNvSpPr>
            <a:spLocks noGrp="1"/>
          </p:cNvSpPr>
          <p:nvPr>
            <p:ph type="sldNum" sz="quarter" idx="10"/>
          </p:nvPr>
        </p:nvSpPr>
        <p:spPr/>
        <p:txBody>
          <a:bodyPr/>
          <a:lstStyle/>
          <a:p>
            <a:fld id="{966470E8-0F9A-495C-B808-245D67B5A4E1}" type="slidenum">
              <a:rPr lang="en-US" smtClean="0"/>
              <a:t>37</a:t>
            </a:fld>
            <a:endParaRPr lang="en-US"/>
          </a:p>
        </p:txBody>
      </p:sp>
    </p:spTree>
    <p:extLst>
      <p:ext uri="{BB962C8B-B14F-4D97-AF65-F5344CB8AC3E}">
        <p14:creationId xmlns:p14="http://schemas.microsoft.com/office/powerpoint/2010/main" val="244194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a:t>
            </a:fld>
            <a:endParaRPr lang="en-US"/>
          </a:p>
        </p:txBody>
      </p:sp>
    </p:spTree>
    <p:extLst>
      <p:ext uri="{BB962C8B-B14F-4D97-AF65-F5344CB8AC3E}">
        <p14:creationId xmlns:p14="http://schemas.microsoft.com/office/powerpoint/2010/main" val="154956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SageMaker</a:t>
            </a:r>
            <a:r>
              <a:rPr lang="zh-CN" altLang="en-US" dirty="0"/>
              <a:t>的</a:t>
            </a:r>
            <a:r>
              <a:rPr lang="en-US" altLang="zh-CN" dirty="0"/>
              <a:t>Ground Truth</a:t>
            </a:r>
            <a:r>
              <a:rPr lang="zh-CN" altLang="en-US" dirty="0"/>
              <a:t>的自动打标签功能是利用主动学习来实现的。</a:t>
            </a:r>
            <a:endParaRPr lang="en-US" altLang="zh-CN" dirty="0"/>
          </a:p>
          <a:p>
            <a:pPr lvl="1"/>
            <a:r>
              <a:rPr lang="zh-CN" altLang="en-US" dirty="0"/>
              <a:t>主动学习方法能够交互式地查询所谓的人工标注源来对该方法选择出来的不可信数据进行人工标注。因此该算法区别于一般的机器学习算法，</a:t>
            </a:r>
            <a:r>
              <a:rPr lang="zh-CN" altLang="en-US" b="1" dirty="0"/>
              <a:t>在训练过程中它是需要与外界交互来拿到部分标注数据的</a:t>
            </a:r>
            <a:r>
              <a:rPr lang="zh-CN" altLang="en-US" dirty="0"/>
              <a:t>。好处是能大量的减少人工标注的工作量，很可能也会节省成本（一般建议比较大的数据在使用</a:t>
            </a:r>
            <a:r>
              <a:rPr lang="en-US" altLang="zh-CN" dirty="0"/>
              <a:t>automated labeling</a:t>
            </a:r>
            <a:r>
              <a:rPr lang="zh-CN" altLang="en-US" dirty="0"/>
              <a:t>）。</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具体工作原理可以参考：</a:t>
            </a:r>
            <a:r>
              <a:rPr lang="en-US" altLang="zh-CN" dirty="0">
                <a:hlinkClick r:id="rId3"/>
              </a:rPr>
              <a:t>https://aws.amazon.com/blogs/machine-learning/annotate-data-for-less-with-amazon-sagemaker-ground-truth-and-automated-data-labeling/</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40</a:t>
            </a:fld>
            <a:endParaRPr lang="en-US"/>
          </a:p>
        </p:txBody>
      </p:sp>
    </p:spTree>
    <p:extLst>
      <p:ext uri="{BB962C8B-B14F-4D97-AF65-F5344CB8AC3E}">
        <p14:creationId xmlns:p14="http://schemas.microsoft.com/office/powerpoint/2010/main" val="1127087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a:t>1. Ground Truth</a:t>
            </a:r>
            <a:r>
              <a:rPr lang="zh-CN" altLang="en-US" dirty="0"/>
              <a:t>发出</a:t>
            </a:r>
            <a:r>
              <a:rPr lang="en-US" altLang="zh-CN" dirty="0"/>
              <a:t>10</a:t>
            </a:r>
            <a:r>
              <a:rPr lang="zh-CN" altLang="en-US" dirty="0"/>
              <a:t>张图像作为“探针”让人工来标注，目的是验证标签任务是否能正常的端到端执行。</a:t>
            </a:r>
            <a:endParaRPr lang="en-US" dirty="0"/>
          </a:p>
          <a:p>
            <a:pPr lvl="1"/>
            <a:r>
              <a:rPr lang="en-US" altLang="zh-CN" dirty="0"/>
              <a:t>2. </a:t>
            </a:r>
            <a:r>
              <a:rPr lang="zh-CN" altLang="en-US" dirty="0"/>
              <a:t>接着</a:t>
            </a:r>
            <a:r>
              <a:rPr lang="en-US" altLang="zh-CN" dirty="0"/>
              <a:t>Ground Truth</a:t>
            </a:r>
            <a:r>
              <a:rPr lang="zh-CN" altLang="en-US" dirty="0"/>
              <a:t>发送一批</a:t>
            </a:r>
            <a:r>
              <a:rPr lang="en-US" altLang="zh-CN" dirty="0"/>
              <a:t>(MaxConcurrentTaskCount-10</a:t>
            </a:r>
            <a:r>
              <a:rPr lang="zh-CN" altLang="en-US" dirty="0"/>
              <a:t>张</a:t>
            </a:r>
            <a:r>
              <a:rPr lang="en-US" altLang="zh-CN" dirty="0"/>
              <a:t>)</a:t>
            </a:r>
            <a:r>
              <a:rPr lang="zh-CN" altLang="en-US" dirty="0"/>
              <a:t>图像让人工来标注，</a:t>
            </a:r>
            <a:r>
              <a:rPr lang="en-US" altLang="zh-CN" dirty="0"/>
              <a:t>GT</a:t>
            </a:r>
            <a:r>
              <a:rPr lang="zh-CN" altLang="en-US" dirty="0"/>
              <a:t>把步骤</a:t>
            </a:r>
            <a:r>
              <a:rPr lang="en-US" altLang="zh-CN" dirty="0"/>
              <a:t>1</a:t>
            </a:r>
            <a:r>
              <a:rPr lang="zh-CN" altLang="en-US" dirty="0"/>
              <a:t>和</a:t>
            </a:r>
            <a:r>
              <a:rPr lang="en-US" altLang="zh-CN" dirty="0"/>
              <a:t>2</a:t>
            </a:r>
            <a:r>
              <a:rPr lang="zh-CN" altLang="en-US" dirty="0"/>
              <a:t>中获得的人工标注作为验证集。</a:t>
            </a:r>
            <a:endParaRPr lang="en-US" dirty="0"/>
          </a:p>
          <a:p>
            <a:pPr lvl="1"/>
            <a:r>
              <a:rPr lang="en-US" altLang="zh-CN" dirty="0"/>
              <a:t>3. </a:t>
            </a:r>
            <a:r>
              <a:rPr lang="zh-CN" altLang="en-US" dirty="0"/>
              <a:t>然后</a:t>
            </a:r>
            <a:r>
              <a:rPr lang="en-US" altLang="zh-CN" dirty="0"/>
              <a:t>GT</a:t>
            </a:r>
            <a:r>
              <a:rPr lang="zh-CN" altLang="en-US" dirty="0"/>
              <a:t>发送另一批</a:t>
            </a:r>
            <a:r>
              <a:rPr lang="en-US" altLang="zh-CN" dirty="0" err="1"/>
              <a:t>MaxConcurrentTaskCount</a:t>
            </a:r>
            <a:r>
              <a:rPr lang="zh-CN" altLang="en-US" dirty="0"/>
              <a:t>张图像让人工来标注，把得到的这部分标注作为训练集。</a:t>
            </a:r>
            <a:endParaRPr lang="en-US" altLang="zh-CN" dirty="0"/>
          </a:p>
          <a:p>
            <a:r>
              <a:rPr lang="en-US" altLang="zh-CN" baseline="0" dirty="0"/>
              <a:t>            </a:t>
            </a:r>
            <a:r>
              <a:rPr lang="en-US" altLang="zh-CN" dirty="0"/>
              <a:t>4. </a:t>
            </a:r>
            <a:r>
              <a:rPr lang="zh-CN" altLang="en-US" dirty="0"/>
              <a:t>重复下面同样的过程直到没有低于置信度阈值的样本</a:t>
            </a:r>
            <a:r>
              <a:rPr lang="en-US" altLang="zh-CN" dirty="0"/>
              <a:t>(</a:t>
            </a:r>
            <a:r>
              <a:rPr lang="zh-CN" altLang="en-US" dirty="0"/>
              <a:t>即重复执行</a:t>
            </a:r>
            <a:r>
              <a:rPr lang="en-US" altLang="zh-CN" dirty="0"/>
              <a:t>A,B,C,D,E)</a:t>
            </a:r>
            <a:r>
              <a:rPr lang="zh-CN" altLang="en-US" dirty="0"/>
              <a:t>：</a:t>
            </a:r>
            <a:r>
              <a:rPr lang="zh-CN" altLang="en-US" b="1" dirty="0"/>
              <a:t>全量训练，预测验证集，动态确定置信度阈值，发送最低置信度的一批样本给人工标注，合并训练集</a:t>
            </a:r>
            <a:r>
              <a:rPr lang="zh-CN" altLang="en-US" dirty="0"/>
              <a:t>。</a:t>
            </a:r>
            <a:endParaRPr lang="en-US" altLang="zh-CN" dirty="0"/>
          </a:p>
          <a:p>
            <a:pPr lvl="1"/>
            <a:r>
              <a:rPr lang="en-US" altLang="zh-CN" dirty="0"/>
              <a:t>A. GT</a:t>
            </a:r>
            <a:r>
              <a:rPr lang="zh-CN" altLang="en-US" dirty="0"/>
              <a:t>利用深度神经网络来做监督学习</a:t>
            </a:r>
            <a:endParaRPr lang="en-US" altLang="zh-CN" dirty="0"/>
          </a:p>
          <a:p>
            <a:pPr lvl="1"/>
            <a:r>
              <a:rPr lang="en-US" altLang="zh-CN" dirty="0"/>
              <a:t>B. </a:t>
            </a:r>
            <a:r>
              <a:rPr lang="zh-CN" altLang="en-US" dirty="0"/>
              <a:t>在训练完以后，对之前拿到的人工标注的验证集进行预测得到图片置信度（</a:t>
            </a:r>
            <a:r>
              <a:rPr lang="en-US" altLang="zh-CN" dirty="0"/>
              <a:t>GT</a:t>
            </a:r>
            <a:r>
              <a:rPr lang="zh-CN" altLang="en-US" dirty="0"/>
              <a:t>会为每个预测的</a:t>
            </a:r>
            <a:r>
              <a:rPr lang="en-US" altLang="zh-CN" dirty="0" err="1"/>
              <a:t>bbox</a:t>
            </a:r>
            <a:r>
              <a:rPr lang="zh-CN" altLang="en-US" dirty="0"/>
              <a:t>生成一个置信度其实就是最大的某个类别置信度，然后单个图片的所有预测的</a:t>
            </a:r>
            <a:r>
              <a:rPr lang="en-US" altLang="zh-CN" dirty="0" err="1"/>
              <a:t>bbox</a:t>
            </a:r>
            <a:r>
              <a:rPr lang="zh-CN" altLang="en-US" dirty="0"/>
              <a:t>的置信度求平均就获得了所谓的图片置信度）。</a:t>
            </a:r>
            <a:endParaRPr lang="en-US" altLang="zh-CN" dirty="0"/>
          </a:p>
          <a:p>
            <a:pPr lvl="1"/>
            <a:r>
              <a:rPr lang="en-US" altLang="zh-CN" dirty="0"/>
              <a:t>C. </a:t>
            </a:r>
            <a:r>
              <a:rPr lang="zh-CN" altLang="en-US" dirty="0"/>
              <a:t>这里需要确定一个图片置信度阈值来选择靠谱的结果，它这里会动态的选择这个阈值，这个阈值会影响评估指标</a:t>
            </a:r>
            <a:r>
              <a:rPr lang="en-US" altLang="zh-CN" dirty="0" err="1"/>
              <a:t>mAP</a:t>
            </a:r>
            <a:r>
              <a:rPr lang="zh-CN" altLang="en-US" dirty="0"/>
              <a:t>。动态选择的这个阈值需要满足的条件是：超过这个阈值的图片预测框</a:t>
            </a:r>
            <a:r>
              <a:rPr lang="en-US" altLang="zh-CN" dirty="0" err="1"/>
              <a:t>bbox</a:t>
            </a:r>
            <a:r>
              <a:rPr lang="zh-CN" altLang="en-US" dirty="0"/>
              <a:t>与作为验证集的人工标注的图片</a:t>
            </a:r>
            <a:r>
              <a:rPr lang="en-US" altLang="zh-CN" dirty="0" err="1"/>
              <a:t>bbox</a:t>
            </a:r>
            <a:r>
              <a:rPr lang="zh-CN" altLang="en-US" dirty="0"/>
              <a:t>的所有类别的平均</a:t>
            </a:r>
            <a:r>
              <a:rPr lang="en-US" altLang="zh-CN" dirty="0"/>
              <a:t>IOU</a:t>
            </a:r>
            <a:r>
              <a:rPr lang="zh-CN" altLang="en-US" dirty="0"/>
              <a:t>即</a:t>
            </a:r>
            <a:r>
              <a:rPr lang="en-US" altLang="zh-CN" dirty="0" err="1"/>
              <a:t>mIoU</a:t>
            </a:r>
            <a:r>
              <a:rPr lang="zh-CN" altLang="en-US" dirty="0"/>
              <a:t>至少是</a:t>
            </a:r>
            <a:r>
              <a:rPr lang="en-US" altLang="zh-CN" dirty="0"/>
              <a:t>0.6. </a:t>
            </a:r>
          </a:p>
          <a:p>
            <a:pPr lvl="1"/>
            <a:r>
              <a:rPr lang="en-US" altLang="zh-CN" dirty="0"/>
              <a:t>D. </a:t>
            </a:r>
            <a:r>
              <a:rPr lang="zh-CN" altLang="en-US" dirty="0"/>
              <a:t>确定了这个阈值后，用模型来预测所有未标注的数据，然后选择置信度最低的最多</a:t>
            </a:r>
            <a:r>
              <a:rPr lang="en-US" dirty="0" err="1"/>
              <a:t>MaxConcurrentTaskCount</a:t>
            </a:r>
            <a:r>
              <a:rPr lang="zh-CN" altLang="en-US" dirty="0"/>
              <a:t>个图片发送给人工来标注（</a:t>
            </a:r>
            <a:r>
              <a:rPr lang="zh-CN" altLang="en-US" b="1" dirty="0"/>
              <a:t>这个步骤有点像</a:t>
            </a:r>
            <a:r>
              <a:rPr lang="en-US" altLang="zh-CN" b="1" dirty="0"/>
              <a:t>OHEM</a:t>
            </a:r>
            <a:r>
              <a:rPr lang="zh-CN" altLang="en-US" b="1" dirty="0"/>
              <a:t>的感觉，就是在线困难样本挖掘的思路：置信度最低的可以被认为是困难样本，因为模型给出的该样本图片所有的</a:t>
            </a:r>
            <a:r>
              <a:rPr lang="en-US" altLang="zh-CN" b="1" dirty="0"/>
              <a:t>BBOX</a:t>
            </a:r>
            <a:r>
              <a:rPr lang="zh-CN" altLang="en-US" b="1" dirty="0"/>
              <a:t>的平均的最大某个类别的概率比较低，也就是模型不能精准判定该样本，也即困难样本</a:t>
            </a:r>
            <a:r>
              <a:rPr lang="zh-CN" altLang="en-US" dirty="0"/>
              <a:t>）。</a:t>
            </a:r>
            <a:endParaRPr lang="en-US" altLang="zh-CN" dirty="0"/>
          </a:p>
          <a:p>
            <a:pPr lvl="1"/>
            <a:r>
              <a:rPr lang="en-US" altLang="zh-CN" dirty="0"/>
              <a:t>E. </a:t>
            </a:r>
            <a:r>
              <a:rPr lang="zh-CN" altLang="en-US" dirty="0"/>
              <a:t>在得到最新的一批标注以后，把它加入训练集（</a:t>
            </a:r>
            <a:r>
              <a:rPr lang="zh-CN" altLang="en-US" b="1" dirty="0"/>
              <a:t>注意训练集一定都是人工标注的，没有把自动标注的那些置信度高的样本放入训练集</a:t>
            </a:r>
            <a:r>
              <a:rPr lang="zh-CN" altLang="en-US" dirty="0"/>
              <a:t>）用以重新全量训练。</a:t>
            </a:r>
            <a:endParaRPr lang="en-US" altLang="zh-CN"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41</a:t>
            </a:fld>
            <a:endParaRPr lang="en-US"/>
          </a:p>
        </p:txBody>
      </p:sp>
    </p:spTree>
    <p:extLst>
      <p:ext uri="{BB962C8B-B14F-4D97-AF65-F5344CB8AC3E}">
        <p14:creationId xmlns:p14="http://schemas.microsoft.com/office/powerpoint/2010/main" val="600319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如何使用</a:t>
            </a:r>
            <a:r>
              <a:rPr lang="en-US" altLang="zh-CN" dirty="0"/>
              <a:t>warm start</a:t>
            </a:r>
            <a:r>
              <a:rPr lang="zh-CN" altLang="en-US" dirty="0"/>
              <a:t>参考：</a:t>
            </a:r>
            <a:r>
              <a:rPr lang="en-US" dirty="0"/>
              <a:t>https://www.awsfeed.com/2019/06/26/amazon-sagemaker-ground-truth-using-a-pre-trained-model-for-faster-data-labeling/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rPr>
              <a:t>Augmented Manifest</a:t>
            </a:r>
            <a:r>
              <a:rPr lang="zh-CN" altLang="en-US" b="1" dirty="0">
                <a:solidFill>
                  <a:srgbClr val="FF0000"/>
                </a:solidFill>
              </a:rPr>
              <a:t>对比</a:t>
            </a:r>
            <a:r>
              <a:rPr lang="en-US" altLang="zh-CN" b="1" dirty="0">
                <a:solidFill>
                  <a:srgbClr val="FF0000"/>
                </a:solidFill>
              </a:rPr>
              <a:t>Manifest file</a:t>
            </a:r>
            <a:r>
              <a:rPr lang="zh-CN" altLang="en-US" b="1" dirty="0">
                <a:solidFill>
                  <a:srgbClr val="FF0000"/>
                </a:solidFill>
              </a:rPr>
              <a:t>的好处：</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traditional approach for specifying the input data channel for learning algorithms, such as visual recognition algorithms, requires you to specify two input data channels in Amazon </a:t>
            </a:r>
            <a:r>
              <a:rPr lang="en-US" dirty="0" err="1"/>
              <a:t>SageMaker</a:t>
            </a:r>
            <a:r>
              <a:rPr lang="en-US" dirty="0"/>
              <a:t> – one for the input data (images), and other for its labels. Using an augmented manifest, you can now put the data and its labels in one manifest file, thus reducing the need for two channels. It also eliminates any unnecessary complexity in algorithm code for matching data objects with labels across multiple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https://aws.amazon.com/blogs/machine-learning/easily-train-models-using-datasets-labeled-by-amazon-sagemaker-ground-truth/</a:t>
            </a:r>
          </a:p>
          <a:p>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44</a:t>
            </a:fld>
            <a:endParaRPr lang="en-US"/>
          </a:p>
        </p:txBody>
      </p:sp>
    </p:spTree>
    <p:extLst>
      <p:ext uri="{BB962C8B-B14F-4D97-AF65-F5344CB8AC3E}">
        <p14:creationId xmlns:p14="http://schemas.microsoft.com/office/powerpoint/2010/main" val="4146109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45</a:t>
            </a:fld>
            <a:endParaRPr lang="en-US"/>
          </a:p>
        </p:txBody>
      </p:sp>
    </p:spTree>
    <p:extLst>
      <p:ext uri="{BB962C8B-B14F-4D97-AF65-F5344CB8AC3E}">
        <p14:creationId xmlns:p14="http://schemas.microsoft.com/office/powerpoint/2010/main" val="354095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46</a:t>
            </a:fld>
            <a:endParaRPr lang="en-US"/>
          </a:p>
        </p:txBody>
      </p:sp>
    </p:spTree>
    <p:extLst>
      <p:ext uri="{BB962C8B-B14F-4D97-AF65-F5344CB8AC3E}">
        <p14:creationId xmlns:p14="http://schemas.microsoft.com/office/powerpoint/2010/main" val="3055725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Inference pipeline for transfo</a:t>
            </a:r>
            <a:r>
              <a:rPr lang="en-US" altLang="zh-CN" dirty="0"/>
              <a:t>r</a:t>
            </a:r>
            <a:r>
              <a:rPr lang="en-US" dirty="0"/>
              <a:t>mer job</a:t>
            </a:r>
            <a:r>
              <a:rPr lang="zh-CN" altLang="en-US" dirty="0"/>
              <a:t>参考如下的</a:t>
            </a:r>
            <a:r>
              <a:rPr lang="en-US" altLang="zh-CN" dirty="0"/>
              <a:t>link</a:t>
            </a:r>
            <a:r>
              <a:rPr lang="zh-CN" altLang="en-US" dirty="0"/>
              <a:t>（</a:t>
            </a:r>
            <a:r>
              <a:rPr lang="en-US" altLang="zh-CN" dirty="0"/>
              <a:t>transformer API</a:t>
            </a:r>
            <a:r>
              <a:rPr lang="zh-CN" altLang="en-US" dirty="0"/>
              <a:t>通过</a:t>
            </a:r>
            <a:r>
              <a:rPr lang="en-US" dirty="0" err="1"/>
              <a:t>PipelineModel</a:t>
            </a:r>
            <a:r>
              <a:rPr lang="en-US" dirty="0"/>
              <a:t> </a:t>
            </a:r>
            <a:r>
              <a:rPr lang="en-US" altLang="zh-CN" dirty="0"/>
              <a:t>API</a:t>
            </a:r>
            <a:r>
              <a:rPr lang="zh-CN" altLang="en-US" dirty="0"/>
              <a:t>创建的</a:t>
            </a:r>
            <a:r>
              <a:rPr lang="en-US" altLang="zh-CN" dirty="0"/>
              <a:t>model</a:t>
            </a:r>
            <a:r>
              <a:rPr lang="zh-CN" altLang="en-US" dirty="0"/>
              <a:t>对应的</a:t>
            </a:r>
            <a:r>
              <a:rPr lang="en-US" altLang="zh-CN" dirty="0" err="1"/>
              <a:t>model_name</a:t>
            </a:r>
            <a:r>
              <a:rPr lang="zh-CN" altLang="en-US" dirty="0"/>
              <a:t>来使用</a:t>
            </a:r>
            <a:r>
              <a:rPr lang="en-US" altLang="zh-CN" dirty="0"/>
              <a:t>inference pipeline</a:t>
            </a:r>
            <a:r>
              <a:rPr lang="zh-CN" altLang="en-US" dirty="0"/>
              <a:t>）：</a:t>
            </a:r>
            <a:endParaRPr lang="en-US" dirty="0"/>
          </a:p>
          <a:p>
            <a:r>
              <a:rPr lang="en-US" dirty="0"/>
              <a:t>https://github.com/awslabs/amazon-sagemaker-examples/blob/master/advanced_functionality/inference_pipeline_sparkml_xgboost_abalone/inference_pipeline_sparkml_xgboost_abalone.ipynb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47</a:t>
            </a:fld>
            <a:endParaRPr lang="en-US"/>
          </a:p>
        </p:txBody>
      </p:sp>
    </p:spTree>
    <p:extLst>
      <p:ext uri="{BB962C8B-B14F-4D97-AF65-F5344CB8AC3E}">
        <p14:creationId xmlns:p14="http://schemas.microsoft.com/office/powerpoint/2010/main" val="865732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dirty="0" err="1"/>
              <a:t>Sagemaker</a:t>
            </a:r>
            <a:r>
              <a:rPr lang="zh-CN" altLang="en-US" dirty="0"/>
              <a:t>内建框架</a:t>
            </a:r>
            <a:r>
              <a:rPr lang="en-US" altLang="zh-CN" dirty="0" err="1"/>
              <a:t>tensorflow</a:t>
            </a:r>
            <a:r>
              <a:rPr lang="zh-CN" altLang="en-US" dirty="0"/>
              <a:t>的</a:t>
            </a:r>
            <a:r>
              <a:rPr lang="en-US" altLang="zh-CN" dirty="0"/>
              <a:t>PS</a:t>
            </a:r>
            <a:r>
              <a:rPr lang="zh-CN" altLang="en-US" dirty="0"/>
              <a:t>方式当前适用的是多机单卡，如果是用</a:t>
            </a:r>
            <a:r>
              <a:rPr lang="en-US" altLang="zh-CN" dirty="0"/>
              <a:t>PS</a:t>
            </a:r>
            <a:r>
              <a:rPr lang="zh-CN" altLang="en-US" dirty="0"/>
              <a:t>做多机多卡的训练，需要修改你自己的代码使用所谓的</a:t>
            </a:r>
            <a:r>
              <a:rPr lang="en-US" altLang="zh-CN" dirty="0"/>
              <a:t>tower</a:t>
            </a:r>
            <a:r>
              <a:rPr lang="zh-CN" altLang="en-US" dirty="0"/>
              <a:t>做梯度聚合。</a:t>
            </a:r>
            <a:endParaRPr lang="en-US" altLang="zh-CN" dirty="0"/>
          </a:p>
          <a:p>
            <a:pPr lvl="0"/>
            <a:r>
              <a:rPr lang="en-US" altLang="zh-CN" dirty="0" err="1"/>
              <a:t>Sagemaker</a:t>
            </a:r>
            <a:r>
              <a:rPr lang="zh-CN" altLang="en-US" dirty="0"/>
              <a:t>内建框架</a:t>
            </a:r>
            <a:r>
              <a:rPr lang="en-US" altLang="zh-CN" dirty="0" err="1"/>
              <a:t>tensorflow</a:t>
            </a:r>
            <a:r>
              <a:rPr lang="zh-CN" altLang="en-US" dirty="0"/>
              <a:t>的</a:t>
            </a:r>
            <a:r>
              <a:rPr lang="en-US" altLang="zh-CN" dirty="0" err="1"/>
              <a:t>horovod</a:t>
            </a:r>
            <a:r>
              <a:rPr lang="zh-CN" altLang="en-US" dirty="0"/>
              <a:t>则通过简单的设置</a:t>
            </a:r>
            <a:r>
              <a:rPr lang="en-US" dirty="0" err="1"/>
              <a:t>processes_per_host</a:t>
            </a:r>
            <a:r>
              <a:rPr lang="zh-CN" altLang="en-US" dirty="0"/>
              <a:t>为当前可用的</a:t>
            </a:r>
            <a:r>
              <a:rPr lang="en-US" altLang="zh-CN" dirty="0"/>
              <a:t>GPU</a:t>
            </a:r>
            <a:r>
              <a:rPr lang="zh-CN" altLang="en-US" dirty="0"/>
              <a:t>数量则能实现单机多卡或者多机多卡的分布式训练。</a:t>
            </a:r>
            <a:endParaRPr lang="en-US" altLang="zh-CN" dirty="0"/>
          </a:p>
          <a:p>
            <a:pPr lvl="1"/>
            <a:r>
              <a:rPr lang="zh-CN" altLang="en-US" dirty="0"/>
              <a:t>对于多机多卡训练，</a:t>
            </a:r>
            <a:r>
              <a:rPr lang="en-US" altLang="zh-CN" dirty="0" err="1"/>
              <a:t>horovod</a:t>
            </a:r>
            <a:r>
              <a:rPr lang="zh-CN" altLang="en-US" dirty="0"/>
              <a:t>方式对代码的修改要比</a:t>
            </a:r>
            <a:r>
              <a:rPr lang="en-US" altLang="zh-CN" dirty="0"/>
              <a:t>PS</a:t>
            </a:r>
            <a:r>
              <a:rPr lang="zh-CN" altLang="en-US" dirty="0"/>
              <a:t>方式容易。</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54</a:t>
            </a:fld>
            <a:endParaRPr lang="en-US"/>
          </a:p>
        </p:txBody>
      </p:sp>
    </p:spTree>
    <p:extLst>
      <p:ext uri="{BB962C8B-B14F-4D97-AF65-F5344CB8AC3E}">
        <p14:creationId xmlns:p14="http://schemas.microsoft.com/office/powerpoint/2010/main" val="182277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a:t>
            </a:r>
            <a:r>
              <a:rPr lang="zh-CN" altLang="en-US" dirty="0"/>
              <a:t>的内建</a:t>
            </a:r>
            <a:r>
              <a:rPr lang="en-US" altLang="zh-CN" dirty="0" err="1"/>
              <a:t>pytorch</a:t>
            </a:r>
            <a:r>
              <a:rPr lang="zh-CN" altLang="en-US" dirty="0"/>
              <a:t>当前只是支持用</a:t>
            </a:r>
            <a:r>
              <a:rPr lang="en-US" altLang="zh-CN" dirty="0" err="1"/>
              <a:t>horovod</a:t>
            </a:r>
            <a:r>
              <a:rPr lang="zh-CN" altLang="en-US" dirty="0"/>
              <a:t>的多机单卡训练，如果要使用</a:t>
            </a:r>
            <a:r>
              <a:rPr lang="en-US" altLang="zh-CN" dirty="0" err="1"/>
              <a:t>horovod</a:t>
            </a:r>
            <a:r>
              <a:rPr lang="en-US" altLang="zh-CN" dirty="0"/>
              <a:t> with </a:t>
            </a:r>
            <a:r>
              <a:rPr lang="en-US" altLang="zh-CN" dirty="0" err="1"/>
              <a:t>pytorch</a:t>
            </a:r>
            <a:r>
              <a:rPr lang="zh-CN" altLang="en-US" dirty="0"/>
              <a:t>进行多机多卡或者单机多卡训练，需要</a:t>
            </a:r>
            <a:r>
              <a:rPr lang="en-US" altLang="zh-CN" dirty="0"/>
              <a:t>BYOC</a:t>
            </a:r>
            <a:r>
              <a:rPr lang="zh-CN" altLang="en-US" dirty="0"/>
              <a:t>。主要是需要写一个</a:t>
            </a:r>
            <a:r>
              <a:rPr lang="en-US" altLang="zh-CN" dirty="0" err="1"/>
              <a:t>horovod</a:t>
            </a:r>
            <a:r>
              <a:rPr lang="en-US" altLang="zh-CN" dirty="0"/>
              <a:t> launcher</a:t>
            </a:r>
            <a:r>
              <a:rPr lang="zh-CN" altLang="en-US" dirty="0"/>
              <a:t>的</a:t>
            </a:r>
            <a:r>
              <a:rPr lang="en-US" altLang="zh-CN" dirty="0"/>
              <a:t>helper code</a:t>
            </a:r>
            <a:r>
              <a:rPr lang="zh-CN" altLang="en-US" dirty="0"/>
              <a:t>，具体可以参考</a:t>
            </a:r>
            <a:r>
              <a:rPr lang="en-US" altLang="zh-CN" dirty="0"/>
              <a:t>BYOC </a:t>
            </a:r>
            <a:r>
              <a:rPr lang="en-US" altLang="zh-CN" dirty="0" err="1"/>
              <a:t>horovod</a:t>
            </a:r>
            <a:r>
              <a:rPr lang="en-US" altLang="zh-CN" dirty="0"/>
              <a:t> with </a:t>
            </a:r>
            <a:r>
              <a:rPr lang="en-US" altLang="zh-CN" dirty="0" err="1"/>
              <a:t>tensorflow</a:t>
            </a:r>
            <a:r>
              <a:rPr lang="zh-CN" altLang="en-US" dirty="0"/>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55</a:t>
            </a:fld>
            <a:endParaRPr lang="en-US"/>
          </a:p>
        </p:txBody>
      </p:sp>
    </p:spTree>
    <p:extLst>
      <p:ext uri="{BB962C8B-B14F-4D97-AF65-F5344CB8AC3E}">
        <p14:creationId xmlns:p14="http://schemas.microsoft.com/office/powerpoint/2010/main" val="376001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使用</a:t>
            </a:r>
            <a:r>
              <a:rPr lang="en-US" sz="1200" kern="1200" dirty="0">
                <a:solidFill>
                  <a:schemeClr val="tx1"/>
                </a:solidFill>
                <a:effectLst/>
                <a:latin typeface="+mn-lt"/>
                <a:ea typeface="+mn-ea"/>
                <a:cs typeface="+mn-cs"/>
              </a:rPr>
              <a:t> Ring </a:t>
            </a:r>
            <a:r>
              <a:rPr lang="en-US" sz="1200" kern="1200" dirty="0" err="1">
                <a:solidFill>
                  <a:schemeClr val="tx1"/>
                </a:solidFill>
                <a:effectLst/>
                <a:latin typeface="+mn-lt"/>
                <a:ea typeface="+mn-ea"/>
                <a:cs typeface="+mn-cs"/>
              </a:rPr>
              <a:t>Allreduce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算法进行某个稠密梯度的平均值的基本过程如下：</a:t>
            </a:r>
            <a:r>
              <a:rPr lang="en-US" sz="1200" u="sng" kern="1200" dirty="0">
                <a:solidFill>
                  <a:schemeClr val="tx1"/>
                </a:solidFill>
                <a:effectLst/>
                <a:latin typeface="+mn-lt"/>
                <a:ea typeface="+mn-ea"/>
                <a:cs typeface="+mn-cs"/>
                <a:hlinkClick r:id="rId3"/>
              </a:rPr>
              <a:t>https://zhuanlan.zhihu.com/p/56991108</a:t>
            </a:r>
            <a:endParaRPr lang="en-US" sz="1200" kern="1200" dirty="0">
              <a:solidFill>
                <a:schemeClr val="tx1"/>
              </a:solidFill>
              <a:effectLst/>
              <a:latin typeface="+mn-lt"/>
              <a:ea typeface="+mn-ea"/>
              <a:cs typeface="+mn-cs"/>
            </a:endParaRPr>
          </a:p>
          <a:p>
            <a:pPr lvl="1"/>
            <a:r>
              <a:rPr lang="zh-CN" altLang="en-US" sz="1200" kern="1200" dirty="0">
                <a:solidFill>
                  <a:schemeClr val="tx1"/>
                </a:solidFill>
                <a:effectLst/>
                <a:latin typeface="+mn-lt"/>
                <a:ea typeface="+mn-ea"/>
                <a:cs typeface="+mn-cs"/>
              </a:rPr>
              <a:t>将每个设备上的梯度</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切分成长度大致相等的</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个分片；</a:t>
            </a:r>
            <a:endParaRPr lang="en-US" sz="12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ScatterReduce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阶段：通过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- 1 </a:t>
            </a:r>
            <a:r>
              <a:rPr lang="zh-CN" altLang="en-US" sz="1200" kern="1200" dirty="0">
                <a:solidFill>
                  <a:schemeClr val="tx1"/>
                </a:solidFill>
                <a:effectLst/>
                <a:latin typeface="+mn-lt"/>
                <a:ea typeface="+mn-ea"/>
                <a:cs typeface="+mn-cs"/>
              </a:rPr>
              <a:t>轮通信和相加，在每个</a:t>
            </a:r>
            <a:r>
              <a:rPr lang="en-US" sz="1200" kern="1200" dirty="0">
                <a:solidFill>
                  <a:schemeClr val="tx1"/>
                </a:solidFill>
                <a:effectLst/>
                <a:latin typeface="+mn-lt"/>
                <a:ea typeface="+mn-ea"/>
                <a:cs typeface="+mn-cs"/>
              </a:rPr>
              <a:t> device </a:t>
            </a:r>
            <a:r>
              <a:rPr lang="zh-CN" altLang="en-US" sz="1200" kern="1200" dirty="0">
                <a:solidFill>
                  <a:schemeClr val="tx1"/>
                </a:solidFill>
                <a:effectLst/>
                <a:latin typeface="+mn-lt"/>
                <a:ea typeface="+mn-ea"/>
                <a:cs typeface="+mn-cs"/>
              </a:rPr>
              <a:t>上都计算出一个</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分片的和；</a:t>
            </a:r>
            <a:endParaRPr lang="en-US" sz="12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AllGather</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阶段：通过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- 1 </a:t>
            </a:r>
            <a:r>
              <a:rPr lang="zh-CN" altLang="en-US" sz="1200" kern="1200" dirty="0">
                <a:solidFill>
                  <a:schemeClr val="tx1"/>
                </a:solidFill>
                <a:effectLst/>
                <a:latin typeface="+mn-lt"/>
                <a:ea typeface="+mn-ea"/>
                <a:cs typeface="+mn-cs"/>
              </a:rPr>
              <a:t>轮通信和覆盖，将上个阶段计算出的每个</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分片的和广播到其他</a:t>
            </a:r>
            <a:r>
              <a:rPr lang="en-US" sz="1200" kern="1200" dirty="0">
                <a:solidFill>
                  <a:schemeClr val="tx1"/>
                </a:solidFill>
                <a:effectLst/>
                <a:latin typeface="+mn-lt"/>
                <a:ea typeface="+mn-ea"/>
                <a:cs typeface="+mn-cs"/>
              </a:rPr>
              <a:t> device</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1"/>
            <a:r>
              <a:rPr lang="zh-CN" altLang="en-US" sz="1200" kern="1200" dirty="0">
                <a:solidFill>
                  <a:schemeClr val="tx1"/>
                </a:solidFill>
                <a:effectLst/>
                <a:latin typeface="+mn-lt"/>
                <a:ea typeface="+mn-ea"/>
                <a:cs typeface="+mn-cs"/>
              </a:rPr>
              <a:t>在每个设备上合并分片，得到梯度和，然后除以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zh-CN" altLang="en-US" sz="1200" kern="1200" dirty="0">
                <a:solidFill>
                  <a:schemeClr val="tx1"/>
                </a:solidFill>
                <a:effectLst/>
                <a:latin typeface="+mn-lt"/>
                <a:ea typeface="+mn-ea"/>
                <a:cs typeface="+mn-cs"/>
              </a:rPr>
              <a:t>，得到平均梯度；</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57</a:t>
            </a:fld>
            <a:endParaRPr lang="en-US"/>
          </a:p>
        </p:txBody>
      </p:sp>
    </p:spTree>
    <p:extLst>
      <p:ext uri="{BB962C8B-B14F-4D97-AF65-F5344CB8AC3E}">
        <p14:creationId xmlns:p14="http://schemas.microsoft.com/office/powerpoint/2010/main" val="3159558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58</a:t>
            </a:fld>
            <a:endParaRPr lang="en-US"/>
          </a:p>
        </p:txBody>
      </p:sp>
    </p:spTree>
    <p:extLst>
      <p:ext uri="{BB962C8B-B14F-4D97-AF65-F5344CB8AC3E}">
        <p14:creationId xmlns:p14="http://schemas.microsoft.com/office/powerpoint/2010/main" val="2444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具体可以参考：</a:t>
            </a:r>
            <a:r>
              <a:rPr lang="en-US" altLang="zh-CN" dirty="0"/>
              <a:t>https://aws.amazon.com/about-aws/whats-new/2018/10/amazon-sagemaker-now-supports-an-improved-pipe-mode-implementati/</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a:t>
            </a:fld>
            <a:endParaRPr lang="en-US"/>
          </a:p>
        </p:txBody>
      </p:sp>
    </p:spTree>
    <p:extLst>
      <p:ext uri="{BB962C8B-B14F-4D97-AF65-F5344CB8AC3E}">
        <p14:creationId xmlns:p14="http://schemas.microsoft.com/office/powerpoint/2010/main" val="30053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a:t>
            </a:r>
            <a:r>
              <a:rPr lang="en-US" altLang="zh-CN" dirty="0" err="1"/>
              <a:t>Sagemaker</a:t>
            </a:r>
            <a:r>
              <a:rPr lang="zh-CN" altLang="en-US" dirty="0"/>
              <a:t>中的模型进行训练的时候，如果训练脚本中设置的</a:t>
            </a:r>
            <a:r>
              <a:rPr lang="en-US" dirty="0"/>
              <a:t>checkpoint</a:t>
            </a:r>
            <a:r>
              <a:rPr lang="zh-CN" altLang="en-US" dirty="0"/>
              <a:t>路径与使用</a:t>
            </a:r>
            <a:r>
              <a:rPr lang="en-US" altLang="zh-CN" dirty="0" err="1"/>
              <a:t>Sagemaker</a:t>
            </a:r>
            <a:r>
              <a:rPr lang="en-US" altLang="zh-CN" dirty="0"/>
              <a:t> high level API</a:t>
            </a:r>
            <a:r>
              <a:rPr lang="zh-CN" altLang="en-US" dirty="0"/>
              <a:t>的参数</a:t>
            </a:r>
            <a:r>
              <a:rPr lang="en-US" dirty="0" err="1"/>
              <a:t>checkpoint_local_path</a:t>
            </a:r>
            <a:r>
              <a:rPr lang="zh-CN" altLang="en-US" dirty="0"/>
              <a:t>设置是一样的，那么在开始训练之前，</a:t>
            </a:r>
            <a:r>
              <a:rPr lang="en-US" dirty="0" err="1"/>
              <a:t>S</a:t>
            </a:r>
            <a:r>
              <a:rPr lang="en-US" altLang="zh-CN" dirty="0" err="1"/>
              <a:t>agemaker</a:t>
            </a:r>
            <a:r>
              <a:rPr lang="zh-CN" altLang="en-US" dirty="0"/>
              <a:t>会从使用</a:t>
            </a:r>
            <a:r>
              <a:rPr lang="en-US" altLang="zh-CN" dirty="0" err="1"/>
              <a:t>Sagemaker</a:t>
            </a:r>
            <a:r>
              <a:rPr lang="en-US" altLang="zh-CN" dirty="0"/>
              <a:t> high level API</a:t>
            </a:r>
            <a:r>
              <a:rPr lang="zh-CN" altLang="en-US" dirty="0"/>
              <a:t>的参数</a:t>
            </a:r>
            <a:r>
              <a:rPr lang="en-US" dirty="0"/>
              <a:t>checkpoint_s3_uri</a:t>
            </a:r>
            <a:r>
              <a:rPr lang="zh-CN" altLang="en-US" dirty="0"/>
              <a:t>上把之前保存的</a:t>
            </a:r>
            <a:r>
              <a:rPr lang="en-US" dirty="0"/>
              <a:t>checkpoint</a:t>
            </a:r>
            <a:r>
              <a:rPr lang="zh-CN" altLang="en-US" dirty="0"/>
              <a:t>下载到这个路径。同样的，在训练结束或者</a:t>
            </a:r>
            <a:r>
              <a:rPr lang="en-US" altLang="zh-CN" dirty="0"/>
              <a:t>spot</a:t>
            </a:r>
            <a:r>
              <a:rPr lang="zh-CN" altLang="en-US" dirty="0"/>
              <a:t>实例被抢占时，</a:t>
            </a:r>
            <a:r>
              <a:rPr lang="en-US" altLang="zh-CN" dirty="0" err="1"/>
              <a:t>Sagemaker</a:t>
            </a:r>
            <a:r>
              <a:rPr lang="zh-CN" altLang="en-US" dirty="0"/>
              <a:t>会把保存在</a:t>
            </a:r>
            <a:r>
              <a:rPr lang="en-US" dirty="0" err="1"/>
              <a:t>checkpoint_local_path</a:t>
            </a:r>
            <a:r>
              <a:rPr lang="zh-CN" altLang="en-US" dirty="0"/>
              <a:t>下的所有</a:t>
            </a:r>
            <a:r>
              <a:rPr lang="en-US" altLang="zh-CN" dirty="0"/>
              <a:t>checkpoint</a:t>
            </a:r>
            <a:r>
              <a:rPr lang="zh-CN" altLang="en-US" dirty="0"/>
              <a:t>上传到</a:t>
            </a:r>
            <a:r>
              <a:rPr lang="en-US" dirty="0"/>
              <a:t>checkpoint_s3_uri</a:t>
            </a:r>
            <a:r>
              <a:rPr lang="zh-CN" altLang="en-US" dirty="0"/>
              <a:t>做持久化。</a:t>
            </a:r>
            <a:endParaRPr lang="en-US" altLang="zh-CN" dirty="0"/>
          </a:p>
          <a:p>
            <a:pPr lvl="1"/>
            <a:r>
              <a:rPr lang="zh-CN" altLang="en-US" b="1" dirty="0"/>
              <a:t>这种方式不能用于</a:t>
            </a:r>
            <a:r>
              <a:rPr lang="en-US" altLang="zh-CN" b="1" dirty="0" err="1"/>
              <a:t>sagemaker</a:t>
            </a:r>
            <a:r>
              <a:rPr lang="en-US" altLang="zh-CN" b="1" dirty="0"/>
              <a:t> </a:t>
            </a:r>
            <a:r>
              <a:rPr lang="en-US" altLang="zh-CN" b="1" dirty="0" err="1"/>
              <a:t>tensorflow</a:t>
            </a:r>
            <a:r>
              <a:rPr lang="en-US" altLang="zh-CN" b="1" dirty="0"/>
              <a:t> parameter server</a:t>
            </a:r>
            <a:r>
              <a:rPr lang="zh-CN" altLang="en-US" b="1" dirty="0"/>
              <a:t>分布式训练方式 </a:t>
            </a:r>
            <a:r>
              <a:rPr lang="en-US" altLang="zh-CN" b="1" dirty="0"/>
              <a:t>+</a:t>
            </a:r>
            <a:r>
              <a:rPr lang="en-US" altLang="zh-CN" b="1" baseline="0" dirty="0"/>
              <a:t> </a:t>
            </a:r>
            <a:r>
              <a:rPr lang="en-US" altLang="zh-CN" b="1" baseline="0" dirty="0" err="1"/>
              <a:t>tf.estimator</a:t>
            </a:r>
            <a:r>
              <a:rPr lang="en-US" altLang="zh-CN" b="1" baseline="0" dirty="0"/>
              <a:t> API</a:t>
            </a:r>
            <a:r>
              <a:rPr lang="zh-CN" altLang="en-US" b="1" baseline="0" dirty="0"/>
              <a:t>的组合</a:t>
            </a:r>
            <a:r>
              <a:rPr lang="zh-CN" altLang="en-US" b="1" dirty="0"/>
              <a:t>，因为这种方式</a:t>
            </a:r>
            <a:r>
              <a:rPr lang="en-US" altLang="zh-CN" b="1" dirty="0"/>
              <a:t>TF</a:t>
            </a:r>
            <a:r>
              <a:rPr lang="zh-CN" altLang="en-US" b="1" dirty="0"/>
              <a:t>要求</a:t>
            </a:r>
            <a:r>
              <a:rPr lang="en-US" altLang="zh-CN" b="1" dirty="0"/>
              <a:t>checkpoint</a:t>
            </a:r>
            <a:r>
              <a:rPr lang="zh-CN" altLang="en-US" b="1" dirty="0"/>
              <a:t>保存在</a:t>
            </a:r>
            <a:r>
              <a:rPr lang="en-US" altLang="zh-CN" b="1" dirty="0"/>
              <a:t>share</a:t>
            </a:r>
            <a:r>
              <a:rPr lang="zh-CN" altLang="en-US" b="1" dirty="0"/>
              <a:t>的路径比如</a:t>
            </a:r>
            <a:r>
              <a:rPr lang="en-US" altLang="zh-CN" b="1" dirty="0"/>
              <a:t>S3. </a:t>
            </a:r>
            <a:r>
              <a:rPr lang="zh-CN" altLang="en-US" b="1" dirty="0"/>
              <a:t>而对于</a:t>
            </a:r>
            <a:r>
              <a:rPr lang="en-US" altLang="zh-CN" b="1" dirty="0" err="1"/>
              <a:t>PS+tf.keras</a:t>
            </a:r>
            <a:r>
              <a:rPr lang="en-US" altLang="zh-CN" b="1" dirty="0"/>
              <a:t> API</a:t>
            </a:r>
            <a:r>
              <a:rPr lang="zh-CN" altLang="en-US" b="1" dirty="0"/>
              <a:t>的方式，对</a:t>
            </a:r>
            <a:r>
              <a:rPr lang="en-US" altLang="zh-CN" b="1" dirty="0"/>
              <a:t>checkpoint</a:t>
            </a:r>
            <a:r>
              <a:rPr lang="zh-CN" altLang="en-US" b="1" dirty="0"/>
              <a:t>的路径不要求必须是</a:t>
            </a:r>
            <a:r>
              <a:rPr lang="en-US" altLang="zh-CN" b="1" dirty="0"/>
              <a:t>share</a:t>
            </a:r>
            <a:r>
              <a:rPr lang="zh-CN" altLang="en-US" b="1" dirty="0"/>
              <a:t>的路径。</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62</a:t>
            </a:fld>
            <a:endParaRPr lang="en-US"/>
          </a:p>
        </p:txBody>
      </p:sp>
    </p:spTree>
    <p:extLst>
      <p:ext uri="{BB962C8B-B14F-4D97-AF65-F5344CB8AC3E}">
        <p14:creationId xmlns:p14="http://schemas.microsoft.com/office/powerpoint/2010/main" val="18694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64</a:t>
            </a:fld>
            <a:endParaRPr lang="en-US"/>
          </a:p>
        </p:txBody>
      </p:sp>
    </p:spTree>
    <p:extLst>
      <p:ext uri="{BB962C8B-B14F-4D97-AF65-F5344CB8AC3E}">
        <p14:creationId xmlns:p14="http://schemas.microsoft.com/office/powerpoint/2010/main" val="28711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对数标度，这是在数量级比绝对值重要时应使用的标度类型。 如果从</a:t>
            </a:r>
            <a:r>
              <a:rPr lang="en-US" altLang="zh-CN" dirty="0"/>
              <a:t>1</a:t>
            </a:r>
            <a:r>
              <a:rPr lang="zh-CN" altLang="en-US" dirty="0"/>
              <a:t>更改为</a:t>
            </a:r>
            <a:r>
              <a:rPr lang="en-US" altLang="zh-CN" dirty="0"/>
              <a:t>2</a:t>
            </a:r>
            <a:r>
              <a:rPr lang="zh-CN" altLang="en-US" dirty="0"/>
              <a:t>的影响比从</a:t>
            </a:r>
            <a:r>
              <a:rPr lang="en-US" altLang="zh-CN" dirty="0"/>
              <a:t>100</a:t>
            </a:r>
            <a:r>
              <a:rPr lang="zh-CN" altLang="en-US" dirty="0"/>
              <a:t>更改为</a:t>
            </a:r>
            <a:r>
              <a:rPr lang="en-US" altLang="zh-CN" dirty="0"/>
              <a:t>101</a:t>
            </a:r>
            <a:r>
              <a:rPr lang="zh-CN" altLang="en-US" dirty="0"/>
              <a:t>的影响要大得多，则应使用该参数，因为在第一种情况下，超参数会加倍，而在后一种情况下，则不会。</a:t>
            </a:r>
            <a:endParaRPr lang="en-US" altLang="zh-CN" dirty="0"/>
          </a:p>
          <a:p>
            <a:endParaRPr lang="en-US" dirty="0"/>
          </a:p>
          <a:p>
            <a:r>
              <a:rPr lang="zh-CN" altLang="en-US" dirty="0"/>
              <a:t>在搜索对非常接近</a:t>
            </a:r>
            <a:r>
              <a:rPr lang="en-US" altLang="zh-CN" dirty="0"/>
              <a:t>1</a:t>
            </a:r>
            <a:r>
              <a:rPr lang="zh-CN" altLang="en-US" dirty="0"/>
              <a:t>的细微变化高度敏感的范围时，请选择反对数标度。</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65</a:t>
            </a:fld>
            <a:endParaRPr lang="en-US"/>
          </a:p>
        </p:txBody>
      </p:sp>
    </p:spTree>
    <p:extLst>
      <p:ext uri="{BB962C8B-B14F-4D97-AF65-F5344CB8AC3E}">
        <p14:creationId xmlns:p14="http://schemas.microsoft.com/office/powerpoint/2010/main" val="344499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rPr>
              <a:t>HPO</a:t>
            </a:r>
            <a:r>
              <a:rPr lang="zh-CN" altLang="en-US" b="1" dirty="0">
                <a:solidFill>
                  <a:srgbClr val="FF0000"/>
                </a:solidFill>
              </a:rPr>
              <a:t>经常需要迭代进行</a:t>
            </a:r>
            <a:r>
              <a:rPr lang="zh-CN" altLang="en-US" dirty="0"/>
              <a:t>，也就是说第一次</a:t>
            </a:r>
            <a:r>
              <a:rPr lang="en-US" altLang="zh-CN" dirty="0"/>
              <a:t>HPO</a:t>
            </a:r>
            <a:r>
              <a:rPr lang="zh-CN" altLang="en-US" dirty="0"/>
              <a:t>的时候我们可能知道的比较大的超参数搜索区间，最后它找到了满足评价指标的最好的超参数点值；第二次</a:t>
            </a:r>
            <a:r>
              <a:rPr lang="en-US" altLang="zh-CN" dirty="0"/>
              <a:t>HPO</a:t>
            </a:r>
            <a:r>
              <a:rPr lang="zh-CN" altLang="en-US" dirty="0"/>
              <a:t>就立足在第一次</a:t>
            </a:r>
            <a:r>
              <a:rPr lang="en-US" altLang="zh-CN" dirty="0"/>
              <a:t>HPO</a:t>
            </a:r>
            <a:r>
              <a:rPr lang="zh-CN" altLang="en-US" dirty="0"/>
              <a:t>找到的超参数点值附件用一个比较小的搜索区间，这样可能会找到更好的超参数。</a:t>
            </a:r>
            <a:endParaRPr lang="en-US" altLang="zh-CN"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66</a:t>
            </a:fld>
            <a:endParaRPr lang="en-US"/>
          </a:p>
        </p:txBody>
      </p:sp>
    </p:spTree>
    <p:extLst>
      <p:ext uri="{BB962C8B-B14F-4D97-AF65-F5344CB8AC3E}">
        <p14:creationId xmlns:p14="http://schemas.microsoft.com/office/powerpoint/2010/main" val="2157004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https://github.com/awslabs/sagemaker-debugger/blob/master/docs/sagemaker.md#built-in-rules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69</a:t>
            </a:fld>
            <a:endParaRPr lang="en-US"/>
          </a:p>
        </p:txBody>
      </p:sp>
    </p:spTree>
    <p:extLst>
      <p:ext uri="{BB962C8B-B14F-4D97-AF65-F5344CB8AC3E}">
        <p14:creationId xmlns:p14="http://schemas.microsoft.com/office/powerpoint/2010/main" val="3463295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如果需要保存梯度，</a:t>
            </a:r>
            <a:r>
              <a:rPr lang="en-US" altLang="zh-CN" dirty="0"/>
              <a:t>TF</a:t>
            </a:r>
            <a:r>
              <a:rPr lang="zh-CN" altLang="en-US" dirty="0"/>
              <a:t>的话需要用</a:t>
            </a:r>
            <a:r>
              <a:rPr lang="en-US" altLang="zh-CN" dirty="0" err="1"/>
              <a:t>smdebug</a:t>
            </a:r>
            <a:r>
              <a:rPr lang="zh-CN" altLang="en-US" dirty="0"/>
              <a:t>的</a:t>
            </a:r>
            <a:r>
              <a:rPr lang="en-US" altLang="zh-CN" dirty="0"/>
              <a:t>hook</a:t>
            </a:r>
            <a:r>
              <a:rPr lang="zh-CN" altLang="en-US" dirty="0"/>
              <a:t>来</a:t>
            </a:r>
            <a:r>
              <a:rPr lang="en-US" altLang="zh-CN" dirty="0"/>
              <a:t>wrapper TF</a:t>
            </a:r>
            <a:r>
              <a:rPr lang="zh-CN" altLang="en-US" dirty="0"/>
              <a:t>的</a:t>
            </a:r>
            <a:r>
              <a:rPr lang="en-US" altLang="zh-CN" dirty="0"/>
              <a:t>optimizer.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当前支持</a:t>
            </a:r>
            <a:r>
              <a:rPr lang="en-US" altLang="zh-CN" dirty="0" err="1"/>
              <a:t>sagemaker</a:t>
            </a:r>
            <a:r>
              <a:rPr lang="en-US" altLang="zh-CN" dirty="0"/>
              <a:t> debugger</a:t>
            </a:r>
            <a:r>
              <a:rPr lang="zh-CN" altLang="en-US" dirty="0"/>
              <a:t>功能的内置框架是：</a:t>
            </a:r>
            <a:r>
              <a:rPr lang="en-US" altLang="zh-CN" dirty="0" err="1"/>
              <a:t>tensorflow</a:t>
            </a:r>
            <a:r>
              <a:rPr lang="zh-CN" altLang="en-US" dirty="0"/>
              <a:t>，</a:t>
            </a:r>
            <a:r>
              <a:rPr lang="en-US" altLang="zh-CN" dirty="0" err="1"/>
              <a:t>mxnet</a:t>
            </a:r>
            <a:r>
              <a:rPr lang="zh-CN" altLang="en-US" dirty="0"/>
              <a:t>，</a:t>
            </a:r>
            <a:r>
              <a:rPr lang="en-US" altLang="zh-CN" dirty="0" err="1"/>
              <a:t>pytorch</a:t>
            </a:r>
            <a:r>
              <a:rPr lang="zh-CN" altLang="en-US" dirty="0"/>
              <a:t>和</a:t>
            </a:r>
            <a:r>
              <a:rPr lang="en-US" altLang="zh-CN" dirty="0" err="1"/>
              <a:t>xgboost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当前内置框架的分布式训练</a:t>
            </a:r>
            <a:r>
              <a:rPr lang="en-US" altLang="zh-CN" dirty="0"/>
              <a:t>parameter server</a:t>
            </a:r>
            <a:r>
              <a:rPr lang="zh-CN" altLang="en-US" dirty="0"/>
              <a:t>方式的</a:t>
            </a:r>
            <a:r>
              <a:rPr lang="en-US" altLang="zh-CN" dirty="0" err="1"/>
              <a:t>Sagemaker</a:t>
            </a:r>
            <a:r>
              <a:rPr lang="en-US" altLang="zh-CN" dirty="0"/>
              <a:t> debugger</a:t>
            </a:r>
            <a:r>
              <a:rPr lang="zh-CN" altLang="en-US" dirty="0"/>
              <a:t>功能还没有实现。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a:t>
            </a:r>
            <a:r>
              <a:rPr lang="en-US" altLang="zh-CN" dirty="0" err="1"/>
              <a:t>horovod</a:t>
            </a:r>
            <a:r>
              <a:rPr lang="en-US" altLang="zh-CN" dirty="0"/>
              <a:t> with TF</a:t>
            </a:r>
            <a:r>
              <a:rPr lang="zh-CN" altLang="en-US" dirty="0"/>
              <a:t>的</a:t>
            </a:r>
            <a:r>
              <a:rPr lang="en-US" altLang="zh-CN" dirty="0"/>
              <a:t>debugger</a:t>
            </a:r>
            <a:r>
              <a:rPr lang="zh-CN" altLang="en-US" dirty="0"/>
              <a:t>功能还不支持，</a:t>
            </a:r>
            <a:r>
              <a:rPr lang="en-US" altLang="zh-CN" dirty="0" err="1"/>
              <a:t>horovod</a:t>
            </a:r>
            <a:r>
              <a:rPr lang="en-US" altLang="zh-CN" dirty="0"/>
              <a:t> with MX or </a:t>
            </a:r>
            <a:r>
              <a:rPr lang="en-US" altLang="zh-CN" dirty="0" err="1"/>
              <a:t>pytorch</a:t>
            </a:r>
            <a:r>
              <a:rPr lang="zh-CN" altLang="en-US" dirty="0"/>
              <a:t>的</a:t>
            </a:r>
            <a:r>
              <a:rPr lang="en-US" altLang="zh-CN" dirty="0"/>
              <a:t>debug</a:t>
            </a:r>
            <a:r>
              <a:rPr lang="zh-CN" altLang="en-US" dirty="0"/>
              <a:t>功能是支持的。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71</a:t>
            </a:fld>
            <a:endParaRPr lang="en-US"/>
          </a:p>
        </p:txBody>
      </p:sp>
    </p:spTree>
    <p:extLst>
      <p:ext uri="{BB962C8B-B14F-4D97-AF65-F5344CB8AC3E}">
        <p14:creationId xmlns:p14="http://schemas.microsoft.com/office/powerpoint/2010/main" val="4278867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72</a:t>
            </a:fld>
            <a:endParaRPr lang="en-US"/>
          </a:p>
        </p:txBody>
      </p:sp>
    </p:spTree>
    <p:extLst>
      <p:ext uri="{BB962C8B-B14F-4D97-AF65-F5344CB8AC3E}">
        <p14:creationId xmlns:p14="http://schemas.microsoft.com/office/powerpoint/2010/main" val="3804092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a:t>
            </a:r>
            <a:r>
              <a:rPr lang="en-US" sz="1200" kern="1200" dirty="0">
                <a:solidFill>
                  <a:schemeClr val="tx1"/>
                </a:solidFill>
                <a:effectLst/>
                <a:latin typeface="+mn-lt"/>
                <a:ea typeface="+mn-ea"/>
                <a:cs typeface="+mn-cs"/>
              </a:rPr>
              <a:t>high level API </a:t>
            </a:r>
            <a:r>
              <a:rPr lang="en-US" sz="1200" b="1" kern="1200" dirty="0" err="1">
                <a:solidFill>
                  <a:schemeClr val="tx1"/>
                </a:solidFill>
                <a:effectLst/>
                <a:latin typeface="+mn-lt"/>
                <a:ea typeface="+mn-ea"/>
                <a:cs typeface="+mn-cs"/>
              </a:rPr>
              <a:t>sagemaker.tensorflow.serving.Model</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中的参数</a:t>
            </a:r>
            <a:r>
              <a:rPr lang="en-US" sz="1200" kern="1200" dirty="0" err="1">
                <a:solidFill>
                  <a:schemeClr val="tx1"/>
                </a:solidFill>
                <a:effectLst/>
                <a:latin typeface="+mn-lt"/>
                <a:ea typeface="+mn-ea"/>
                <a:cs typeface="+mn-cs"/>
              </a:rPr>
              <a:t>entry_point</a:t>
            </a:r>
            <a:r>
              <a:rPr lang="zh-CN" altLang="en-US" sz="1200" kern="1200" dirty="0">
                <a:solidFill>
                  <a:schemeClr val="tx1"/>
                </a:solidFill>
                <a:effectLst/>
                <a:latin typeface="+mn-lt"/>
                <a:ea typeface="+mn-ea"/>
                <a:cs typeface="+mn-cs"/>
              </a:rPr>
              <a:t>设置</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注意脚本必须是这个名字，是约定好的</a:t>
            </a:r>
            <a:r>
              <a:rPr lang="zh-CN" altLang="en-US" sz="1200" kern="1200" dirty="0">
                <a:solidFill>
                  <a:schemeClr val="tx1"/>
                </a:solidFill>
                <a:effectLst/>
                <a:latin typeface="+mn-lt"/>
                <a:ea typeface="+mn-ea"/>
                <a:cs typeface="+mn-cs"/>
              </a:rPr>
              <a:t>）或者通过在</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中把</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拷贝到路径</a:t>
            </a:r>
            <a:r>
              <a:rPr lang="en-US" sz="1200" kern="1200" dirty="0">
                <a:solidFill>
                  <a:schemeClr val="tx1"/>
                </a:solidFill>
                <a:effectLst/>
                <a:latin typeface="+mn-lt"/>
                <a:ea typeface="+mn-ea"/>
                <a:cs typeface="+mn-cs"/>
              </a:rPr>
              <a:t>/opt/ml/model/code/</a:t>
            </a:r>
            <a:r>
              <a:rPr lang="zh-CN" altLang="en-US" sz="1200" kern="1200" dirty="0">
                <a:solidFill>
                  <a:schemeClr val="tx1"/>
                </a:solidFill>
                <a:effectLst/>
                <a:latin typeface="+mn-lt"/>
                <a:ea typeface="+mn-ea"/>
                <a:cs typeface="+mn-cs"/>
              </a:rPr>
              <a:t>下，并使用</a:t>
            </a:r>
            <a:r>
              <a:rPr lang="en-US" sz="1200" kern="1200" dirty="0">
                <a:solidFill>
                  <a:schemeClr val="tx1"/>
                </a:solidFill>
                <a:effectLst/>
                <a:latin typeface="+mn-lt"/>
                <a:ea typeface="+mn-ea"/>
                <a:cs typeface="+mn-cs"/>
              </a:rPr>
              <a:t>low level API </a:t>
            </a:r>
            <a:r>
              <a:rPr lang="en-US" sz="1200" kern="1200" dirty="0" err="1">
                <a:solidFill>
                  <a:schemeClr val="tx1"/>
                </a:solidFill>
                <a:effectLst/>
                <a:latin typeface="+mn-lt"/>
                <a:ea typeface="+mn-ea"/>
                <a:cs typeface="+mn-cs"/>
              </a:rPr>
              <a:t>create_model</a:t>
            </a:r>
            <a:r>
              <a:rPr lang="zh-CN" altLang="en-US" sz="1200" kern="1200" dirty="0">
                <a:solidFill>
                  <a:schemeClr val="tx1"/>
                </a:solidFill>
                <a:effectLst/>
                <a:latin typeface="+mn-lt"/>
                <a:ea typeface="+mn-ea"/>
                <a:cs typeface="+mn-cs"/>
              </a:rPr>
              <a:t>设置</a:t>
            </a:r>
            <a:r>
              <a:rPr lang="en-US" sz="1200" kern="1200" dirty="0">
                <a:solidFill>
                  <a:schemeClr val="tx1"/>
                </a:solidFill>
                <a:effectLst/>
                <a:latin typeface="+mn-lt"/>
                <a:ea typeface="+mn-ea"/>
                <a:cs typeface="+mn-cs"/>
              </a:rPr>
              <a:t>BYOC</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具体代码可以参考：</a:t>
            </a:r>
            <a:r>
              <a:rPr lang="en-US" sz="1200" u="sng" kern="1200" dirty="0">
                <a:solidFill>
                  <a:schemeClr val="tx1"/>
                </a:solidFill>
                <a:effectLst/>
                <a:latin typeface="+mn-lt"/>
                <a:ea typeface="+mn-ea"/>
                <a:cs typeface="+mn-cs"/>
                <a:hlinkClick r:id="rId3"/>
              </a:rPr>
              <a:t>https://github.com/aws/sagemaker-tensorflow-serving-container/blob/master/docker/build_artifacts/sagemaker/serve.py#L82</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74</a:t>
            </a:fld>
            <a:endParaRPr lang="en-US"/>
          </a:p>
        </p:txBody>
      </p:sp>
    </p:spTree>
    <p:extLst>
      <p:ext uri="{BB962C8B-B14F-4D97-AF65-F5344CB8AC3E}">
        <p14:creationId xmlns:p14="http://schemas.microsoft.com/office/powerpoint/2010/main" val="48272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https://github.com/tensorflow/serving/issues/311</a:t>
            </a:r>
          </a:p>
        </p:txBody>
      </p:sp>
      <p:sp>
        <p:nvSpPr>
          <p:cNvPr id="4" name="Slide Number Placeholder 3"/>
          <p:cNvSpPr>
            <a:spLocks noGrp="1"/>
          </p:cNvSpPr>
          <p:nvPr>
            <p:ph type="sldNum" sz="quarter" idx="10"/>
          </p:nvPr>
        </p:nvSpPr>
        <p:spPr/>
        <p:txBody>
          <a:bodyPr/>
          <a:lstStyle/>
          <a:p>
            <a:fld id="{966470E8-0F9A-495C-B808-245D67B5A4E1}" type="slidenum">
              <a:rPr lang="en-US" smtClean="0"/>
              <a:t>75</a:t>
            </a:fld>
            <a:endParaRPr lang="en-US"/>
          </a:p>
        </p:txBody>
      </p:sp>
    </p:spTree>
    <p:extLst>
      <p:ext uri="{BB962C8B-B14F-4D97-AF65-F5344CB8AC3E}">
        <p14:creationId xmlns:p14="http://schemas.microsoft.com/office/powerpoint/2010/main" val="100389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76</a:t>
            </a:fld>
            <a:endParaRPr lang="en-US"/>
          </a:p>
        </p:txBody>
      </p:sp>
    </p:spTree>
    <p:extLst>
      <p:ext uri="{BB962C8B-B14F-4D97-AF65-F5344CB8AC3E}">
        <p14:creationId xmlns:p14="http://schemas.microsoft.com/office/powerpoint/2010/main" val="2254961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dirty="0" err="1"/>
              <a:t>PipeModeDataset</a:t>
            </a:r>
            <a:r>
              <a:rPr lang="zh-CN" altLang="en-US" dirty="0"/>
              <a:t>类请参考：</a:t>
            </a:r>
            <a:r>
              <a:rPr lang="en-US" altLang="zh-CN" dirty="0"/>
              <a:t>https://github.com/aws/sagemaker-tensorflow-extensions</a:t>
            </a:r>
            <a:endParaRPr lang="en-US" dirty="0"/>
          </a:p>
          <a:p>
            <a:endParaRPr lang="en-US" dirty="0"/>
          </a:p>
          <a:p>
            <a:r>
              <a:rPr lang="en-US" dirty="0"/>
              <a:t>class </a:t>
            </a:r>
            <a:r>
              <a:rPr lang="en-US" dirty="0" err="1"/>
              <a:t>PipeModeDataset</a:t>
            </a:r>
            <a:r>
              <a:rPr lang="en-US" dirty="0"/>
              <a:t>(</a:t>
            </a:r>
            <a:r>
              <a:rPr lang="en-US" dirty="0" err="1"/>
              <a:t>dataset_ops.Dataset</a:t>
            </a:r>
            <a:r>
              <a:rPr lang="en-US" dirty="0"/>
              <a:t>):</a:t>
            </a:r>
          </a:p>
        </p:txBody>
      </p:sp>
      <p:sp>
        <p:nvSpPr>
          <p:cNvPr id="4" name="Slide Number Placeholder 3"/>
          <p:cNvSpPr>
            <a:spLocks noGrp="1"/>
          </p:cNvSpPr>
          <p:nvPr>
            <p:ph type="sldNum" sz="quarter" idx="10"/>
          </p:nvPr>
        </p:nvSpPr>
        <p:spPr/>
        <p:txBody>
          <a:bodyPr/>
          <a:lstStyle/>
          <a:p>
            <a:fld id="{966470E8-0F9A-495C-B808-245D67B5A4E1}" type="slidenum">
              <a:rPr lang="en-US" smtClean="0"/>
              <a:t>9</a:t>
            </a:fld>
            <a:endParaRPr lang="en-US"/>
          </a:p>
        </p:txBody>
      </p:sp>
    </p:spTree>
    <p:extLst>
      <p:ext uri="{BB962C8B-B14F-4D97-AF65-F5344CB8AC3E}">
        <p14:creationId xmlns:p14="http://schemas.microsoft.com/office/powerpoint/2010/main" val="93798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在利用</a:t>
            </a:r>
            <a:r>
              <a:rPr lang="en-US" sz="1200" kern="1200" dirty="0">
                <a:solidFill>
                  <a:schemeClr val="tx1"/>
                </a:solidFill>
                <a:effectLst/>
                <a:latin typeface="+mn-lt"/>
                <a:ea typeface="+mn-ea"/>
                <a:cs typeface="+mn-cs"/>
              </a:rPr>
              <a:t>SM </a:t>
            </a:r>
            <a:r>
              <a:rPr lang="en-US" sz="1200" kern="1200" dirty="0" err="1">
                <a:solidFill>
                  <a:schemeClr val="tx1"/>
                </a:solidFill>
                <a:effectLst/>
                <a:latin typeface="+mn-lt"/>
                <a:ea typeface="+mn-ea"/>
                <a:cs typeface="+mn-cs"/>
              </a:rPr>
              <a:t>tfs</a:t>
            </a:r>
            <a:r>
              <a:rPr lang="en-US" sz="1200" kern="1200" dirty="0">
                <a:solidFill>
                  <a:schemeClr val="tx1"/>
                </a:solidFill>
                <a:effectLst/>
                <a:latin typeface="+mn-lt"/>
                <a:ea typeface="+mn-ea"/>
                <a:cs typeface="+mn-cs"/>
              </a:rPr>
              <a:t> endpoint</a:t>
            </a:r>
            <a:r>
              <a:rPr lang="zh-CN" altLang="en-US" sz="1200" kern="1200" dirty="0">
                <a:solidFill>
                  <a:schemeClr val="tx1"/>
                </a:solidFill>
                <a:effectLst/>
                <a:latin typeface="+mn-lt"/>
                <a:ea typeface="+mn-ea"/>
                <a:cs typeface="+mn-cs"/>
              </a:rPr>
              <a:t>做图片数据的推理的时候，为了推理速度更快，尽量不要把客户端图片比如</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编码的图片转为解码后的</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来传递请求（这样</a:t>
            </a:r>
            <a:r>
              <a:rPr lang="en-US"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请求的</a:t>
            </a:r>
            <a:r>
              <a:rPr lang="en-US" sz="1200" kern="1200" dirty="0">
                <a:solidFill>
                  <a:schemeClr val="tx1"/>
                </a:solidFill>
                <a:effectLst/>
                <a:latin typeface="+mn-lt"/>
                <a:ea typeface="+mn-ea"/>
                <a:cs typeface="+mn-cs"/>
              </a:rPr>
              <a:t>payload</a:t>
            </a:r>
            <a:r>
              <a:rPr lang="zh-CN" altLang="en-US" sz="1200" kern="1200" dirty="0">
                <a:solidFill>
                  <a:schemeClr val="tx1"/>
                </a:solidFill>
                <a:effectLst/>
                <a:latin typeface="+mn-lt"/>
                <a:ea typeface="+mn-ea"/>
                <a:cs typeface="+mn-cs"/>
              </a:rPr>
              <a:t>会很大），而是把图片比如</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图片直接传给</a:t>
            </a:r>
            <a:r>
              <a:rPr lang="en-US" sz="1200" kern="1200" dirty="0">
                <a:solidFill>
                  <a:schemeClr val="tx1"/>
                </a:solidFill>
                <a:effectLst/>
                <a:latin typeface="+mn-lt"/>
                <a:ea typeface="+mn-ea"/>
                <a:cs typeface="+mn-cs"/>
              </a:rPr>
              <a:t>SM endpoint</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中直接对</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图片进行</a:t>
            </a:r>
            <a:r>
              <a:rPr lang="en-US" sz="1200" kern="1200" dirty="0">
                <a:solidFill>
                  <a:schemeClr val="tx1"/>
                </a:solidFill>
                <a:effectLst/>
                <a:latin typeface="+mn-lt"/>
                <a:ea typeface="+mn-ea"/>
                <a:cs typeface="+mn-cs"/>
              </a:rPr>
              <a:t>base64</a:t>
            </a:r>
            <a:r>
              <a:rPr lang="zh-CN" altLang="en-US" sz="1200" kern="1200" dirty="0">
                <a:solidFill>
                  <a:schemeClr val="tx1"/>
                </a:solidFill>
                <a:effectLst/>
                <a:latin typeface="+mn-lt"/>
                <a:ea typeface="+mn-ea"/>
                <a:cs typeface="+mn-cs"/>
              </a:rPr>
              <a:t>编码然后传给最后的</a:t>
            </a:r>
            <a:r>
              <a:rPr lang="en-US" sz="1200" kern="1200" dirty="0">
                <a:solidFill>
                  <a:schemeClr val="tx1"/>
                </a:solidFill>
                <a:effectLst/>
                <a:latin typeface="+mn-lt"/>
                <a:ea typeface="+mn-ea"/>
                <a:cs typeface="+mn-cs"/>
              </a:rPr>
              <a:t>TFS </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，这一切的前提是你的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可以</a:t>
            </a:r>
            <a:r>
              <a:rPr lang="en-US" sz="1200" kern="1200" dirty="0">
                <a:solidFill>
                  <a:schemeClr val="tx1"/>
                </a:solidFill>
                <a:effectLst/>
                <a:latin typeface="+mn-lt"/>
                <a:ea typeface="+mn-ea"/>
                <a:cs typeface="+mn-cs"/>
              </a:rPr>
              <a:t>decode jpeg</a:t>
            </a:r>
            <a:r>
              <a:rPr lang="zh-CN" altLang="en-US" sz="1200" kern="1200" dirty="0">
                <a:solidFill>
                  <a:schemeClr val="tx1"/>
                </a:solidFill>
                <a:effectLst/>
                <a:latin typeface="+mn-lt"/>
                <a:ea typeface="+mn-ea"/>
                <a:cs typeface="+mn-cs"/>
              </a:rPr>
              <a:t>图片。具体可以参考：</a:t>
            </a:r>
            <a:r>
              <a:rPr lang="en-US" sz="1200" u="sng" kern="1200" dirty="0">
                <a:solidFill>
                  <a:schemeClr val="tx1"/>
                </a:solidFill>
                <a:effectLst/>
                <a:latin typeface="+mn-lt"/>
                <a:ea typeface="+mn-ea"/>
                <a:cs typeface="+mn-cs"/>
                <a:hlinkClick r:id="rId3"/>
              </a:rPr>
              <a:t>https://github.com/aws/sagemaker-python-sdk/issues/970</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，相关的代码如下（</a:t>
            </a:r>
            <a:r>
              <a:rPr lang="en-US" sz="1200" u="sng" kern="1200" dirty="0">
                <a:solidFill>
                  <a:schemeClr val="tx1"/>
                </a:solidFill>
                <a:effectLst/>
                <a:latin typeface="+mn-lt"/>
                <a:ea typeface="+mn-ea"/>
                <a:cs typeface="+mn-cs"/>
                <a:hlinkClick r:id="rId4"/>
              </a:rPr>
              <a:t>https://github.com/awslabs/amazon-sagemaker-examples/blob/master/sagemaker_batch_transform/tensorflow_open-images_jpg/code/inference.py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context.request_content_type</a:t>
            </a:r>
            <a:r>
              <a:rPr lang="en-US" sz="1200" kern="1200" dirty="0">
                <a:solidFill>
                  <a:schemeClr val="tx1"/>
                </a:solidFill>
                <a:effectLst/>
                <a:latin typeface="+mn-lt"/>
                <a:ea typeface="+mn-ea"/>
                <a:cs typeface="+mn-cs"/>
              </a:rPr>
              <a:t> == 'application/x-image':</a:t>
            </a:r>
          </a:p>
          <a:p>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payload = </a:t>
            </a:r>
            <a:r>
              <a:rPr lang="en-US" sz="1200" kern="1200" dirty="0" err="1">
                <a:solidFill>
                  <a:schemeClr val="tx1"/>
                </a:solidFill>
                <a:effectLst/>
                <a:latin typeface="+mn-lt"/>
                <a:ea typeface="+mn-ea"/>
                <a:cs typeface="+mn-cs"/>
              </a:rPr>
              <a:t>data.read</a:t>
            </a:r>
            <a:r>
              <a:rPr lang="en-US" sz="1200" kern="1200" dirty="0">
                <a:solidFill>
                  <a:schemeClr val="tx1"/>
                </a:solidFill>
                <a:effectLst/>
                <a:latin typeface="+mn-lt"/>
                <a:ea typeface="+mn-ea"/>
                <a:cs typeface="+mn-cs"/>
              </a:rPr>
              <a:t>()</a:t>
            </a:r>
          </a:p>
          <a:p>
            <a:pPr lvl="1"/>
            <a:r>
              <a:rPr lang="en-US" sz="1200" kern="1200" dirty="0" err="1">
                <a:solidFill>
                  <a:schemeClr val="tx1"/>
                </a:solidFill>
                <a:effectLst/>
                <a:latin typeface="+mn-lt"/>
                <a:ea typeface="+mn-ea"/>
                <a:cs typeface="+mn-cs"/>
              </a:rPr>
              <a:t>bs_image</a:t>
            </a:r>
            <a:r>
              <a:rPr lang="en-US" sz="1200" kern="1200" dirty="0">
                <a:solidFill>
                  <a:schemeClr val="tx1"/>
                </a:solidFill>
                <a:effectLst/>
                <a:latin typeface="+mn-lt"/>
                <a:ea typeface="+mn-ea"/>
                <a:cs typeface="+mn-cs"/>
              </a:rPr>
              <a:t> = base64.b64encode(payload).decode('utf-8')</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instance = [{"b64": </a:t>
            </a:r>
            <a:r>
              <a:rPr lang="en-US" sz="1200" kern="1200" dirty="0" err="1">
                <a:solidFill>
                  <a:schemeClr val="tx1"/>
                </a:solidFill>
                <a:effectLst/>
                <a:latin typeface="+mn-lt"/>
                <a:ea typeface="+mn-ea"/>
                <a:cs typeface="+mn-cs"/>
              </a:rPr>
              <a:t>bs_image</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return </a:t>
            </a:r>
            <a:r>
              <a:rPr lang="en-US" sz="1200" kern="1200" dirty="0" err="1">
                <a:solidFill>
                  <a:schemeClr val="tx1"/>
                </a:solidFill>
                <a:effectLst/>
                <a:latin typeface="+mn-lt"/>
                <a:ea typeface="+mn-ea"/>
                <a:cs typeface="+mn-cs"/>
              </a:rPr>
              <a:t>json.dumps</a:t>
            </a:r>
            <a:r>
              <a:rPr lang="en-US" sz="1200" kern="1200" dirty="0">
                <a:solidFill>
                  <a:schemeClr val="tx1"/>
                </a:solidFill>
                <a:effectLst/>
                <a:latin typeface="+mn-lt"/>
                <a:ea typeface="+mn-ea"/>
                <a:cs typeface="+mn-cs"/>
              </a:rPr>
              <a:t>({"instances": instance})</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如果你的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不能直接</a:t>
            </a:r>
            <a:r>
              <a:rPr lang="en-US" sz="1200" kern="1200" dirty="0">
                <a:solidFill>
                  <a:schemeClr val="tx1"/>
                </a:solidFill>
                <a:effectLst/>
                <a:latin typeface="+mn-lt"/>
                <a:ea typeface="+mn-ea"/>
                <a:cs typeface="+mn-cs"/>
              </a:rPr>
              <a:t>decode jpeg</a:t>
            </a:r>
            <a:r>
              <a:rPr lang="zh-CN" altLang="en-US" sz="1200" kern="1200" dirty="0">
                <a:solidFill>
                  <a:schemeClr val="tx1"/>
                </a:solidFill>
                <a:effectLst/>
                <a:latin typeface="+mn-lt"/>
                <a:ea typeface="+mn-ea"/>
                <a:cs typeface="+mn-cs"/>
              </a:rPr>
              <a:t>图片，则可以在</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handler</a:t>
            </a:r>
            <a:r>
              <a:rPr lang="zh-CN" altLang="en-US" sz="1200" kern="1200" dirty="0">
                <a:solidFill>
                  <a:schemeClr val="tx1"/>
                </a:solidFill>
                <a:effectLst/>
                <a:latin typeface="+mn-lt"/>
                <a:ea typeface="+mn-ea"/>
                <a:cs typeface="+mn-cs"/>
              </a:rPr>
              <a:t>中把</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编码的图片解码为</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在送给</a:t>
            </a:r>
            <a:r>
              <a:rPr lang="en-US" sz="1200" kern="1200" dirty="0">
                <a:solidFill>
                  <a:schemeClr val="tx1"/>
                </a:solidFill>
                <a:effectLst/>
                <a:latin typeface="+mn-lt"/>
                <a:ea typeface="+mn-ea"/>
                <a:cs typeface="+mn-cs"/>
              </a:rPr>
              <a:t>TFS</a:t>
            </a:r>
            <a:r>
              <a:rPr lang="zh-CN" altLang="en-US" sz="1200" kern="1200" dirty="0">
                <a:solidFill>
                  <a:schemeClr val="tx1"/>
                </a:solidFill>
                <a:effectLst/>
                <a:latin typeface="+mn-lt"/>
                <a:ea typeface="+mn-ea"/>
                <a:cs typeface="+mn-cs"/>
              </a:rPr>
              <a:t>来推理，具体可以参考：</a:t>
            </a:r>
            <a:r>
              <a:rPr lang="en-US" sz="1200" u="sng" kern="1200" dirty="0">
                <a:solidFill>
                  <a:schemeClr val="tx1"/>
                </a:solidFill>
                <a:effectLst/>
                <a:latin typeface="+mn-lt"/>
                <a:ea typeface="+mn-ea"/>
                <a:cs typeface="+mn-cs"/>
                <a:hlinkClick r:id="rId5"/>
              </a:rPr>
              <a:t>https://github.com/awslabs/amazon-sagemaker-examples/blob/master/sagemaker_batch_transform/tensorflow_cifar-10_with_inference_script/code/inference.py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https://github.com/awslabs/amazon-sagemaker-examples/tree/master/sagemaker_batch_transform/tensorflow_cifar-10_with_inference_script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类似如下的代码：</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PIL import Image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context.request_content_type</a:t>
            </a:r>
            <a:r>
              <a:rPr lang="en-US" sz="1200" kern="1200" dirty="0">
                <a:solidFill>
                  <a:schemeClr val="tx1"/>
                </a:solidFill>
                <a:effectLst/>
                <a:latin typeface="+mn-lt"/>
                <a:ea typeface="+mn-ea"/>
                <a:cs typeface="+mn-cs"/>
              </a:rPr>
              <a:t> == 'application/x-image':</a:t>
            </a:r>
          </a:p>
          <a:p>
            <a:r>
              <a:rPr lang="en-US" sz="1200" kern="1200" dirty="0">
                <a:solidFill>
                  <a:schemeClr val="tx1"/>
                </a:solidFill>
                <a:effectLst/>
                <a:latin typeface="+mn-lt"/>
                <a:ea typeface="+mn-ea"/>
                <a:cs typeface="+mn-cs"/>
              </a:rPr>
              <a:t> </a:t>
            </a:r>
          </a:p>
          <a:p>
            <a:pPr lvl="1"/>
            <a:r>
              <a:rPr lang="en-US" sz="1200" kern="1200" dirty="0" err="1">
                <a:solidFill>
                  <a:schemeClr val="tx1"/>
                </a:solidFill>
                <a:effectLst/>
                <a:latin typeface="+mn-lt"/>
                <a:ea typeface="+mn-ea"/>
                <a:cs typeface="+mn-cs"/>
              </a:rPr>
              <a:t>image_as_bytes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io.BytesIO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data.read</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Image.open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image_as_bytes</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instance = </a:t>
            </a:r>
            <a:r>
              <a:rPr lang="en-US" sz="1200" kern="1200" dirty="0" err="1">
                <a:solidFill>
                  <a:schemeClr val="tx1"/>
                </a:solidFill>
                <a:effectLst/>
                <a:latin typeface="+mn-lt"/>
                <a:ea typeface="+mn-ea"/>
                <a:cs typeface="+mn-cs"/>
              </a:rPr>
              <a:t>np.expand_dims</a:t>
            </a:r>
            <a:r>
              <a:rPr lang="en-US" sz="1200" kern="1200" dirty="0">
                <a:solidFill>
                  <a:schemeClr val="tx1"/>
                </a:solidFill>
                <a:effectLst/>
                <a:latin typeface="+mn-lt"/>
                <a:ea typeface="+mn-ea"/>
                <a:cs typeface="+mn-cs"/>
              </a:rPr>
              <a:t>(image, axis=0)</a:t>
            </a:r>
          </a:p>
          <a:p>
            <a:pPr lvl="1"/>
            <a:r>
              <a:rPr lang="en-US" sz="1200" kern="1200" dirty="0">
                <a:solidFill>
                  <a:schemeClr val="tx1"/>
                </a:solidFill>
                <a:effectLst/>
                <a:latin typeface="+mn-lt"/>
                <a:ea typeface="+mn-ea"/>
                <a:cs typeface="+mn-cs"/>
              </a:rPr>
              <a:t>return </a:t>
            </a:r>
            <a:r>
              <a:rPr lang="en-US" sz="1200" kern="1200" dirty="0" err="1">
                <a:solidFill>
                  <a:schemeClr val="tx1"/>
                </a:solidFill>
                <a:effectLst/>
                <a:latin typeface="+mn-lt"/>
                <a:ea typeface="+mn-ea"/>
                <a:cs typeface="+mn-cs"/>
              </a:rPr>
              <a:t>json.dumps</a:t>
            </a:r>
            <a:r>
              <a:rPr lang="en-US" sz="1200" kern="1200" dirty="0">
                <a:solidFill>
                  <a:schemeClr val="tx1"/>
                </a:solidFill>
                <a:effectLst/>
                <a:latin typeface="+mn-lt"/>
                <a:ea typeface="+mn-ea"/>
                <a:cs typeface="+mn-cs"/>
              </a:rPr>
              <a:t>({"instances": </a:t>
            </a:r>
            <a:r>
              <a:rPr lang="en-US" sz="1200" kern="1200" dirty="0" err="1">
                <a:solidFill>
                  <a:schemeClr val="tx1"/>
                </a:solidFill>
                <a:effectLst/>
                <a:latin typeface="+mn-lt"/>
                <a:ea typeface="+mn-ea"/>
                <a:cs typeface="+mn-cs"/>
              </a:rPr>
              <a:t>instance.tolist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在客户端直接输出</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编码图片的字节格式，类似如下的代码：</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 'test.jpg'</a:t>
            </a:r>
          </a:p>
          <a:p>
            <a:r>
              <a:rPr lang="en-US" sz="1200" kern="1200" dirty="0">
                <a:solidFill>
                  <a:schemeClr val="tx1"/>
                </a:solidFill>
                <a:effectLst/>
                <a:latin typeface="+mn-lt"/>
                <a:ea typeface="+mn-ea"/>
                <a:cs typeface="+mn-cs"/>
              </a:rPr>
              <a:t>with open(</a:t>
            </a:r>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rb</a:t>
            </a:r>
            <a:r>
              <a:rPr lang="en-US" sz="1200" kern="1200" dirty="0">
                <a:solidFill>
                  <a:schemeClr val="tx1"/>
                </a:solidFill>
                <a:effectLst/>
                <a:latin typeface="+mn-lt"/>
                <a:ea typeface="+mn-ea"/>
                <a:cs typeface="+mn-cs"/>
              </a:rPr>
              <a:t>') as image:</a:t>
            </a:r>
          </a:p>
          <a:p>
            <a:r>
              <a:rPr lang="en-US" sz="1200" kern="1200" dirty="0">
                <a:solidFill>
                  <a:schemeClr val="tx1"/>
                </a:solidFill>
                <a:effectLst/>
                <a:latin typeface="+mn-lt"/>
                <a:ea typeface="+mn-ea"/>
                <a:cs typeface="+mn-cs"/>
              </a:rPr>
              <a:t>    f = </a:t>
            </a:r>
            <a:r>
              <a:rPr lang="en-US" sz="1200" kern="1200" dirty="0" err="1">
                <a:solidFill>
                  <a:schemeClr val="tx1"/>
                </a:solidFill>
                <a:effectLst/>
                <a:latin typeface="+mn-lt"/>
                <a:ea typeface="+mn-ea"/>
                <a:cs typeface="+mn-cs"/>
              </a:rPr>
              <a:t>image.read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b = </a:t>
            </a:r>
            <a:r>
              <a:rPr lang="en-US" sz="1200" b="1" kern="1200" dirty="0" err="1">
                <a:solidFill>
                  <a:schemeClr val="tx1"/>
                </a:solidFill>
                <a:effectLst/>
                <a:latin typeface="+mn-lt"/>
                <a:ea typeface="+mn-ea"/>
                <a:cs typeface="+mn-cs"/>
              </a:rPr>
              <a:t>bytearray</a:t>
            </a:r>
            <a:r>
              <a:rPr lang="en-US" sz="1200" kern="1200" dirty="0">
                <a:solidFill>
                  <a:schemeClr val="tx1"/>
                </a:solidFill>
                <a:effectLst/>
                <a:latin typeface="+mn-lt"/>
                <a:ea typeface="+mn-ea"/>
                <a:cs typeface="+mn-cs"/>
              </a:rPr>
              <a:t>(f)</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object_detector.content_type</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'image/jpeg'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results = </a:t>
            </a:r>
            <a:r>
              <a:rPr lang="en-US" sz="1200" kern="1200" dirty="0" err="1">
                <a:solidFill>
                  <a:schemeClr val="tx1"/>
                </a:solidFill>
                <a:effectLst/>
                <a:latin typeface="+mn-lt"/>
                <a:ea typeface="+mn-ea"/>
                <a:cs typeface="+mn-cs"/>
              </a:rPr>
              <a:t>object_detector.predict</a:t>
            </a:r>
            <a:r>
              <a:rPr lang="en-US" sz="1200" kern="1200" dirty="0">
                <a:solidFill>
                  <a:schemeClr val="tx1"/>
                </a:solidFill>
                <a:effectLst/>
                <a:latin typeface="+mn-lt"/>
                <a:ea typeface="+mn-ea"/>
                <a:cs typeface="+mn-cs"/>
              </a:rPr>
              <a:t>(b)</a:t>
            </a:r>
          </a:p>
          <a:p>
            <a:r>
              <a:rPr lang="en-US" sz="1200" kern="1200" dirty="0">
                <a:solidFill>
                  <a:schemeClr val="tx1"/>
                </a:solidFill>
                <a:effectLst/>
                <a:latin typeface="+mn-lt"/>
                <a:ea typeface="+mn-ea"/>
                <a:cs typeface="+mn-cs"/>
              </a:rPr>
              <a:t>detections = </a:t>
            </a:r>
            <a:r>
              <a:rPr lang="en-US" sz="1200" kern="1200" dirty="0" err="1">
                <a:solidFill>
                  <a:schemeClr val="tx1"/>
                </a:solidFill>
                <a:effectLst/>
                <a:latin typeface="+mn-lt"/>
                <a:ea typeface="+mn-ea"/>
                <a:cs typeface="+mn-cs"/>
              </a:rPr>
              <a:t>json.loads</a:t>
            </a:r>
            <a:r>
              <a:rPr lang="en-US" sz="1200" kern="1200" dirty="0">
                <a:solidFill>
                  <a:schemeClr val="tx1"/>
                </a:solidFill>
                <a:effectLst/>
                <a:latin typeface="+mn-lt"/>
                <a:ea typeface="+mn-ea"/>
                <a:cs typeface="+mn-cs"/>
              </a:rPr>
              <a:t>(results)</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注意上面的</a:t>
            </a:r>
            <a:r>
              <a:rPr lang="en-US" sz="1200" b="1" kern="1200" dirty="0" err="1">
                <a:solidFill>
                  <a:schemeClr val="tx1"/>
                </a:solidFill>
                <a:effectLst/>
                <a:latin typeface="+mn-lt"/>
                <a:ea typeface="+mn-ea"/>
                <a:cs typeface="+mn-cs"/>
              </a:rPr>
              <a:t>bytearray</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只是把二进制文件（这里是</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编码后的二进制图片文件）变成字节数据，没有任何解码</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的功能。而类似如下的代码则是把</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 解码为了</a:t>
            </a:r>
            <a:r>
              <a:rPr lang="en-US" sz="1200" kern="1200" dirty="0" err="1">
                <a:solidFill>
                  <a:schemeClr val="tx1"/>
                </a:solidFill>
                <a:effectLst/>
                <a:latin typeface="+mn-lt"/>
                <a:ea typeface="+mn-ea"/>
                <a:cs typeface="+mn-cs"/>
              </a:rPr>
              <a:t>ndarray</a:t>
            </a:r>
            <a:r>
              <a:rPr lang="zh-CN" altLang="en-US" sz="1200" kern="1200" dirty="0">
                <a:solidFill>
                  <a:schemeClr val="tx1"/>
                </a:solidFill>
                <a:effectLst/>
                <a:latin typeface="+mn-lt"/>
                <a:ea typeface="+mn-ea"/>
                <a:cs typeface="+mn-cs"/>
              </a:rPr>
              <a:t>，这样会导致需要传输的字节数变大很多：</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PIL import Image</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 "bee.jpg"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Image.open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image = </a:t>
            </a:r>
            <a:r>
              <a:rPr lang="en-US" sz="1200" b="1" kern="1200" dirty="0" err="1">
                <a:solidFill>
                  <a:schemeClr val="tx1"/>
                </a:solidFill>
                <a:effectLst/>
                <a:latin typeface="+mn-lt"/>
                <a:ea typeface="+mn-ea"/>
                <a:cs typeface="+mn-cs"/>
              </a:rPr>
              <a:t>np.asarray</a:t>
            </a:r>
            <a:r>
              <a:rPr lang="en-US" sz="1200" kern="1200" dirty="0">
                <a:solidFill>
                  <a:schemeClr val="tx1"/>
                </a:solidFill>
                <a:effectLst/>
                <a:latin typeface="+mn-lt"/>
                <a:ea typeface="+mn-ea"/>
                <a:cs typeface="+mn-cs"/>
              </a:rPr>
              <a:t>(image)</a:t>
            </a: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image.astype</a:t>
            </a:r>
            <a:r>
              <a:rPr lang="en-US" sz="1200" kern="1200" dirty="0">
                <a:solidFill>
                  <a:schemeClr val="tx1"/>
                </a:solidFill>
                <a:effectLst/>
                <a:latin typeface="+mn-lt"/>
                <a:ea typeface="+mn-ea"/>
                <a:cs typeface="+mn-cs"/>
              </a:rPr>
              <a:t>('float') / 255.0  #</a:t>
            </a:r>
            <a:r>
              <a:rPr lang="zh-CN" altLang="en-US" sz="1200" kern="1200" dirty="0">
                <a:solidFill>
                  <a:schemeClr val="tx1"/>
                </a:solidFill>
                <a:effectLst/>
                <a:latin typeface="+mn-lt"/>
                <a:ea typeface="+mn-ea"/>
                <a:cs typeface="+mn-cs"/>
              </a:rPr>
              <a:t>对图片像素进行归一化</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np.expand_dims</a:t>
            </a:r>
            <a:r>
              <a:rPr lang="en-US" sz="1200" kern="1200" dirty="0">
                <a:solidFill>
                  <a:schemeClr val="tx1"/>
                </a:solidFill>
                <a:effectLst/>
                <a:latin typeface="+mn-lt"/>
                <a:ea typeface="+mn-ea"/>
                <a:cs typeface="+mn-cs"/>
              </a:rPr>
              <a:t>(image, axis=0).</a:t>
            </a:r>
            <a:r>
              <a:rPr lang="en-US" sz="1200" kern="1200" dirty="0" err="1">
                <a:solidFill>
                  <a:schemeClr val="tx1"/>
                </a:solidFill>
                <a:effectLst/>
                <a:latin typeface="+mn-lt"/>
                <a:ea typeface="+mn-ea"/>
                <a:cs typeface="+mn-cs"/>
              </a:rPr>
              <a:t>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另外，对于</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的序列化，对于数据是数字的情况，</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的大小要比</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序列为</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后的大小小一些，因为</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用字符串表示数字需要更多的字节。具体可以参考：</a:t>
            </a:r>
            <a:r>
              <a:rPr lang="en-US" sz="1200" u="sng" kern="1200" dirty="0">
                <a:solidFill>
                  <a:schemeClr val="tx1"/>
                </a:solidFill>
                <a:effectLst/>
                <a:latin typeface="+mn-lt"/>
                <a:ea typeface="+mn-ea"/>
                <a:cs typeface="+mn-cs"/>
                <a:hlinkClick r:id="rId7"/>
              </a:rPr>
              <a:t>https://github.com/aws/sagemaker-python-sdk/issues/799</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77</a:t>
            </a:fld>
            <a:endParaRPr lang="en-US"/>
          </a:p>
        </p:txBody>
      </p:sp>
    </p:spTree>
    <p:extLst>
      <p:ext uri="{BB962C8B-B14F-4D97-AF65-F5344CB8AC3E}">
        <p14:creationId xmlns:p14="http://schemas.microsoft.com/office/powerpoint/2010/main" val="492223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200" kern="1200" dirty="0" err="1">
                <a:solidFill>
                  <a:schemeClr val="tx1"/>
                </a:solidFill>
                <a:latin typeface="+mn-lt"/>
                <a:ea typeface="+mn-ea"/>
                <a:cs typeface="+mn-cs"/>
                <a:hlinkClick r:id="rId3"/>
              </a:rPr>
              <a:t>Tensorflow</a:t>
            </a:r>
            <a:r>
              <a:rPr lang="en-US" altLang="zh-CN" sz="2200" kern="1200" dirty="0">
                <a:solidFill>
                  <a:schemeClr val="tx1"/>
                </a:solidFill>
                <a:latin typeface="+mn-lt"/>
                <a:ea typeface="+mn-ea"/>
                <a:cs typeface="+mn-cs"/>
                <a:hlinkClick r:id="rId3"/>
              </a:rPr>
              <a:t> serving side batch</a:t>
            </a:r>
            <a:r>
              <a:rPr lang="zh-CN" altLang="en-US" sz="2200" kern="1200" dirty="0">
                <a:solidFill>
                  <a:schemeClr val="tx1"/>
                </a:solidFill>
                <a:latin typeface="+mn-lt"/>
                <a:ea typeface="+mn-ea"/>
                <a:cs typeface="+mn-cs"/>
                <a:hlinkClick r:id="rId3"/>
              </a:rPr>
              <a:t>：</a:t>
            </a:r>
            <a:endParaRPr lang="en-US" sz="2200" kern="1200" dirty="0">
              <a:solidFill>
                <a:schemeClr val="tx1"/>
              </a:solidFill>
              <a:latin typeface="+mn-lt"/>
              <a:ea typeface="+mn-ea"/>
              <a:cs typeface="+mn-cs"/>
              <a:hlinkClick r:id="rId3"/>
            </a:endParaRPr>
          </a:p>
          <a:p>
            <a:r>
              <a:rPr lang="en-US" sz="1200" u="sng" kern="1200" dirty="0">
                <a:solidFill>
                  <a:schemeClr val="tx1"/>
                </a:solidFill>
                <a:effectLst/>
                <a:latin typeface="+mn-lt"/>
                <a:ea typeface="+mn-ea"/>
                <a:cs typeface="+mn-cs"/>
                <a:hlinkClick r:id="rId3"/>
              </a:rPr>
              <a:t>https://github.com/tensorflow/serving/issues/882</a:t>
            </a:r>
            <a:endParaRPr lang="en-US" sz="1200" u="sng" kern="1200" dirty="0">
              <a:solidFill>
                <a:schemeClr val="tx1"/>
              </a:solidFill>
              <a:effectLst/>
              <a:latin typeface="+mn-lt"/>
              <a:ea typeface="+mn-ea"/>
              <a:cs typeface="+mn-cs"/>
            </a:endParaRPr>
          </a:p>
          <a:p>
            <a:r>
              <a:rPr lang="en-US" dirty="0"/>
              <a:t>https://github.com/tensorflow/serving/blob/master/tensorflow_serving/batching/README.md</a:t>
            </a:r>
          </a:p>
          <a:p>
            <a:endParaRPr lang="en-US" sz="1200" u="sng" kern="1200" dirty="0">
              <a:solidFill>
                <a:schemeClr val="tx1"/>
              </a:solidFill>
              <a:effectLst/>
              <a:latin typeface="+mn-lt"/>
              <a:ea typeface="+mn-ea"/>
              <a:cs typeface="+mn-cs"/>
              <a:hlinkClick r:id="rId4"/>
            </a:endParaRPr>
          </a:p>
          <a:p>
            <a:r>
              <a:rPr lang="en-US" altLang="zh-CN" sz="1200" u="sng" kern="1200" dirty="0" err="1">
                <a:solidFill>
                  <a:schemeClr val="tx1"/>
                </a:solidFill>
                <a:effectLst/>
                <a:latin typeface="+mn-lt"/>
                <a:ea typeface="+mn-ea"/>
                <a:cs typeface="+mn-cs"/>
                <a:hlinkClick r:id="rId4"/>
              </a:rPr>
              <a:t>Mxnet</a:t>
            </a:r>
            <a:r>
              <a:rPr lang="en-US" altLang="zh-CN" sz="1200" u="sng" kern="1200" dirty="0">
                <a:solidFill>
                  <a:schemeClr val="tx1"/>
                </a:solidFill>
                <a:effectLst/>
                <a:latin typeface="+mn-lt"/>
                <a:ea typeface="+mn-ea"/>
                <a:cs typeface="+mn-cs"/>
                <a:hlinkClick r:id="rId4"/>
              </a:rPr>
              <a:t> model server side batch </a:t>
            </a:r>
            <a:r>
              <a:rPr lang="zh-CN" altLang="en-US" sz="1200" u="sng" kern="1200" dirty="0">
                <a:solidFill>
                  <a:schemeClr val="tx1"/>
                </a:solidFill>
                <a:effectLst/>
                <a:latin typeface="+mn-lt"/>
                <a:ea typeface="+mn-ea"/>
                <a:cs typeface="+mn-cs"/>
                <a:hlinkClick r:id="rId4"/>
              </a:rPr>
              <a:t>：</a:t>
            </a:r>
            <a:endParaRPr lang="en-US" sz="1200" u="sng" kern="1200" dirty="0">
              <a:solidFill>
                <a:schemeClr val="tx1"/>
              </a:solidFill>
              <a:effectLst/>
              <a:latin typeface="+mn-lt"/>
              <a:ea typeface="+mn-ea"/>
              <a:cs typeface="+mn-cs"/>
              <a:hlinkClick r:id="rId4"/>
            </a:endParaRPr>
          </a:p>
          <a:p>
            <a:r>
              <a:rPr lang="en-US" sz="1200" u="sng" kern="1200" dirty="0">
                <a:solidFill>
                  <a:schemeClr val="tx1"/>
                </a:solidFill>
                <a:effectLst/>
                <a:latin typeface="+mn-lt"/>
                <a:ea typeface="+mn-ea"/>
                <a:cs typeface="+mn-cs"/>
                <a:hlinkClick r:id="rId4"/>
              </a:rPr>
              <a:t>https://github.com/awslabs/multi-model-server/issues/732</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https://github.com/awslabs/multi-model-server/blob/master/docs/management_api.md#register-a-model</a:t>
            </a:r>
            <a:r>
              <a:rPr 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78</a:t>
            </a:fld>
            <a:endParaRPr lang="en-US"/>
          </a:p>
        </p:txBody>
      </p:sp>
    </p:spTree>
    <p:extLst>
      <p:ext uri="{BB962C8B-B14F-4D97-AF65-F5344CB8AC3E}">
        <p14:creationId xmlns:p14="http://schemas.microsoft.com/office/powerpoint/2010/main" val="945231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https://github.com/awslabs/amazon-sagemaker-examples/blob/master/sagemaker-python-sdk/scikit_learn_inference_pipeline/Inference%20Pipeline%20with%20Scikit-learn%20and%20Linear%20Learner.ipynb</a:t>
            </a:r>
          </a:p>
          <a:p>
            <a:endParaRPr lang="en-US" dirty="0"/>
          </a:p>
          <a:p>
            <a:r>
              <a:rPr lang="en-US" dirty="0"/>
              <a:t>https://github.com/awslabs/amazon-sagemaker-examples/blob/master/advanced_functionality/inference_pipeline_sparkml_xgboost_abalone/inference_pipeline_sparkml_xgboost_abalone.ipynb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79</a:t>
            </a:fld>
            <a:endParaRPr lang="en-US"/>
          </a:p>
        </p:txBody>
      </p:sp>
    </p:spTree>
    <p:extLst>
      <p:ext uri="{BB962C8B-B14F-4D97-AF65-F5344CB8AC3E}">
        <p14:creationId xmlns:p14="http://schemas.microsoft.com/office/powerpoint/2010/main" val="3596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response = </a:t>
            </a:r>
            <a:r>
              <a:rPr lang="en-US" dirty="0" err="1"/>
              <a:t>runtime_sm_client.invoke_endpoint</a:t>
            </a:r>
            <a:r>
              <a:rPr lang="en-US" dirty="0"/>
              <a:t>( </a:t>
            </a:r>
            <a:r>
              <a:rPr lang="en-US" dirty="0" err="1"/>
              <a:t>EndpointName</a:t>
            </a:r>
            <a:r>
              <a:rPr lang="en-US" dirty="0"/>
              <a:t> = ’my-endpoint’, </a:t>
            </a:r>
            <a:r>
              <a:rPr lang="en-US" dirty="0" err="1"/>
              <a:t>ContentType</a:t>
            </a:r>
            <a:r>
              <a:rPr lang="en-US" dirty="0"/>
              <a:t> = 'text/csv', </a:t>
            </a:r>
            <a:r>
              <a:rPr lang="en-US" b="1" dirty="0" err="1"/>
              <a:t>TargetModel</a:t>
            </a:r>
            <a:r>
              <a:rPr lang="en-US" dirty="0"/>
              <a:t> = ’Houston_TX.tar.gz’, Body = body)</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80</a:t>
            </a:fld>
            <a:endParaRPr lang="en-US"/>
          </a:p>
        </p:txBody>
      </p:sp>
    </p:spTree>
    <p:extLst>
      <p:ext uri="{BB962C8B-B14F-4D97-AF65-F5344CB8AC3E}">
        <p14:creationId xmlns:p14="http://schemas.microsoft.com/office/powerpoint/2010/main" val="662841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https://github.com/awslabs/amazon-sagemaker-examples/blob/master/advanced_functionality/multi_model_xgboost_home_value/xgboost_multi_model_endpoint_home_value.ipynb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81</a:t>
            </a:fld>
            <a:endParaRPr lang="en-US"/>
          </a:p>
        </p:txBody>
      </p:sp>
    </p:spTree>
    <p:extLst>
      <p:ext uri="{BB962C8B-B14F-4D97-AF65-F5344CB8AC3E}">
        <p14:creationId xmlns:p14="http://schemas.microsoft.com/office/powerpoint/2010/main" val="1673626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具体可以参考：</a:t>
            </a:r>
            <a:r>
              <a:rPr lang="en-US" sz="1200" u="sng" kern="1200" dirty="0">
                <a:solidFill>
                  <a:schemeClr val="tx1"/>
                </a:solidFill>
                <a:effectLst/>
                <a:latin typeface="+mn-lt"/>
                <a:ea typeface="+mn-ea"/>
                <a:cs typeface="+mn-cs"/>
                <a:hlinkClick r:id="rId3"/>
              </a:rPr>
              <a:t>https://medium.com/faun/mastering-the-mystical-art-of-model-deployment-c0cafe011175</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https://medium.com/@deepen.h.panchal/a-b-testing-using-aws-sagemaker-boto3-c3dac87ade22</a:t>
            </a:r>
            <a:endParaRPr lang="en-US" sz="1200" kern="1200" dirty="0">
              <a:solidFill>
                <a:schemeClr val="tx1"/>
              </a:solidFill>
              <a:effectLst/>
              <a:latin typeface="+mn-lt"/>
              <a:ea typeface="+mn-ea"/>
              <a:cs typeface="+mn-cs"/>
            </a:endParaRPr>
          </a:p>
          <a:p>
            <a:endParaRPr lang="en-US" dirty="0"/>
          </a:p>
          <a:p>
            <a:endParaRPr lang="en-US" dirty="0"/>
          </a:p>
          <a:p>
            <a:r>
              <a:rPr lang="en-US" sz="1200" kern="1200" dirty="0">
                <a:solidFill>
                  <a:schemeClr val="tx1"/>
                </a:solidFill>
                <a:effectLst/>
                <a:latin typeface="+mn-lt"/>
                <a:ea typeface="+mn-ea"/>
                <a:cs typeface="+mn-cs"/>
              </a:rPr>
              <a:t>SM endpoint</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autoscaling</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功能需要通过</a:t>
            </a:r>
            <a:r>
              <a:rPr lang="en-US" sz="1200" kern="1200" dirty="0">
                <a:solidFill>
                  <a:schemeClr val="tx1"/>
                </a:solidFill>
                <a:effectLst/>
                <a:latin typeface="+mn-lt"/>
                <a:ea typeface="+mn-ea"/>
                <a:cs typeface="+mn-cs"/>
              </a:rPr>
              <a:t>SM console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AWS CLI</a:t>
            </a:r>
            <a:r>
              <a:rPr lang="zh-CN" altLang="en-US" sz="1200" kern="1200" dirty="0">
                <a:solidFill>
                  <a:schemeClr val="tx1"/>
                </a:solidFill>
                <a:effectLst/>
                <a:latin typeface="+mn-lt"/>
                <a:ea typeface="+mn-ea"/>
                <a:cs typeface="+mn-cs"/>
              </a:rPr>
              <a:t>或者</a:t>
            </a:r>
            <a:r>
              <a:rPr lang="en-US" sz="1200" kern="1200" dirty="0">
                <a:solidFill>
                  <a:schemeClr val="tx1"/>
                </a:solidFill>
                <a:effectLst/>
                <a:latin typeface="+mn-lt"/>
                <a:ea typeface="+mn-ea"/>
                <a:cs typeface="+mn-cs"/>
              </a:rPr>
              <a:t>AWS application </a:t>
            </a:r>
            <a:r>
              <a:rPr lang="en-US" sz="1200" kern="1200" dirty="0" err="1">
                <a:solidFill>
                  <a:schemeClr val="tx1"/>
                </a:solidFill>
                <a:effectLst/>
                <a:latin typeface="+mn-lt"/>
                <a:ea typeface="+mn-ea"/>
                <a:cs typeface="+mn-cs"/>
              </a:rPr>
              <a:t>atuo</a:t>
            </a:r>
            <a:r>
              <a:rPr lang="en-US" sz="1200" kern="1200" dirty="0">
                <a:solidFill>
                  <a:schemeClr val="tx1"/>
                </a:solidFill>
                <a:effectLst/>
                <a:latin typeface="+mn-lt"/>
                <a:ea typeface="+mn-ea"/>
                <a:cs typeface="+mn-cs"/>
              </a:rPr>
              <a:t> scaling</a:t>
            </a:r>
          </a:p>
          <a:p>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来设置，而不能通过</a:t>
            </a:r>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SDK</a:t>
            </a:r>
            <a:r>
              <a:rPr lang="zh-CN" altLang="en-US" sz="1200" kern="1200" dirty="0">
                <a:solidFill>
                  <a:schemeClr val="tx1"/>
                </a:solidFill>
                <a:effectLst/>
                <a:latin typeface="+mn-lt"/>
                <a:ea typeface="+mn-ea"/>
                <a:cs typeface="+mn-cs"/>
              </a:rPr>
              <a:t>来设置。</a:t>
            </a:r>
            <a:r>
              <a:rPr lang="zh-CN" altLang="en-US" sz="1200" b="1" kern="1200" dirty="0">
                <a:solidFill>
                  <a:schemeClr val="tx1"/>
                </a:solidFill>
                <a:effectLst/>
                <a:latin typeface="+mn-lt"/>
                <a:ea typeface="+mn-ea"/>
                <a:cs typeface="+mn-cs"/>
              </a:rPr>
              <a:t>推荐还是用</a:t>
            </a:r>
            <a:r>
              <a:rPr lang="en-US" sz="1200" b="1" kern="1200" dirty="0">
                <a:solidFill>
                  <a:schemeClr val="tx1"/>
                </a:solidFill>
                <a:effectLst/>
                <a:latin typeface="+mn-lt"/>
                <a:ea typeface="+mn-ea"/>
                <a:cs typeface="+mn-cs"/>
              </a:rPr>
              <a:t>SM console</a:t>
            </a:r>
            <a:r>
              <a:rPr lang="zh-CN" altLang="en-US" sz="1200" b="1" kern="1200" dirty="0">
                <a:solidFill>
                  <a:schemeClr val="tx1"/>
                </a:solidFill>
                <a:effectLst/>
                <a:latin typeface="+mn-lt"/>
                <a:ea typeface="+mn-ea"/>
                <a:cs typeface="+mn-cs"/>
              </a:rPr>
              <a:t>来设置和修改</a:t>
            </a:r>
            <a:r>
              <a:rPr lang="en-US" sz="1200" b="1" kern="1200" dirty="0">
                <a:solidFill>
                  <a:schemeClr val="tx1"/>
                </a:solidFill>
                <a:effectLst/>
                <a:latin typeface="+mn-lt"/>
                <a:ea typeface="+mn-ea"/>
                <a:cs typeface="+mn-cs"/>
              </a:rPr>
              <a:t>SM endpoint</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auto scaling policy</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82</a:t>
            </a:fld>
            <a:endParaRPr lang="en-US"/>
          </a:p>
        </p:txBody>
      </p:sp>
    </p:spTree>
    <p:extLst>
      <p:ext uri="{BB962C8B-B14F-4D97-AF65-F5344CB8AC3E}">
        <p14:creationId xmlns:p14="http://schemas.microsoft.com/office/powerpoint/2010/main" val="1962071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当更新一个</a:t>
            </a:r>
            <a:r>
              <a:rPr lang="en-US" altLang="zh-CN" dirty="0" err="1"/>
              <a:t>SageMaker</a:t>
            </a:r>
            <a:r>
              <a:rPr lang="en-US" altLang="zh-CN" dirty="0"/>
              <a:t> endpoint</a:t>
            </a:r>
            <a:r>
              <a:rPr lang="zh-CN" altLang="en-US" dirty="0"/>
              <a:t>的时候，如果这个</a:t>
            </a:r>
            <a:r>
              <a:rPr lang="en-US" altLang="zh-CN" dirty="0"/>
              <a:t>endpoint</a:t>
            </a:r>
            <a:r>
              <a:rPr lang="zh-CN" altLang="en-US" dirty="0"/>
              <a:t>是</a:t>
            </a:r>
            <a:r>
              <a:rPr lang="en-US" altLang="zh-CN" dirty="0"/>
              <a:t>enable auto scaling</a:t>
            </a:r>
            <a:r>
              <a:rPr lang="zh-CN" altLang="en-US" dirty="0"/>
              <a:t>的话，具体操作步骤请参考：</a:t>
            </a:r>
            <a:r>
              <a:rPr lang="en-US" altLang="zh-CN" dirty="0"/>
              <a:t>https://github.com/awsdocs/amazon-sagemaker-developer-guide/blob/master/doc_source/endpoint-scaling.md</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83</a:t>
            </a:fld>
            <a:endParaRPr lang="en-US"/>
          </a:p>
        </p:txBody>
      </p:sp>
    </p:spTree>
    <p:extLst>
      <p:ext uri="{BB962C8B-B14F-4D97-AF65-F5344CB8AC3E}">
        <p14:creationId xmlns:p14="http://schemas.microsoft.com/office/powerpoint/2010/main" val="1597419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如果是用</a:t>
            </a:r>
            <a:r>
              <a:rPr lang="en-US" altLang="zh-CN" dirty="0" err="1"/>
              <a:t>Sagemaker</a:t>
            </a:r>
            <a:r>
              <a:rPr lang="zh-CN" altLang="en-US" dirty="0"/>
              <a:t>的</a:t>
            </a:r>
            <a:r>
              <a:rPr lang="en-US" altLang="zh-CN" dirty="0" err="1"/>
              <a:t>Tensorflow</a:t>
            </a:r>
            <a:r>
              <a:rPr lang="en-US" altLang="zh-CN" dirty="0"/>
              <a:t> serving</a:t>
            </a:r>
            <a:r>
              <a:rPr lang="zh-CN" altLang="en-US" dirty="0"/>
              <a:t>做</a:t>
            </a:r>
            <a:r>
              <a:rPr lang="en-US" altLang="zh-CN" dirty="0"/>
              <a:t>transformer</a:t>
            </a:r>
            <a:r>
              <a:rPr lang="zh-CN" altLang="en-US" dirty="0"/>
              <a:t>的话，客户定制的代码中用</a:t>
            </a:r>
            <a:r>
              <a:rPr lang="en-US" altLang="zh-CN" dirty="0" err="1"/>
              <a:t>input_handler</a:t>
            </a:r>
            <a:r>
              <a:rPr lang="zh-CN" altLang="en-US" dirty="0"/>
              <a:t>作为预处理，用</a:t>
            </a:r>
            <a:r>
              <a:rPr lang="en-US" altLang="zh-CN" dirty="0" err="1"/>
              <a:t>output_handler</a:t>
            </a:r>
            <a:r>
              <a:rPr lang="zh-CN" altLang="en-US" dirty="0"/>
              <a:t>作为后处理。</a:t>
            </a:r>
            <a:endParaRPr lang="en-US" altLang="zh-CN" dirty="0"/>
          </a:p>
          <a:p>
            <a:r>
              <a:rPr lang="zh-CN" altLang="en-US" dirty="0"/>
              <a:t>在提供的代码中依赖的库需要写一个</a:t>
            </a:r>
            <a:r>
              <a:rPr lang="en-US" altLang="zh-CN" dirty="0"/>
              <a:t>requirement.txt</a:t>
            </a:r>
            <a:r>
              <a:rPr lang="zh-CN" altLang="en-US" dirty="0"/>
              <a:t>文件中罗列出来。</a:t>
            </a:r>
            <a:endParaRPr lang="en-US" altLang="zh-CN" dirty="0"/>
          </a:p>
          <a:p>
            <a:endParaRPr lang="en-US" altLang="zh-CN" dirty="0"/>
          </a:p>
          <a:p>
            <a:r>
              <a:rPr lang="en-US" dirty="0" err="1"/>
              <a:t>def</a:t>
            </a:r>
            <a:r>
              <a:rPr lang="en-US" dirty="0"/>
              <a:t> </a:t>
            </a:r>
            <a:r>
              <a:rPr lang="en-US" dirty="0" err="1"/>
              <a:t>input_handler</a:t>
            </a:r>
            <a:r>
              <a:rPr lang="en-US" dirty="0"/>
              <a:t>(data, context):</a:t>
            </a:r>
          </a:p>
          <a:p>
            <a:r>
              <a:rPr lang="en-US" dirty="0"/>
              <a:t>    """ Pre-process request input before it is sent to </a:t>
            </a:r>
            <a:r>
              <a:rPr lang="en-US" dirty="0" err="1"/>
              <a:t>TensorFlow</a:t>
            </a:r>
            <a:r>
              <a:rPr lang="en-US" dirty="0"/>
              <a:t> Serving REST API</a:t>
            </a:r>
          </a:p>
          <a:p>
            <a:endParaRPr lang="en-US" dirty="0"/>
          </a:p>
          <a:p>
            <a:r>
              <a:rPr lang="en-US" dirty="0"/>
              <a:t>    </a:t>
            </a:r>
            <a:r>
              <a:rPr lang="en-US" dirty="0" err="1"/>
              <a:t>Args</a:t>
            </a:r>
            <a:r>
              <a:rPr lang="en-US" dirty="0"/>
              <a:t>:</a:t>
            </a:r>
          </a:p>
          <a:p>
            <a:r>
              <a:rPr lang="en-US" dirty="0"/>
              <a:t>        data (</a:t>
            </a:r>
            <a:r>
              <a:rPr lang="en-US" dirty="0" err="1"/>
              <a:t>obj</a:t>
            </a:r>
            <a:r>
              <a:rPr lang="en-US" dirty="0"/>
              <a:t>): the request data, in format of </a:t>
            </a:r>
            <a:r>
              <a:rPr lang="en-US" dirty="0" err="1"/>
              <a:t>dict</a:t>
            </a:r>
            <a:r>
              <a:rPr lang="en-US" dirty="0"/>
              <a:t> or string</a:t>
            </a:r>
          </a:p>
          <a:p>
            <a:r>
              <a:rPr lang="en-US" dirty="0"/>
              <a:t>        context (Context): an object containing request and configuration details</a:t>
            </a:r>
          </a:p>
          <a:p>
            <a:endParaRPr lang="en-US" dirty="0"/>
          </a:p>
          <a:p>
            <a:r>
              <a:rPr lang="en-US" dirty="0"/>
              <a:t>    Returns:</a:t>
            </a:r>
          </a:p>
          <a:p>
            <a:r>
              <a:rPr lang="en-US" dirty="0"/>
              <a:t>        (</a:t>
            </a:r>
            <a:r>
              <a:rPr lang="en-US" dirty="0" err="1"/>
              <a:t>dict</a:t>
            </a:r>
            <a:r>
              <a:rPr lang="en-US" dirty="0"/>
              <a:t>): a JSON-serializable </a:t>
            </a:r>
            <a:r>
              <a:rPr lang="en-US" dirty="0" err="1"/>
              <a:t>dict</a:t>
            </a:r>
            <a:r>
              <a:rPr lang="en-US" dirty="0"/>
              <a:t> that contains request body and headers</a:t>
            </a:r>
          </a:p>
          <a:p>
            <a:r>
              <a:rPr lang="en-US" dirty="0"/>
              <a:t>    ""“</a:t>
            </a:r>
          </a:p>
          <a:p>
            <a:endParaRPr lang="en-US" dirty="0"/>
          </a:p>
          <a:p>
            <a:r>
              <a:rPr lang="en-US" dirty="0" err="1"/>
              <a:t>def</a:t>
            </a:r>
            <a:r>
              <a:rPr lang="en-US" dirty="0"/>
              <a:t> </a:t>
            </a:r>
            <a:r>
              <a:rPr lang="en-US" dirty="0" err="1"/>
              <a:t>output_handler</a:t>
            </a:r>
            <a:r>
              <a:rPr lang="en-US" dirty="0"/>
              <a:t>(data, context):</a:t>
            </a:r>
          </a:p>
          <a:p>
            <a:r>
              <a:rPr lang="en-US" dirty="0"/>
              <a:t>    """Post-process </a:t>
            </a:r>
            <a:r>
              <a:rPr lang="en-US" dirty="0" err="1"/>
              <a:t>TensorFlow</a:t>
            </a:r>
            <a:r>
              <a:rPr lang="en-US" dirty="0"/>
              <a:t> Serving output before it is returned to the client.</a:t>
            </a:r>
          </a:p>
          <a:p>
            <a:endParaRPr lang="en-US" dirty="0"/>
          </a:p>
          <a:p>
            <a:r>
              <a:rPr lang="en-US" dirty="0"/>
              <a:t>    </a:t>
            </a:r>
            <a:r>
              <a:rPr lang="en-US" dirty="0" err="1"/>
              <a:t>Args</a:t>
            </a:r>
            <a:r>
              <a:rPr lang="en-US" dirty="0"/>
              <a:t>:</a:t>
            </a:r>
          </a:p>
          <a:p>
            <a:r>
              <a:rPr lang="en-US" dirty="0"/>
              <a:t>        data (</a:t>
            </a:r>
            <a:r>
              <a:rPr lang="en-US" dirty="0" err="1"/>
              <a:t>obj</a:t>
            </a:r>
            <a:r>
              <a:rPr lang="en-US" dirty="0"/>
              <a:t>): the </a:t>
            </a:r>
            <a:r>
              <a:rPr lang="en-US" dirty="0" err="1"/>
              <a:t>TensorFlow</a:t>
            </a:r>
            <a:r>
              <a:rPr lang="en-US" dirty="0"/>
              <a:t> serving response</a:t>
            </a:r>
          </a:p>
          <a:p>
            <a:r>
              <a:rPr lang="en-US" dirty="0"/>
              <a:t>        context (Context): an object containing request and configuration details</a:t>
            </a:r>
          </a:p>
          <a:p>
            <a:endParaRPr lang="en-US" dirty="0"/>
          </a:p>
          <a:p>
            <a:r>
              <a:rPr lang="en-US" dirty="0"/>
              <a:t>    Returns:</a:t>
            </a:r>
          </a:p>
          <a:p>
            <a:r>
              <a:rPr lang="en-US" dirty="0"/>
              <a:t>        (bytes, string): data to return to client, response content type</a:t>
            </a:r>
          </a:p>
          <a:p>
            <a:r>
              <a:rPr lang="en-US" dirty="0"/>
              <a:t>    ""“</a:t>
            </a:r>
          </a:p>
          <a:p>
            <a:endParaRPr lang="en-US" dirty="0"/>
          </a:p>
          <a:p>
            <a:endParaRPr lang="en-US" dirty="0"/>
          </a:p>
          <a:p>
            <a:r>
              <a:rPr lang="zh-CN" altLang="en-US" dirty="0"/>
              <a:t>关于</a:t>
            </a:r>
            <a:r>
              <a:rPr lang="en-US" altLang="zh-CN" dirty="0"/>
              <a:t>enable TFS batching</a:t>
            </a:r>
            <a:r>
              <a:rPr lang="zh-CN" altLang="en-US" dirty="0"/>
              <a:t>功能的环境变量设置请参考：</a:t>
            </a:r>
            <a:r>
              <a:rPr lang="en-US" altLang="zh-CN" dirty="0"/>
              <a:t>https://github.com/aws/sagemaker-tensorflow-serving-container/tree/806e8a652545c44d38db97af88a1af878a59555e</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84</a:t>
            </a:fld>
            <a:endParaRPr lang="en-US"/>
          </a:p>
        </p:txBody>
      </p:sp>
    </p:spTree>
    <p:extLst>
      <p:ext uri="{BB962C8B-B14F-4D97-AF65-F5344CB8AC3E}">
        <p14:creationId xmlns:p14="http://schemas.microsoft.com/office/powerpoint/2010/main" val="574278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关于使用</a:t>
            </a:r>
            <a:r>
              <a:rPr lang="en-US" altLang="zh-CN" dirty="0"/>
              <a:t>SM transformer for TFS </a:t>
            </a:r>
            <a:r>
              <a:rPr lang="zh-CN" altLang="en-US" dirty="0"/>
              <a:t>使用</a:t>
            </a:r>
            <a:r>
              <a:rPr lang="en-US" altLang="zh-CN" dirty="0"/>
              <a:t>requirments.txt</a:t>
            </a:r>
            <a:r>
              <a:rPr lang="zh-CN" altLang="en-US" dirty="0"/>
              <a:t>文件时的目录结构请参考：</a:t>
            </a:r>
            <a:r>
              <a:rPr lang="en-US" sz="1200" u="sng" kern="1200" dirty="0">
                <a:solidFill>
                  <a:schemeClr val="tx1"/>
                </a:solidFill>
                <a:effectLst/>
                <a:latin typeface="+mn-lt"/>
                <a:ea typeface="+mn-ea"/>
                <a:cs typeface="+mn-cs"/>
                <a:hlinkClick r:id="rId3"/>
              </a:rPr>
              <a:t>https://aws.amazon.com/blogs/machine-learning/performing-batch-inference-with-tensorflow-serving-in-amazon-sagemaker/</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86</a:t>
            </a:fld>
            <a:endParaRPr lang="en-US"/>
          </a:p>
        </p:txBody>
      </p:sp>
    </p:spTree>
    <p:extLst>
      <p:ext uri="{BB962C8B-B14F-4D97-AF65-F5344CB8AC3E}">
        <p14:creationId xmlns:p14="http://schemas.microsoft.com/office/powerpoint/2010/main" val="1149847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具体的流程参考如下：</a:t>
            </a:r>
            <a:endParaRPr lang="en-US" altLang="zh-CN" dirty="0"/>
          </a:p>
          <a:p>
            <a:r>
              <a:rPr lang="zh-CN" altLang="en-US" dirty="0"/>
              <a:t>捕获数据：使终端节点能够捕获从传入请求到已训练的 </a:t>
            </a:r>
            <a:r>
              <a:rPr lang="en-US" altLang="zh-CN" dirty="0"/>
              <a:t>ML </a:t>
            </a:r>
            <a:r>
              <a:rPr lang="zh-CN" altLang="en-US" dirty="0"/>
              <a:t>模型和结果模型预测的数据。</a:t>
            </a:r>
          </a:p>
          <a:p>
            <a:r>
              <a:rPr lang="zh-CN" altLang="en-US" dirty="0"/>
              <a:t>创建基准：从用于训练模型的数据集创建基准，计算每个特征的基准</a:t>
            </a:r>
            <a:r>
              <a:rPr lang="en-US" altLang="zh-CN" dirty="0"/>
              <a:t>schema</a:t>
            </a:r>
            <a:r>
              <a:rPr lang="zh-CN" altLang="en-US" dirty="0"/>
              <a:t>约束和统计数据。</a:t>
            </a:r>
          </a:p>
          <a:p>
            <a:r>
              <a:rPr lang="zh-CN" altLang="en-US" dirty="0"/>
              <a:t>计划监控作业：创建一个监控计划，该计划指定要收集哪些数据、数据收集频率、数据分析方式以及生成哪些报告。</a:t>
            </a:r>
          </a:p>
          <a:p>
            <a:r>
              <a:rPr lang="zh-CN" altLang="en-US" dirty="0"/>
              <a:t>解释结果：检查将最新数据与基准进行比较的报告，并观察报告的任何违规行为以及来自 </a:t>
            </a:r>
            <a:r>
              <a:rPr lang="en-US" altLang="zh-CN" dirty="0"/>
              <a:t>Amazon </a:t>
            </a:r>
            <a:r>
              <a:rPr lang="en-US" altLang="zh-CN" dirty="0" err="1"/>
              <a:t>CloudWatch</a:t>
            </a:r>
            <a:r>
              <a:rPr lang="en-US" altLang="zh-CN" dirty="0"/>
              <a:t> </a:t>
            </a:r>
            <a:r>
              <a:rPr lang="zh-CN" altLang="en-US" dirty="0"/>
              <a:t>的指标和通知。</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87</a:t>
            </a:fld>
            <a:endParaRPr lang="en-US"/>
          </a:p>
        </p:txBody>
      </p:sp>
    </p:spTree>
    <p:extLst>
      <p:ext uri="{BB962C8B-B14F-4D97-AF65-F5344CB8AC3E}">
        <p14:creationId xmlns:p14="http://schemas.microsoft.com/office/powerpoint/2010/main" val="293899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SageMaker</a:t>
            </a:r>
            <a:r>
              <a:rPr lang="en-US" altLang="zh-CN" dirty="0"/>
              <a:t> Python SDK</a:t>
            </a:r>
            <a:r>
              <a:rPr lang="zh-CN" altLang="en-US" dirty="0"/>
              <a:t>（即</a:t>
            </a:r>
            <a:r>
              <a:rPr lang="en-US" altLang="zh-CN" dirty="0"/>
              <a:t>SM</a:t>
            </a:r>
            <a:r>
              <a:rPr lang="zh-CN" altLang="en-US" dirty="0"/>
              <a:t>的</a:t>
            </a:r>
            <a:r>
              <a:rPr lang="en-US" altLang="zh-CN" dirty="0"/>
              <a:t>high level API</a:t>
            </a:r>
            <a:r>
              <a:rPr lang="zh-CN" altLang="en-US" dirty="0"/>
              <a:t>）参考：</a:t>
            </a:r>
            <a:r>
              <a:rPr lang="en-US" altLang="zh-CN" dirty="0"/>
              <a:t>https://sagemaker.readthedocs.io/en/stable/overview.html</a:t>
            </a:r>
          </a:p>
          <a:p>
            <a:r>
              <a:rPr lang="en-US" altLang="zh-CN" dirty="0" err="1"/>
              <a:t>Sagemaker</a:t>
            </a:r>
            <a:r>
              <a:rPr lang="en-US" altLang="zh-CN" dirty="0"/>
              <a:t> high level API for </a:t>
            </a:r>
            <a:r>
              <a:rPr lang="en-US" altLang="zh-CN" dirty="0" err="1"/>
              <a:t>Xgboost</a:t>
            </a:r>
            <a:r>
              <a:rPr lang="zh-CN" altLang="en-US" dirty="0"/>
              <a:t>的参考：（</a:t>
            </a:r>
            <a:r>
              <a:rPr lang="en-US" dirty="0"/>
              <a:t>https://github.com/aws/sagemaker-python-sdk/tree/master/src/sagemaker/xgboost</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a:t>
            </a:fld>
            <a:endParaRPr lang="en-US"/>
          </a:p>
        </p:txBody>
      </p:sp>
    </p:spTree>
    <p:extLst>
      <p:ext uri="{BB962C8B-B14F-4D97-AF65-F5344CB8AC3E}">
        <p14:creationId xmlns:p14="http://schemas.microsoft.com/office/powerpoint/2010/main" val="151372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class </a:t>
            </a:r>
            <a:r>
              <a:rPr lang="en-US" dirty="0" err="1"/>
              <a:t>sagemaker.model_monitor.model_monitoring.DefaultModelMonitor</a:t>
            </a:r>
            <a:r>
              <a:rPr lang="en-US" dirty="0"/>
              <a:t>(</a:t>
            </a:r>
            <a:r>
              <a:rPr lang="en-US" i="1" dirty="0"/>
              <a:t>role</a:t>
            </a:r>
            <a:r>
              <a:rPr lang="en-US" dirty="0"/>
              <a:t>, </a:t>
            </a:r>
            <a:r>
              <a:rPr lang="en-US" i="1" dirty="0" err="1"/>
              <a:t>instance_count</a:t>
            </a:r>
            <a:r>
              <a:rPr lang="en-US" i="1" dirty="0"/>
              <a:t>=1</a:t>
            </a:r>
            <a:r>
              <a:rPr lang="en-US" dirty="0"/>
              <a:t>, </a:t>
            </a:r>
            <a:r>
              <a:rPr lang="en-US" i="1" dirty="0" err="1"/>
              <a:t>instance_type</a:t>
            </a:r>
            <a:r>
              <a:rPr lang="en-US" i="1" dirty="0"/>
              <a:t>='ml.m5.xlarge'</a:t>
            </a:r>
            <a:r>
              <a:rPr lang="en-US" dirty="0"/>
              <a:t>, </a:t>
            </a:r>
            <a:r>
              <a:rPr lang="en-US" i="1" dirty="0" err="1"/>
              <a:t>volume_size_in_gb</a:t>
            </a:r>
            <a:r>
              <a:rPr lang="en-US" i="1" dirty="0"/>
              <a:t>=30</a:t>
            </a:r>
            <a:r>
              <a:rPr lang="en-US" dirty="0"/>
              <a:t>, </a:t>
            </a:r>
            <a:r>
              <a:rPr lang="en-US" i="1" dirty="0" err="1"/>
              <a:t>volume_kms_key</a:t>
            </a:r>
            <a:r>
              <a:rPr lang="en-US" i="1" dirty="0"/>
              <a:t>=None</a:t>
            </a:r>
            <a:r>
              <a:rPr lang="en-US" dirty="0"/>
              <a:t>, </a:t>
            </a:r>
            <a:r>
              <a:rPr lang="en-US" i="1" dirty="0" err="1"/>
              <a:t>output_kms_key</a:t>
            </a:r>
            <a:r>
              <a:rPr lang="en-US" i="1" dirty="0"/>
              <a:t>=None</a:t>
            </a:r>
            <a:r>
              <a:rPr lang="en-US" dirty="0"/>
              <a:t>, </a:t>
            </a:r>
            <a:r>
              <a:rPr lang="en-US" i="1" dirty="0" err="1"/>
              <a:t>max_runtime_in_seconds</a:t>
            </a:r>
            <a:r>
              <a:rPr lang="en-US" i="1" dirty="0"/>
              <a:t>=None</a:t>
            </a:r>
            <a:r>
              <a:rPr lang="en-US" dirty="0"/>
              <a:t>, </a:t>
            </a:r>
            <a:r>
              <a:rPr lang="en-US" i="1" dirty="0" err="1"/>
              <a:t>base_job_name</a:t>
            </a:r>
            <a:r>
              <a:rPr lang="en-US" i="1" dirty="0"/>
              <a:t>=None</a:t>
            </a:r>
            <a:r>
              <a:rPr lang="en-US" dirty="0"/>
              <a:t>, </a:t>
            </a:r>
            <a:r>
              <a:rPr lang="en-US" i="1" dirty="0" err="1"/>
              <a:t>sagemaker_session</a:t>
            </a:r>
            <a:r>
              <a:rPr lang="en-US" i="1" dirty="0"/>
              <a:t>=None</a:t>
            </a:r>
            <a:r>
              <a:rPr lang="en-US" dirty="0"/>
              <a:t>, </a:t>
            </a:r>
            <a:r>
              <a:rPr lang="en-US" i="1" dirty="0" err="1"/>
              <a:t>env</a:t>
            </a:r>
            <a:r>
              <a:rPr lang="en-US" i="1" dirty="0"/>
              <a:t>=None</a:t>
            </a:r>
            <a:r>
              <a:rPr lang="en-US" dirty="0"/>
              <a:t>, </a:t>
            </a:r>
            <a:r>
              <a:rPr lang="en-US" i="1" dirty="0"/>
              <a:t>tags=None</a:t>
            </a:r>
            <a:r>
              <a:rPr lang="en-US" dirty="0"/>
              <a:t>, </a:t>
            </a:r>
            <a:r>
              <a:rPr lang="en-US" i="1" dirty="0" err="1"/>
              <a:t>network_config</a:t>
            </a:r>
            <a:r>
              <a:rPr lang="en-US" i="1" dirty="0"/>
              <a:t>=None</a:t>
            </a:r>
            <a:r>
              <a:rPr lang="en-US" dirty="0"/>
              <a:t>)</a:t>
            </a:r>
          </a:p>
          <a:p>
            <a:r>
              <a:rPr lang="en-US" dirty="0"/>
              <a:t>	</a:t>
            </a:r>
            <a:r>
              <a:rPr lang="en-US" dirty="0" err="1"/>
              <a:t>create_monitoring_schedule</a:t>
            </a:r>
            <a:r>
              <a:rPr lang="en-US" dirty="0"/>
              <a:t>(</a:t>
            </a:r>
            <a:r>
              <a:rPr lang="en-US" i="1" dirty="0" err="1"/>
              <a:t>endpoint_input</a:t>
            </a:r>
            <a:r>
              <a:rPr lang="en-US" dirty="0"/>
              <a:t>, </a:t>
            </a:r>
            <a:r>
              <a:rPr lang="en-US" i="1" dirty="0" err="1"/>
              <a:t>record_preprocessor_script</a:t>
            </a:r>
            <a:r>
              <a:rPr lang="en-US" i="1" dirty="0"/>
              <a:t>=None</a:t>
            </a:r>
            <a:r>
              <a:rPr lang="en-US" dirty="0"/>
              <a:t>, </a:t>
            </a:r>
            <a:r>
              <a:rPr lang="en-US" i="1" dirty="0" err="1"/>
              <a:t>post_analytics_processor_script</a:t>
            </a:r>
            <a:r>
              <a:rPr lang="en-US" i="1" dirty="0"/>
              <a:t>=None</a:t>
            </a:r>
            <a:r>
              <a:rPr lang="en-US" dirty="0"/>
              <a:t>, </a:t>
            </a:r>
            <a:r>
              <a:rPr lang="en-US" i="1" dirty="0"/>
              <a:t>output_s3_uri=None</a:t>
            </a:r>
            <a:r>
              <a:rPr lang="en-US" dirty="0"/>
              <a:t>, </a:t>
            </a:r>
            <a:r>
              <a:rPr lang="en-US" i="1" dirty="0"/>
              <a:t>constraints=None</a:t>
            </a:r>
            <a:r>
              <a:rPr lang="en-US" dirty="0"/>
              <a:t>, 			</a:t>
            </a:r>
            <a:r>
              <a:rPr lang="en-US" i="1" dirty="0"/>
              <a:t>statistics=None</a:t>
            </a:r>
            <a:r>
              <a:rPr lang="en-US" dirty="0"/>
              <a:t>, </a:t>
            </a:r>
            <a:r>
              <a:rPr lang="en-US" i="1" dirty="0" err="1"/>
              <a:t>monitor_schedule_name</a:t>
            </a:r>
            <a:r>
              <a:rPr lang="en-US" i="1" dirty="0"/>
              <a:t>=None</a:t>
            </a:r>
            <a:r>
              <a:rPr lang="en-US" dirty="0"/>
              <a:t>, </a:t>
            </a:r>
            <a:r>
              <a:rPr lang="en-US" i="1" dirty="0" err="1"/>
              <a:t>schedule_cron_expression</a:t>
            </a:r>
            <a:r>
              <a:rPr lang="en-US" i="1" dirty="0"/>
              <a:t>=None</a:t>
            </a:r>
            <a:r>
              <a:rPr lang="en-US" dirty="0"/>
              <a:t>, </a:t>
            </a:r>
            <a:r>
              <a:rPr lang="en-US" b="1" i="1" dirty="0" err="1"/>
              <a:t>enable_cloudwatch_metrics</a:t>
            </a:r>
            <a:r>
              <a:rPr lang="en-US" i="1" dirty="0"/>
              <a:t>=True</a:t>
            </a:r>
            <a:r>
              <a:rPr lang="en-US" dirty="0"/>
              <a:t>)</a:t>
            </a:r>
          </a:p>
          <a:p>
            <a:endParaRPr lang="en-US" dirty="0"/>
          </a:p>
          <a:p>
            <a:r>
              <a:rPr lang="zh-CN" altLang="en-US" dirty="0"/>
              <a:t>上面的</a:t>
            </a:r>
            <a:r>
              <a:rPr lang="en-US" dirty="0" err="1"/>
              <a:t>create_monitoring_schedule</a:t>
            </a:r>
            <a:r>
              <a:rPr lang="en-US" altLang="zh-CN" dirty="0"/>
              <a:t>()</a:t>
            </a:r>
            <a:r>
              <a:rPr lang="zh-CN" altLang="en-US" dirty="0"/>
              <a:t>是</a:t>
            </a:r>
            <a:r>
              <a:rPr lang="en-US" altLang="zh-CN" dirty="0" err="1"/>
              <a:t>sagemaker</a:t>
            </a:r>
            <a:r>
              <a:rPr lang="zh-CN" altLang="en-US" dirty="0"/>
              <a:t>的</a:t>
            </a:r>
            <a:r>
              <a:rPr lang="en-US" dirty="0" err="1"/>
              <a:t>DefaultModelMonitor</a:t>
            </a:r>
            <a:r>
              <a:rPr lang="zh-CN" altLang="en-US" dirty="0"/>
              <a:t>类的</a:t>
            </a:r>
            <a:r>
              <a:rPr lang="en-US" altLang="zh-CN" dirty="0"/>
              <a:t>API</a:t>
            </a:r>
            <a:r>
              <a:rPr lang="zh-CN" altLang="en-US" dirty="0"/>
              <a:t>。</a:t>
            </a:r>
            <a:endParaRPr lang="en-US" altLang="zh-CN" dirty="0"/>
          </a:p>
          <a:p>
            <a:endParaRPr lang="en-US" dirty="0"/>
          </a:p>
          <a:p>
            <a:r>
              <a:rPr lang="zh-CN" altLang="en-US" dirty="0"/>
              <a:t>内建的</a:t>
            </a:r>
            <a:r>
              <a:rPr lang="en-US" dirty="0" err="1"/>
              <a:t>DefaultModelMonitor</a:t>
            </a:r>
            <a:r>
              <a:rPr lang="zh-CN" altLang="en-US" dirty="0"/>
              <a:t>能发布的</a:t>
            </a:r>
            <a:r>
              <a:rPr lang="en-US" altLang="zh-CN" dirty="0" err="1"/>
              <a:t>cloudwatch</a:t>
            </a:r>
            <a:r>
              <a:rPr lang="en-US" altLang="zh-CN" dirty="0"/>
              <a:t> metric</a:t>
            </a:r>
            <a:r>
              <a:rPr lang="zh-CN" altLang="en-US" dirty="0"/>
              <a:t>如下所示：</a:t>
            </a:r>
            <a:endParaRPr lang="en-US" dirty="0"/>
          </a:p>
          <a:p>
            <a:r>
              <a:rPr lang="en-US" dirty="0"/>
              <a:t>For numerical fields:</a:t>
            </a:r>
          </a:p>
          <a:p>
            <a:r>
              <a:rPr lang="en-US" dirty="0"/>
              <a:t>Metric : Max → query for </a:t>
            </a:r>
            <a:r>
              <a:rPr lang="en-US" dirty="0" err="1"/>
              <a:t>MetricName</a:t>
            </a:r>
            <a:r>
              <a:rPr lang="en-US" dirty="0"/>
              <a:t>: </a:t>
            </a:r>
            <a:r>
              <a:rPr lang="en-US" dirty="0" err="1"/>
              <a:t>feature_data</a:t>
            </a:r>
            <a:r>
              <a:rPr lang="en-US" dirty="0"/>
              <a:t>_{</a:t>
            </a:r>
            <a:r>
              <a:rPr lang="en-US" dirty="0" err="1"/>
              <a:t>feature_name</a:t>
            </a:r>
            <a:r>
              <a:rPr lang="en-US" dirty="0"/>
              <a:t>}, Stat: Max</a:t>
            </a:r>
          </a:p>
          <a:p>
            <a:r>
              <a:rPr lang="en-US" dirty="0"/>
              <a:t>Metric : Min → query for </a:t>
            </a:r>
            <a:r>
              <a:rPr lang="en-US" dirty="0" err="1"/>
              <a:t>MetricName</a:t>
            </a:r>
            <a:r>
              <a:rPr lang="en-US" dirty="0"/>
              <a:t>: </a:t>
            </a:r>
            <a:r>
              <a:rPr lang="en-US" dirty="0" err="1"/>
              <a:t>feature_data</a:t>
            </a:r>
            <a:r>
              <a:rPr lang="en-US" dirty="0"/>
              <a:t>_{</a:t>
            </a:r>
            <a:r>
              <a:rPr lang="en-US" dirty="0" err="1"/>
              <a:t>feature_name</a:t>
            </a:r>
            <a:r>
              <a:rPr lang="en-US" dirty="0"/>
              <a:t>}, Stat: Min</a:t>
            </a:r>
          </a:p>
          <a:p>
            <a:r>
              <a:rPr lang="en-US" dirty="0"/>
              <a:t>Metric : Sum → query for </a:t>
            </a:r>
            <a:r>
              <a:rPr lang="en-US" dirty="0" err="1"/>
              <a:t>MetricName</a:t>
            </a:r>
            <a:r>
              <a:rPr lang="en-US" dirty="0"/>
              <a:t>: </a:t>
            </a:r>
            <a:r>
              <a:rPr lang="en-US" dirty="0" err="1"/>
              <a:t>feature_data</a:t>
            </a:r>
            <a:r>
              <a:rPr lang="en-US" dirty="0"/>
              <a:t>_{</a:t>
            </a:r>
            <a:r>
              <a:rPr lang="en-US" dirty="0" err="1"/>
              <a:t>feature_name</a:t>
            </a:r>
            <a:r>
              <a:rPr lang="en-US" dirty="0"/>
              <a:t>}, Stat: Sum</a:t>
            </a:r>
          </a:p>
          <a:p>
            <a:r>
              <a:rPr lang="en-US" dirty="0"/>
              <a:t>Metric : </a:t>
            </a:r>
            <a:r>
              <a:rPr lang="en-US" dirty="0" err="1"/>
              <a:t>SampleCount</a:t>
            </a:r>
            <a:r>
              <a:rPr lang="en-US" dirty="0"/>
              <a:t> → query for </a:t>
            </a:r>
            <a:r>
              <a:rPr lang="en-US" dirty="0" err="1"/>
              <a:t>MetricName</a:t>
            </a:r>
            <a:r>
              <a:rPr lang="en-US" dirty="0"/>
              <a:t>: </a:t>
            </a:r>
            <a:r>
              <a:rPr lang="en-US" dirty="0" err="1"/>
              <a:t>feature_data</a:t>
            </a:r>
            <a:r>
              <a:rPr lang="en-US" dirty="0"/>
              <a:t>_{</a:t>
            </a:r>
            <a:r>
              <a:rPr lang="en-US" dirty="0" err="1"/>
              <a:t>feature_name</a:t>
            </a:r>
            <a:r>
              <a:rPr lang="en-US" dirty="0"/>
              <a:t>}, Stat: </a:t>
            </a:r>
            <a:r>
              <a:rPr lang="en-US" dirty="0" err="1"/>
              <a:t>SampleCount</a:t>
            </a:r>
            <a:endParaRPr lang="en-US" dirty="0"/>
          </a:p>
          <a:p>
            <a:r>
              <a:rPr lang="en-US" dirty="0"/>
              <a:t>Metric : Average → query for </a:t>
            </a:r>
            <a:r>
              <a:rPr lang="en-US" dirty="0" err="1"/>
              <a:t>MetricName</a:t>
            </a:r>
            <a:r>
              <a:rPr lang="en-US" dirty="0"/>
              <a:t>: </a:t>
            </a:r>
            <a:r>
              <a:rPr lang="en-US" dirty="0" err="1"/>
              <a:t>feature_data</a:t>
            </a:r>
            <a:r>
              <a:rPr lang="en-US" dirty="0"/>
              <a:t>_{</a:t>
            </a:r>
            <a:r>
              <a:rPr lang="en-US" dirty="0" err="1"/>
              <a:t>feature_name</a:t>
            </a:r>
            <a:r>
              <a:rPr lang="en-US" dirty="0"/>
              <a:t>}, Stat: Average</a:t>
            </a:r>
          </a:p>
          <a:p>
            <a:r>
              <a:rPr lang="en-US" dirty="0"/>
              <a:t>For both numerical and string fields:</a:t>
            </a:r>
          </a:p>
          <a:p>
            <a:r>
              <a:rPr lang="en-US" dirty="0"/>
              <a:t>Metric: Completeness → query for </a:t>
            </a:r>
            <a:r>
              <a:rPr lang="en-US" dirty="0" err="1"/>
              <a:t>MetricName</a:t>
            </a:r>
            <a:r>
              <a:rPr lang="en-US" dirty="0"/>
              <a:t>: </a:t>
            </a:r>
            <a:r>
              <a:rPr lang="en-US" dirty="0" err="1"/>
              <a:t>feature_non_null</a:t>
            </a:r>
            <a:r>
              <a:rPr lang="en-US" dirty="0"/>
              <a:t>_{</a:t>
            </a:r>
            <a:r>
              <a:rPr lang="en-US" dirty="0" err="1"/>
              <a:t>feature_name</a:t>
            </a:r>
            <a:r>
              <a:rPr lang="en-US" dirty="0"/>
              <a:t>}, Stat: Sum</a:t>
            </a:r>
          </a:p>
          <a:p>
            <a:r>
              <a:rPr lang="en-US" dirty="0"/>
              <a:t>Metric: Baseline Drift → query for </a:t>
            </a:r>
            <a:r>
              <a:rPr lang="en-US" dirty="0" err="1"/>
              <a:t>MetricName</a:t>
            </a:r>
            <a:r>
              <a:rPr lang="en-US" dirty="0"/>
              <a:t>: </a:t>
            </a:r>
            <a:r>
              <a:rPr lang="en-US" dirty="0" err="1"/>
              <a:t>feature_baseline_drift</a:t>
            </a:r>
            <a:r>
              <a:rPr lang="en-US" dirty="0"/>
              <a:t>_{</a:t>
            </a:r>
            <a:r>
              <a:rPr lang="en-US" dirty="0" err="1"/>
              <a:t>feature_name</a:t>
            </a:r>
            <a:r>
              <a:rPr lang="en-US" dirty="0"/>
              <a:t>}, Stat: Sum</a:t>
            </a:r>
          </a:p>
          <a:p>
            <a:endParaRPr lang="en-US" dirty="0"/>
          </a:p>
          <a:p>
            <a:r>
              <a:rPr lang="zh-CN" altLang="en-US" dirty="0"/>
              <a:t>自建的</a:t>
            </a:r>
            <a:r>
              <a:rPr lang="en-US" altLang="zh-CN" dirty="0"/>
              <a:t>model monitoring</a:t>
            </a:r>
            <a:r>
              <a:rPr lang="zh-CN" altLang="en-US" dirty="0"/>
              <a:t>通过在</a:t>
            </a:r>
            <a:r>
              <a:rPr lang="en-US" dirty="0"/>
              <a:t>/opt/ml/processing/</a:t>
            </a:r>
            <a:r>
              <a:rPr lang="en-US" dirty="0" err="1"/>
              <a:t>processingjobconfig.json</a:t>
            </a:r>
            <a:r>
              <a:rPr lang="zh-CN" altLang="en-US" dirty="0"/>
              <a:t>文件中设置</a:t>
            </a:r>
            <a:r>
              <a:rPr lang="en-US" dirty="0" err="1"/>
              <a:t>publish_cloudwatch_metrics</a:t>
            </a:r>
            <a:r>
              <a:rPr lang="zh-CN" altLang="en-US" dirty="0"/>
              <a:t>为</a:t>
            </a:r>
            <a:r>
              <a:rPr lang="en-US" dirty="0"/>
              <a:t>Enabled</a:t>
            </a:r>
            <a:r>
              <a:rPr lang="zh-CN" altLang="en-US" dirty="0"/>
              <a:t>，也可以发布监控结果到</a:t>
            </a:r>
            <a:r>
              <a:rPr lang="en-US" altLang="zh-CN" dirty="0" err="1"/>
              <a:t>cloudwatch</a:t>
            </a:r>
            <a:r>
              <a:rPr lang="en-US" altLang="zh-CN" dirty="0"/>
              <a:t> metric</a:t>
            </a:r>
            <a:r>
              <a:rPr lang="zh-CN" altLang="en-US" dirty="0"/>
              <a:t>。</a:t>
            </a:r>
            <a:endParaRPr lang="en-US" altLang="zh-CN" dirty="0"/>
          </a:p>
          <a:p>
            <a:endParaRPr lang="en-US" dirty="0"/>
          </a:p>
          <a:p>
            <a:endParaRPr lang="en-US" dirty="0"/>
          </a:p>
          <a:p>
            <a:r>
              <a:rPr lang="zh-CN" altLang="en-US" dirty="0"/>
              <a:t>内置规则约束进行的检查如下：</a:t>
            </a:r>
            <a:r>
              <a:rPr lang="en-US" altLang="zh-CN" dirty="0"/>
              <a:t>https://docs.aws.amazon.com/sagemaker/latest/dg/model-monitor-interpreting-violations.html</a:t>
            </a:r>
          </a:p>
          <a:p>
            <a:r>
              <a:rPr lang="en-US" dirty="0"/>
              <a:t>{</a:t>
            </a:r>
          </a:p>
          <a:p>
            <a:r>
              <a:rPr lang="en-US" dirty="0"/>
              <a:t>    "violations": [{</a:t>
            </a:r>
          </a:p>
          <a:p>
            <a:r>
              <a:rPr lang="en-US" dirty="0"/>
              <a:t>      "</a:t>
            </a:r>
            <a:r>
              <a:rPr lang="en-US" dirty="0" err="1"/>
              <a:t>feature_name</a:t>
            </a:r>
            <a:r>
              <a:rPr lang="en-US" dirty="0"/>
              <a:t>" : "string",</a:t>
            </a:r>
          </a:p>
          <a:p>
            <a:r>
              <a:rPr lang="en-US" dirty="0"/>
              <a:t>      "</a:t>
            </a:r>
            <a:r>
              <a:rPr lang="en-US" dirty="0" err="1"/>
              <a:t>constraint_check_type</a:t>
            </a:r>
            <a:r>
              <a:rPr lang="en-US" dirty="0"/>
              <a:t>" :</a:t>
            </a:r>
          </a:p>
          <a:p>
            <a:r>
              <a:rPr lang="en-US" dirty="0"/>
              <a:t>              "</a:t>
            </a:r>
            <a:r>
              <a:rPr lang="en-US" dirty="0" err="1"/>
              <a:t>data_type_check</a:t>
            </a:r>
            <a:r>
              <a:rPr lang="en-US" dirty="0"/>
              <a:t>",</a:t>
            </a:r>
          </a:p>
          <a:p>
            <a:r>
              <a:rPr lang="en-US" dirty="0"/>
              <a:t>            | "</a:t>
            </a:r>
            <a:r>
              <a:rPr lang="en-US" dirty="0" err="1"/>
              <a:t>completeness_check</a:t>
            </a:r>
            <a:r>
              <a:rPr lang="en-US" dirty="0"/>
              <a:t>",</a:t>
            </a:r>
          </a:p>
          <a:p>
            <a:r>
              <a:rPr lang="en-US" dirty="0"/>
              <a:t>            | "</a:t>
            </a:r>
            <a:r>
              <a:rPr lang="en-US" dirty="0" err="1"/>
              <a:t>baseline_drift_check</a:t>
            </a:r>
            <a:r>
              <a:rPr lang="en-US" dirty="0"/>
              <a:t>",</a:t>
            </a:r>
          </a:p>
          <a:p>
            <a:r>
              <a:rPr lang="en-US" dirty="0"/>
              <a:t>            | "</a:t>
            </a:r>
            <a:r>
              <a:rPr lang="en-US" dirty="0" err="1"/>
              <a:t>missing_column_check</a:t>
            </a:r>
            <a:r>
              <a:rPr lang="en-US" dirty="0"/>
              <a:t>",</a:t>
            </a:r>
          </a:p>
          <a:p>
            <a:r>
              <a:rPr lang="en-US" dirty="0"/>
              <a:t>            | "</a:t>
            </a:r>
            <a:r>
              <a:rPr lang="en-US" dirty="0" err="1"/>
              <a:t>extra_column_check</a:t>
            </a:r>
            <a:r>
              <a:rPr lang="en-US" dirty="0"/>
              <a:t>",</a:t>
            </a:r>
          </a:p>
          <a:p>
            <a:r>
              <a:rPr lang="en-US" dirty="0"/>
              <a:t>            | "</a:t>
            </a:r>
            <a:r>
              <a:rPr lang="en-US" dirty="0" err="1"/>
              <a:t>categorical_values_check</a:t>
            </a:r>
            <a:r>
              <a:rPr lang="en-US" dirty="0"/>
              <a:t>"</a:t>
            </a:r>
          </a:p>
          <a:p>
            <a:r>
              <a:rPr lang="en-US" dirty="0"/>
              <a:t>      "description" : "string"</a:t>
            </a:r>
          </a:p>
          <a:p>
            <a:r>
              <a:rPr lang="en-US" dirty="0"/>
              <a:t>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具体判定是否违反了规则约束会按照对应规则的阈值。规则约束的阈值可以对通过</a:t>
            </a:r>
            <a:r>
              <a:rPr lang="en-US" altLang="zh-CN" dirty="0"/>
              <a:t>baseline</a:t>
            </a:r>
            <a:r>
              <a:rPr lang="zh-CN" altLang="en-US" dirty="0"/>
              <a:t>数据的分析生成的</a:t>
            </a:r>
            <a:r>
              <a:rPr lang="en-US" altLang="zh-CN" dirty="0" err="1"/>
              <a:t>constraints.json</a:t>
            </a:r>
            <a:r>
              <a:rPr lang="zh-CN" altLang="en-US" dirty="0"/>
              <a:t>中的</a:t>
            </a:r>
            <a:r>
              <a:rPr lang="en-US" dirty="0" err="1"/>
              <a:t>monitoring_config</a:t>
            </a:r>
            <a:r>
              <a:rPr lang="zh-CN" altLang="en-US" dirty="0"/>
              <a:t>字段中对应的</a:t>
            </a:r>
            <a:r>
              <a:rPr lang="en-US" altLang="zh-CN" dirty="0" err="1"/>
              <a:t>threshhold</a:t>
            </a:r>
            <a:r>
              <a:rPr lang="zh-CN" altLang="en-US" dirty="0"/>
              <a:t>进行调整，参考：</a:t>
            </a:r>
            <a:r>
              <a:rPr lang="en-US" altLang="zh-CN" dirty="0"/>
              <a:t>https://docs.aws.amazon.com/sagemaker/latest/dg/model-monitor-byoc-constraints.html </a:t>
            </a:r>
          </a:p>
          <a:p>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88</a:t>
            </a:fld>
            <a:endParaRPr lang="en-US"/>
          </a:p>
        </p:txBody>
      </p:sp>
    </p:spTree>
    <p:extLst>
      <p:ext uri="{BB962C8B-B14F-4D97-AF65-F5344CB8AC3E}">
        <p14:creationId xmlns:p14="http://schemas.microsoft.com/office/powerpoint/2010/main" val="428479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sz="1200" u="sng" kern="1200" dirty="0">
                <a:solidFill>
                  <a:schemeClr val="tx1"/>
                </a:solidFill>
                <a:effectLst/>
                <a:latin typeface="+mn-lt"/>
                <a:ea typeface="+mn-ea"/>
                <a:cs typeface="+mn-cs"/>
                <a:hlinkClick r:id="rId3"/>
              </a:rPr>
              <a:t>https://aws.amazon.com/blogs/machine-learning/introducing-amazon-sagemaker-operators-for-kubernetes/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https://github.com/aws/amazon-sagemaker-operator-for-k8s</a:t>
            </a:r>
            <a:endParaRPr lang="en-US" sz="1200" kern="1200" dirty="0">
              <a:solidFill>
                <a:schemeClr val="tx1"/>
              </a:solidFill>
              <a:effectLst/>
              <a:latin typeface="+mn-lt"/>
              <a:ea typeface="+mn-ea"/>
              <a:cs typeface="+mn-cs"/>
            </a:endParaRPr>
          </a:p>
          <a:p>
            <a:endParaRPr lang="en-US" dirty="0"/>
          </a:p>
          <a:p>
            <a:r>
              <a:rPr lang="zh-CN" altLang="en-US" dirty="0"/>
              <a:t>对应的训练的</a:t>
            </a:r>
            <a:r>
              <a:rPr lang="en-US" altLang="zh-CN" dirty="0" err="1"/>
              <a:t>yaml</a:t>
            </a:r>
            <a:r>
              <a:rPr lang="zh-CN" altLang="en-US" dirty="0"/>
              <a:t>文件</a:t>
            </a:r>
            <a:r>
              <a:rPr lang="en-US" dirty="0" err="1"/>
              <a:t>train.yaml</a:t>
            </a:r>
            <a:r>
              <a:rPr lang="zh-CN" altLang="en-US" dirty="0"/>
              <a:t>配置参考如下：</a:t>
            </a:r>
            <a:endParaRPr lang="en-US" dirty="0"/>
          </a:p>
          <a:p>
            <a:endParaRPr lang="en-US" dirty="0"/>
          </a:p>
          <a:p>
            <a:r>
              <a:rPr lang="en-US" dirty="0" err="1"/>
              <a:t>apiVersion</a:t>
            </a:r>
            <a:r>
              <a:rPr lang="en-US" dirty="0"/>
              <a:t>: sagemaker.aws.amazon.com/v1</a:t>
            </a:r>
          </a:p>
          <a:p>
            <a:r>
              <a:rPr lang="en-US" dirty="0"/>
              <a:t>kind: </a:t>
            </a:r>
            <a:r>
              <a:rPr lang="en-US" dirty="0" err="1"/>
              <a:t>TrainingJob</a:t>
            </a:r>
            <a:endParaRPr lang="en-US" dirty="0"/>
          </a:p>
          <a:p>
            <a:r>
              <a:rPr lang="en-US" dirty="0"/>
              <a:t>metadata:</a:t>
            </a:r>
          </a:p>
          <a:p>
            <a:r>
              <a:rPr lang="en-US" dirty="0"/>
              <a:t>  name: </a:t>
            </a:r>
            <a:r>
              <a:rPr lang="en-US" dirty="0" err="1"/>
              <a:t>xgboost-mnist</a:t>
            </a:r>
            <a:endParaRPr lang="en-US" dirty="0"/>
          </a:p>
          <a:p>
            <a:r>
              <a:rPr lang="en-US" dirty="0"/>
              <a:t>spec:</a:t>
            </a:r>
          </a:p>
          <a:p>
            <a:r>
              <a:rPr lang="en-US" dirty="0"/>
              <a:t>  </a:t>
            </a:r>
            <a:r>
              <a:rPr lang="en-US" dirty="0" err="1"/>
              <a:t>roleArn</a:t>
            </a:r>
            <a:r>
              <a:rPr lang="en-US" dirty="0"/>
              <a:t>: SAGEMAKER_EXECUTION_ROLE_ARN  </a:t>
            </a:r>
          </a:p>
          <a:p>
            <a:r>
              <a:rPr lang="en-US" dirty="0"/>
              <a:t>  region: us-east-1</a:t>
            </a:r>
          </a:p>
          <a:p>
            <a:r>
              <a:rPr lang="en-US" dirty="0"/>
              <a:t>  </a:t>
            </a:r>
            <a:r>
              <a:rPr lang="en-US" dirty="0" err="1"/>
              <a:t>algorithmSpecification</a:t>
            </a:r>
            <a:r>
              <a:rPr lang="en-US" dirty="0"/>
              <a:t>:</a:t>
            </a:r>
          </a:p>
          <a:p>
            <a:r>
              <a:rPr lang="en-US" dirty="0"/>
              <a:t>    </a:t>
            </a:r>
            <a:r>
              <a:rPr lang="en-US" dirty="0" err="1"/>
              <a:t>trainingImage</a:t>
            </a:r>
            <a:r>
              <a:rPr lang="en-US" dirty="0"/>
              <a:t>: 811284229777.dkr.ecr.us-east-1.amazonaws.com/</a:t>
            </a:r>
            <a:r>
              <a:rPr lang="en-US" dirty="0" err="1"/>
              <a:t>xgboost:latest</a:t>
            </a:r>
            <a:endParaRPr lang="en-US" dirty="0"/>
          </a:p>
          <a:p>
            <a:r>
              <a:rPr lang="en-US" dirty="0"/>
              <a:t>    </a:t>
            </a:r>
            <a:r>
              <a:rPr lang="en-US" dirty="0" err="1"/>
              <a:t>trainingInputMode</a:t>
            </a:r>
            <a:r>
              <a:rPr lang="en-US" dirty="0"/>
              <a:t>: File</a:t>
            </a:r>
          </a:p>
          <a:p>
            <a:r>
              <a:rPr lang="en-US" dirty="0"/>
              <a:t>  </a:t>
            </a:r>
            <a:r>
              <a:rPr lang="en-US" dirty="0" err="1"/>
              <a:t>outputDataConfig</a:t>
            </a:r>
            <a:r>
              <a:rPr lang="en-US" dirty="0"/>
              <a:t>:</a:t>
            </a:r>
          </a:p>
          <a:p>
            <a:r>
              <a:rPr lang="en-US" dirty="0"/>
              <a:t>    s3OutputPath: s3://BUCKET_NAME/xgboost-mnist/models/</a:t>
            </a:r>
          </a:p>
          <a:p>
            <a:r>
              <a:rPr lang="en-US" dirty="0"/>
              <a:t>  </a:t>
            </a:r>
            <a:r>
              <a:rPr lang="en-US" dirty="0" err="1"/>
              <a:t>inputDataConfig</a:t>
            </a:r>
            <a:r>
              <a:rPr lang="en-US" dirty="0"/>
              <a:t>:</a:t>
            </a:r>
          </a:p>
          <a:p>
            <a:r>
              <a:rPr lang="en-US" dirty="0"/>
              <a:t>    - </a:t>
            </a:r>
            <a:r>
              <a:rPr lang="en-US" dirty="0" err="1"/>
              <a:t>channelName</a:t>
            </a:r>
            <a:r>
              <a:rPr lang="en-US" dirty="0"/>
              <a:t>: train</a:t>
            </a:r>
          </a:p>
          <a:p>
            <a:r>
              <a:rPr lang="en-US" dirty="0"/>
              <a:t>      </a:t>
            </a:r>
            <a:r>
              <a:rPr lang="en-US" dirty="0" err="1"/>
              <a:t>dataSource</a:t>
            </a:r>
            <a:r>
              <a:rPr lang="en-US" dirty="0"/>
              <a:t>:</a:t>
            </a:r>
          </a:p>
          <a:p>
            <a:r>
              <a:rPr lang="en-US" dirty="0"/>
              <a:t>        s3DataSource:</a:t>
            </a:r>
          </a:p>
          <a:p>
            <a:r>
              <a:rPr lang="en-US" dirty="0"/>
              <a:t>          s3DataType: S3Prefix</a:t>
            </a:r>
          </a:p>
          <a:p>
            <a:r>
              <a:rPr lang="en-US" dirty="0"/>
              <a:t>          s3Uri: s3://BUCKET_NAME/xgboost-mnist/train/</a:t>
            </a:r>
          </a:p>
          <a:p>
            <a:r>
              <a:rPr lang="en-US" dirty="0"/>
              <a:t>          s3DataDistributionType: </a:t>
            </a:r>
            <a:r>
              <a:rPr lang="en-US" dirty="0" err="1"/>
              <a:t>FullyReplicated</a:t>
            </a:r>
            <a:endParaRPr lang="en-US" dirty="0"/>
          </a:p>
          <a:p>
            <a:r>
              <a:rPr lang="en-US" dirty="0"/>
              <a:t>      </a:t>
            </a:r>
            <a:r>
              <a:rPr lang="en-US" dirty="0" err="1"/>
              <a:t>contentType</a:t>
            </a:r>
            <a:r>
              <a:rPr lang="en-US" dirty="0"/>
              <a:t>: text/csv</a:t>
            </a:r>
          </a:p>
          <a:p>
            <a:r>
              <a:rPr lang="en-US" dirty="0"/>
              <a:t>      </a:t>
            </a:r>
            <a:r>
              <a:rPr lang="en-US" dirty="0" err="1"/>
              <a:t>compressionType</a:t>
            </a:r>
            <a:r>
              <a:rPr lang="en-US" dirty="0"/>
              <a:t>: None</a:t>
            </a:r>
          </a:p>
          <a:p>
            <a:r>
              <a:rPr lang="en-US" dirty="0"/>
              <a:t>    - </a:t>
            </a:r>
            <a:r>
              <a:rPr lang="en-US" dirty="0" err="1"/>
              <a:t>channelName</a:t>
            </a:r>
            <a:r>
              <a:rPr lang="en-US" dirty="0"/>
              <a:t>: validation</a:t>
            </a:r>
          </a:p>
          <a:p>
            <a:r>
              <a:rPr lang="en-US" dirty="0"/>
              <a:t>      </a:t>
            </a:r>
            <a:r>
              <a:rPr lang="en-US" dirty="0" err="1"/>
              <a:t>dataSource</a:t>
            </a:r>
            <a:r>
              <a:rPr lang="en-US" dirty="0"/>
              <a:t>:</a:t>
            </a:r>
          </a:p>
          <a:p>
            <a:r>
              <a:rPr lang="en-US" dirty="0"/>
              <a:t>        s3DataSource:</a:t>
            </a:r>
          </a:p>
          <a:p>
            <a:r>
              <a:rPr lang="en-US" dirty="0"/>
              <a:t>          s3DataType: S3Prefix</a:t>
            </a:r>
          </a:p>
          <a:p>
            <a:r>
              <a:rPr lang="en-US" dirty="0"/>
              <a:t>          s3Uri: s3://BUCKET_NAME/xgboost-mnist/validation/</a:t>
            </a:r>
          </a:p>
          <a:p>
            <a:r>
              <a:rPr lang="en-US" dirty="0"/>
              <a:t>          s3DataDistributionType: </a:t>
            </a:r>
            <a:r>
              <a:rPr lang="en-US" dirty="0" err="1"/>
              <a:t>FullyReplicated</a:t>
            </a:r>
            <a:endParaRPr lang="en-US" dirty="0"/>
          </a:p>
          <a:p>
            <a:r>
              <a:rPr lang="en-US" dirty="0"/>
              <a:t>      </a:t>
            </a:r>
            <a:r>
              <a:rPr lang="en-US" dirty="0" err="1"/>
              <a:t>contentType</a:t>
            </a:r>
            <a:r>
              <a:rPr lang="en-US" dirty="0"/>
              <a:t>: text/csv</a:t>
            </a:r>
          </a:p>
          <a:p>
            <a:r>
              <a:rPr lang="en-US" dirty="0"/>
              <a:t>      </a:t>
            </a:r>
            <a:r>
              <a:rPr lang="en-US" dirty="0" err="1"/>
              <a:t>compressionType</a:t>
            </a:r>
            <a:r>
              <a:rPr lang="en-US" dirty="0"/>
              <a:t>: None</a:t>
            </a:r>
          </a:p>
          <a:p>
            <a:r>
              <a:rPr lang="en-US" dirty="0"/>
              <a:t>  </a:t>
            </a:r>
            <a:r>
              <a:rPr lang="en-US" dirty="0" err="1"/>
              <a:t>resourceConfig</a:t>
            </a:r>
            <a:r>
              <a:rPr lang="en-US" dirty="0"/>
              <a:t>:</a:t>
            </a:r>
          </a:p>
          <a:p>
            <a:r>
              <a:rPr lang="en-US" dirty="0"/>
              <a:t>    </a:t>
            </a:r>
            <a:r>
              <a:rPr lang="en-US" dirty="0" err="1"/>
              <a:t>instanceCount</a:t>
            </a:r>
            <a:r>
              <a:rPr lang="en-US" dirty="0"/>
              <a:t>: 1</a:t>
            </a:r>
          </a:p>
          <a:p>
            <a:r>
              <a:rPr lang="en-US" dirty="0"/>
              <a:t>    </a:t>
            </a:r>
            <a:r>
              <a:rPr lang="en-US" dirty="0" err="1"/>
              <a:t>instanceType</a:t>
            </a:r>
            <a:r>
              <a:rPr lang="en-US" dirty="0"/>
              <a:t>: ml.m4.xlarge</a:t>
            </a:r>
          </a:p>
          <a:p>
            <a:r>
              <a:rPr lang="en-US" dirty="0"/>
              <a:t>    </a:t>
            </a:r>
            <a:r>
              <a:rPr lang="en-US" dirty="0" err="1"/>
              <a:t>volumeSizeInGB</a:t>
            </a:r>
            <a:r>
              <a:rPr lang="en-US" dirty="0"/>
              <a:t>: 5</a:t>
            </a:r>
          </a:p>
          <a:p>
            <a:r>
              <a:rPr lang="en-US" dirty="0"/>
              <a:t>  </a:t>
            </a:r>
            <a:r>
              <a:rPr lang="en-US" dirty="0" err="1"/>
              <a:t>hyperParameters</a:t>
            </a:r>
            <a:r>
              <a:rPr lang="en-US" dirty="0"/>
              <a:t>:</a:t>
            </a:r>
          </a:p>
          <a:p>
            <a:r>
              <a:rPr lang="en-US" dirty="0"/>
              <a:t>    - name: </a:t>
            </a:r>
            <a:r>
              <a:rPr lang="en-US" dirty="0" err="1"/>
              <a:t>max_depth</a:t>
            </a:r>
            <a:endParaRPr lang="en-US" dirty="0"/>
          </a:p>
          <a:p>
            <a:r>
              <a:rPr lang="en-US" dirty="0"/>
              <a:t>      value: "5"</a:t>
            </a:r>
          </a:p>
          <a:p>
            <a:r>
              <a:rPr lang="en-US" dirty="0"/>
              <a:t>    - name: eta</a:t>
            </a:r>
          </a:p>
          <a:p>
            <a:r>
              <a:rPr lang="en-US" dirty="0"/>
              <a:t>      value: "0.2"</a:t>
            </a:r>
          </a:p>
          <a:p>
            <a:r>
              <a:rPr lang="en-US" dirty="0"/>
              <a:t>    - name: gamma</a:t>
            </a:r>
          </a:p>
          <a:p>
            <a:r>
              <a:rPr lang="en-US" dirty="0"/>
              <a:t>      value: "4"</a:t>
            </a:r>
          </a:p>
          <a:p>
            <a:r>
              <a:rPr lang="en-US" dirty="0"/>
              <a:t>    - name: </a:t>
            </a:r>
            <a:r>
              <a:rPr lang="en-US" dirty="0" err="1"/>
              <a:t>min_child_weight</a:t>
            </a:r>
            <a:endParaRPr lang="en-US" dirty="0"/>
          </a:p>
          <a:p>
            <a:r>
              <a:rPr lang="en-US" dirty="0"/>
              <a:t>      value: "6"</a:t>
            </a:r>
          </a:p>
          <a:p>
            <a:r>
              <a:rPr lang="en-US" dirty="0"/>
              <a:t>    - name: silent</a:t>
            </a:r>
          </a:p>
          <a:p>
            <a:r>
              <a:rPr lang="en-US" dirty="0"/>
              <a:t>      value: "0"</a:t>
            </a:r>
          </a:p>
          <a:p>
            <a:r>
              <a:rPr lang="en-US" dirty="0"/>
              <a:t>    - name: objective</a:t>
            </a:r>
          </a:p>
          <a:p>
            <a:r>
              <a:rPr lang="en-US" dirty="0"/>
              <a:t>      value: </a:t>
            </a:r>
            <a:r>
              <a:rPr lang="en-US" dirty="0" err="1"/>
              <a:t>multi:softmax</a:t>
            </a:r>
            <a:endParaRPr lang="en-US" dirty="0"/>
          </a:p>
          <a:p>
            <a:r>
              <a:rPr lang="en-US" dirty="0"/>
              <a:t>    - name: </a:t>
            </a:r>
            <a:r>
              <a:rPr lang="en-US" dirty="0" err="1"/>
              <a:t>num_class</a:t>
            </a:r>
            <a:endParaRPr lang="en-US" dirty="0"/>
          </a:p>
          <a:p>
            <a:r>
              <a:rPr lang="en-US" dirty="0"/>
              <a:t>      value: "10"</a:t>
            </a:r>
          </a:p>
          <a:p>
            <a:r>
              <a:rPr lang="en-US" dirty="0"/>
              <a:t>    - name: </a:t>
            </a:r>
            <a:r>
              <a:rPr lang="en-US" dirty="0" err="1"/>
              <a:t>num_round</a:t>
            </a:r>
            <a:endParaRPr lang="en-US" dirty="0"/>
          </a:p>
          <a:p>
            <a:r>
              <a:rPr lang="en-US" dirty="0"/>
              <a:t>      value: "10"</a:t>
            </a:r>
          </a:p>
          <a:p>
            <a:r>
              <a:rPr lang="en-US" dirty="0"/>
              <a:t>  </a:t>
            </a:r>
            <a:r>
              <a:rPr lang="en-US" dirty="0" err="1"/>
              <a:t>stoppingCondition</a:t>
            </a:r>
            <a:r>
              <a:rPr lang="en-US" dirty="0"/>
              <a:t>:</a:t>
            </a:r>
          </a:p>
          <a:p>
            <a:r>
              <a:rPr lang="en-US" dirty="0"/>
              <a:t>    </a:t>
            </a:r>
            <a:r>
              <a:rPr lang="en-US" dirty="0" err="1"/>
              <a:t>maxRuntimeInSeconds</a:t>
            </a:r>
            <a:r>
              <a:rPr lang="en-US" dirty="0"/>
              <a:t>: 86400</a:t>
            </a:r>
          </a:p>
        </p:txBody>
      </p:sp>
      <p:sp>
        <p:nvSpPr>
          <p:cNvPr id="4" name="Slide Number Placeholder 3"/>
          <p:cNvSpPr>
            <a:spLocks noGrp="1"/>
          </p:cNvSpPr>
          <p:nvPr>
            <p:ph type="sldNum" sz="quarter" idx="10"/>
          </p:nvPr>
        </p:nvSpPr>
        <p:spPr/>
        <p:txBody>
          <a:bodyPr/>
          <a:lstStyle/>
          <a:p>
            <a:fld id="{650FEBEF-6AFB-4209-844D-4B5A638074B9}" type="slidenum">
              <a:rPr lang="en-US" smtClean="0"/>
              <a:t>90</a:t>
            </a:fld>
            <a:endParaRPr lang="en-US"/>
          </a:p>
        </p:txBody>
      </p:sp>
    </p:spTree>
    <p:extLst>
      <p:ext uri="{BB962C8B-B14F-4D97-AF65-F5344CB8AC3E}">
        <p14:creationId xmlns:p14="http://schemas.microsoft.com/office/powerpoint/2010/main" val="28598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https://github.com/aws/sagemaker-spark#getting-sagemaker-spark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4"/>
              </a:rPr>
              <a:t>https://aws.amazon.com/blogs/machine-learning/build-amazon-sagemaker-notebooks-backed-by-spark-in-amazon-emr/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5"/>
              </a:rPr>
              <a:t>https://github.com/awslabs/amazon-sagemaker-examples/blob/master/sagemaker-python-sdk/sparkml_serving_emr_mleap_abalone/sparkml_serving_emr_mleap_abalone.ipynb</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91</a:t>
            </a:fld>
            <a:endParaRPr lang="en-US"/>
          </a:p>
        </p:txBody>
      </p:sp>
    </p:spTree>
    <p:extLst>
      <p:ext uri="{BB962C8B-B14F-4D97-AF65-F5344CB8AC3E}">
        <p14:creationId xmlns:p14="http://schemas.microsoft.com/office/powerpoint/2010/main" val="1297521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https://aws.amazon.com/blogs/machine-learning/classify-your-own-images-using-amazon-sagemaker/</a:t>
            </a:r>
          </a:p>
          <a:p>
            <a:r>
              <a:rPr lang="en-US" dirty="0"/>
              <a:t>https://aws.amazon.com/blogs/machine-learning/classifying-high-resolution-chest-x-ray-medical-images-with-amazon-sagemaker/</a:t>
            </a:r>
          </a:p>
          <a:p>
            <a:r>
              <a:rPr lang="en-US" dirty="0"/>
              <a:t>https://github.com/awslabs/amazon-sagemaker-examples/tree/master/introduction_to_amazon_algorithms/imageclassification_mscoco_multi_label</a:t>
            </a:r>
          </a:p>
          <a:p>
            <a:r>
              <a:rPr lang="en-US" dirty="0"/>
              <a:t>https://github.com/awslabs/amazon-sagemaker-examples/tree/master/introduction_to_amazon_algorithms/imageclassification_Caltech</a:t>
            </a:r>
          </a:p>
          <a:p>
            <a:endParaRPr lang="en-US" dirty="0"/>
          </a:p>
          <a:p>
            <a:r>
              <a:rPr lang="zh-CN" altLang="en-US" dirty="0"/>
              <a:t>关于图片数据增强可以参考官网：</a:t>
            </a:r>
            <a:r>
              <a:rPr lang="en-US" altLang="zh-CN" dirty="0"/>
              <a:t>https://docs.aws.amazon.com/sagemaker/latest/dg/IC-Hyperparameter.html</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95</a:t>
            </a:fld>
            <a:endParaRPr lang="en-US"/>
          </a:p>
        </p:txBody>
      </p:sp>
    </p:spTree>
    <p:extLst>
      <p:ext uri="{BB962C8B-B14F-4D97-AF65-F5344CB8AC3E}">
        <p14:creationId xmlns:p14="http://schemas.microsoft.com/office/powerpoint/2010/main" val="2736870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https://github.com/awsdocs/amazon-sagemaker-developer-guide/blob/master/doc_source/IC-Hyperparameter.md</a:t>
            </a:r>
          </a:p>
          <a:p>
            <a:r>
              <a:rPr lang="en-US" dirty="0"/>
              <a:t>https://github.com/awsdocs/amazon-sagemaker-developer-guide/blob/master/doc_source/IC-HowItWorks.md</a:t>
            </a:r>
          </a:p>
          <a:p>
            <a:endParaRPr lang="en-US" dirty="0"/>
          </a:p>
          <a:p>
            <a:r>
              <a:rPr lang="zh-CN" altLang="en-US" dirty="0"/>
              <a:t>使用增量训练的时候，需要提供</a:t>
            </a:r>
            <a:r>
              <a:rPr lang="en-US" altLang="zh-CN" dirty="0"/>
              <a:t>model channel</a:t>
            </a:r>
            <a:r>
              <a:rPr lang="zh-CN" altLang="en-US" dirty="0"/>
              <a:t>，类似如下的代码：</a:t>
            </a:r>
            <a:endParaRPr lang="en-US" dirty="0"/>
          </a:p>
          <a:p>
            <a:r>
              <a:rPr lang="en-US" dirty="0"/>
              <a:t># Print the location of the model data from previous training</a:t>
            </a:r>
          </a:p>
          <a:p>
            <a:r>
              <a:rPr lang="en-US" dirty="0"/>
              <a:t>print(</a:t>
            </a:r>
            <a:r>
              <a:rPr lang="en-US" dirty="0" err="1"/>
              <a:t>ic.model_data</a:t>
            </a:r>
            <a:r>
              <a:rPr lang="en-US" dirty="0"/>
              <a:t>)    </a:t>
            </a:r>
            <a:r>
              <a:rPr lang="en-US" altLang="zh-CN" dirty="0"/>
              <a:t>#</a:t>
            </a:r>
            <a:r>
              <a:rPr lang="zh-CN" altLang="en-US" dirty="0"/>
              <a:t>“</a:t>
            </a:r>
            <a:r>
              <a:rPr lang="en-US" dirty="0"/>
              <a:t>s3://sagemaker-us-east-1-</a:t>
            </a:r>
            <a:r>
              <a:rPr lang="en-US" altLang="zh-CN" dirty="0"/>
              <a:t>XXXX</a:t>
            </a:r>
            <a:r>
              <a:rPr lang="en-US" dirty="0"/>
              <a:t>/ic/output/image-classification/output/model.tar.gz</a:t>
            </a:r>
            <a:r>
              <a:rPr lang="zh-CN" altLang="en-US" dirty="0"/>
              <a:t>”</a:t>
            </a:r>
            <a:endParaRPr lang="en-US" dirty="0"/>
          </a:p>
          <a:p>
            <a:endParaRPr lang="en-US" dirty="0"/>
          </a:p>
          <a:p>
            <a:r>
              <a:rPr lang="en-US" dirty="0"/>
              <a:t># Prepare model channel in addition to train and validation</a:t>
            </a:r>
          </a:p>
          <a:p>
            <a:r>
              <a:rPr lang="en-US" dirty="0" err="1"/>
              <a:t>model_data</a:t>
            </a:r>
            <a:r>
              <a:rPr lang="en-US" dirty="0"/>
              <a:t> = sagemaker.session.s3_input(</a:t>
            </a:r>
            <a:r>
              <a:rPr lang="en-US" dirty="0" err="1"/>
              <a:t>ic.model_data</a:t>
            </a:r>
            <a:r>
              <a:rPr lang="en-US" dirty="0"/>
              <a:t>, distribution='</a:t>
            </a:r>
            <a:r>
              <a:rPr lang="en-US" dirty="0" err="1"/>
              <a:t>FullyReplicated</a:t>
            </a:r>
            <a:r>
              <a:rPr lang="en-US" dirty="0"/>
              <a:t>', </a:t>
            </a:r>
          </a:p>
          <a:p>
            <a:r>
              <a:rPr lang="en-US" dirty="0"/>
              <a:t>                              s3_data_type='S3Prefix', </a:t>
            </a:r>
            <a:r>
              <a:rPr lang="en-US" dirty="0" err="1"/>
              <a:t>content_type</a:t>
            </a:r>
            <a:r>
              <a:rPr lang="en-US" dirty="0"/>
              <a:t>='</a:t>
            </a:r>
            <a:r>
              <a:rPr lang="en-US" b="1" dirty="0"/>
              <a:t>application/x-</a:t>
            </a:r>
            <a:r>
              <a:rPr lang="en-US" b="1" dirty="0" err="1"/>
              <a:t>sagemaker</a:t>
            </a:r>
            <a:r>
              <a:rPr lang="en-US" b="1" dirty="0"/>
              <a:t>-mode</a:t>
            </a:r>
            <a:r>
              <a:rPr lang="en-US" dirty="0"/>
              <a:t>l')</a:t>
            </a:r>
          </a:p>
          <a:p>
            <a:endParaRPr lang="en-US" dirty="0"/>
          </a:p>
          <a:p>
            <a:r>
              <a:rPr lang="en-US" dirty="0" err="1"/>
              <a:t>data_channels</a:t>
            </a:r>
            <a:r>
              <a:rPr lang="en-US" dirty="0"/>
              <a:t> = {'train': </a:t>
            </a:r>
            <a:r>
              <a:rPr lang="en-US" dirty="0" err="1"/>
              <a:t>train_data</a:t>
            </a:r>
            <a:r>
              <a:rPr lang="en-US" dirty="0"/>
              <a:t>, 'validation': </a:t>
            </a:r>
            <a:r>
              <a:rPr lang="en-US" dirty="0" err="1"/>
              <a:t>validation_data</a:t>
            </a:r>
            <a:r>
              <a:rPr lang="en-US" dirty="0"/>
              <a:t>, 'model': </a:t>
            </a:r>
            <a:r>
              <a:rPr lang="en-US" dirty="0" err="1"/>
              <a:t>model_data</a:t>
            </a:r>
            <a:r>
              <a:rPr lang="en-US" dirty="0"/>
              <a:t>}</a:t>
            </a:r>
          </a:p>
          <a:p>
            <a:endParaRPr lang="en-US" dirty="0"/>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97</a:t>
            </a:fld>
            <a:endParaRPr lang="en-US"/>
          </a:p>
        </p:txBody>
      </p:sp>
    </p:spTree>
    <p:extLst>
      <p:ext uri="{BB962C8B-B14F-4D97-AF65-F5344CB8AC3E}">
        <p14:creationId xmlns:p14="http://schemas.microsoft.com/office/powerpoint/2010/main" val="2709733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https://aws.amazon.com/blogs/iot/sagemaker-object-detection-greengrass-part-2-of-3/</a:t>
            </a:r>
          </a:p>
          <a:p>
            <a:r>
              <a:rPr lang="en-US" dirty="0"/>
              <a:t>https://github.com/awslabs/amazon-sagemaker-examples/tree/master/introduction_to_amazon_algorithms/object_detection_pascalvoc_coco</a:t>
            </a:r>
          </a:p>
          <a:p>
            <a:endParaRPr lang="en-US" dirty="0"/>
          </a:p>
          <a:p>
            <a:r>
              <a:rPr lang="en-US" dirty="0"/>
              <a:t>https://medium.com/@msubzero2000/how-we-enhance-aws-sagemaker-object-detection-with-mandarins-c112af75db16</a:t>
            </a:r>
          </a:p>
          <a:p>
            <a:endParaRPr lang="en-US" dirty="0"/>
          </a:p>
          <a:p>
            <a:endParaRPr lang="en-US" dirty="0"/>
          </a:p>
          <a:p>
            <a:r>
              <a:rPr lang="en-US" altLang="zh-CN" dirty="0"/>
              <a:t>SSD</a:t>
            </a:r>
            <a:r>
              <a:rPr lang="zh-CN" altLang="en-US" dirty="0"/>
              <a:t>的简单介绍：</a:t>
            </a:r>
            <a:endParaRPr lang="en-US" altLang="zh-CN" dirty="0"/>
          </a:p>
          <a:p>
            <a:r>
              <a:rPr lang="zh-CN" altLang="en-US" dirty="0"/>
              <a:t>相比</a:t>
            </a:r>
            <a:r>
              <a:rPr lang="en-US" altLang="zh-CN" dirty="0"/>
              <a:t>YOLO</a:t>
            </a:r>
            <a:r>
              <a:rPr lang="zh-CN" altLang="en-US" dirty="0"/>
              <a:t>，</a:t>
            </a:r>
            <a:r>
              <a:rPr lang="en-US" altLang="zh-CN" dirty="0"/>
              <a:t>SSD</a:t>
            </a:r>
            <a:r>
              <a:rPr lang="zh-CN" altLang="en-US" dirty="0"/>
              <a:t>主要改进了三点：多尺度特征图，利用卷积进行检测（利用卷积后的</a:t>
            </a:r>
            <a:r>
              <a:rPr lang="en-US" altLang="zh-CN" dirty="0"/>
              <a:t>feature map</a:t>
            </a:r>
            <a:r>
              <a:rPr lang="zh-CN" altLang="en-US" dirty="0"/>
              <a:t>作为检测的</a:t>
            </a:r>
            <a:r>
              <a:rPr lang="en-US" altLang="zh-CN" dirty="0" err="1"/>
              <a:t>bbox</a:t>
            </a:r>
            <a:r>
              <a:rPr lang="zh-CN" altLang="en-US" dirty="0"/>
              <a:t>和类别结果），设置先验框</a:t>
            </a:r>
            <a:r>
              <a:rPr lang="en-US" altLang="zh-CN" dirty="0"/>
              <a:t>/default </a:t>
            </a:r>
            <a:r>
              <a:rPr lang="en-US" altLang="zh-CN" dirty="0" err="1"/>
              <a:t>boxs</a:t>
            </a:r>
            <a:r>
              <a:rPr lang="zh-CN" altLang="en-US" dirty="0"/>
              <a:t>。这使得</a:t>
            </a:r>
            <a:r>
              <a:rPr lang="en-US" altLang="zh-CN" dirty="0"/>
              <a:t>SSD</a:t>
            </a:r>
            <a:r>
              <a:rPr lang="zh-CN" altLang="en-US" dirty="0"/>
              <a:t>在准确度上比</a:t>
            </a:r>
            <a:r>
              <a:rPr lang="en-US" altLang="zh-CN" dirty="0"/>
              <a:t>Yolo</a:t>
            </a:r>
            <a:r>
              <a:rPr lang="zh-CN" altLang="en-US" dirty="0"/>
              <a:t>更好，而且对于小目标检测效果也相对好一点。</a:t>
            </a:r>
            <a:endParaRPr lang="en-US" altLang="zh-CN" dirty="0"/>
          </a:p>
          <a:p>
            <a:pPr lvl="1"/>
            <a:r>
              <a:rPr lang="zh-CN" altLang="en-US" dirty="0"/>
              <a:t>从论文中的测试结果来看，</a:t>
            </a:r>
            <a:r>
              <a:rPr lang="en-US" altLang="zh-CN" dirty="0"/>
              <a:t>SSD</a:t>
            </a:r>
            <a:r>
              <a:rPr lang="zh-CN" altLang="en-US" dirty="0"/>
              <a:t>在预测速度和预测性能上都要好于</a:t>
            </a:r>
            <a:r>
              <a:rPr lang="en-US" altLang="zh-CN" dirty="0"/>
              <a:t>Faster RCNN</a:t>
            </a:r>
            <a:r>
              <a:rPr lang="zh-CN" altLang="en-US" dirty="0"/>
              <a:t>和</a:t>
            </a:r>
            <a:r>
              <a:rPr lang="en-US" altLang="zh-CN" dirty="0"/>
              <a:t>YoloV1</a:t>
            </a:r>
            <a:r>
              <a:rPr lang="zh-CN" altLang="en-US" dirty="0"/>
              <a:t>。</a:t>
            </a:r>
            <a:endParaRPr lang="en-US" altLang="zh-CN" dirty="0"/>
          </a:p>
          <a:p>
            <a:r>
              <a:rPr lang="en-US" altLang="zh-CN" dirty="0"/>
              <a:t>SSD</a:t>
            </a:r>
            <a:r>
              <a:rPr lang="zh-CN" altLang="en-US" dirty="0"/>
              <a:t>算法对于不同横纵比的</a:t>
            </a:r>
            <a:r>
              <a:rPr lang="en-US" altLang="zh-CN" dirty="0"/>
              <a:t>object</a:t>
            </a:r>
            <a:r>
              <a:rPr lang="zh-CN" altLang="en-US" dirty="0"/>
              <a:t>的检测都有效，这是因为算法对于</a:t>
            </a:r>
            <a:r>
              <a:rPr lang="en-US" altLang="zh-CN" dirty="0"/>
              <a:t>feature map</a:t>
            </a:r>
            <a:r>
              <a:rPr lang="zh-CN" altLang="en-US" dirty="0"/>
              <a:t>的每个点都使用多种横纵比的</a:t>
            </a:r>
            <a:r>
              <a:rPr lang="en-US" altLang="zh-CN" dirty="0"/>
              <a:t>default boxes</a:t>
            </a:r>
            <a:r>
              <a:rPr lang="zh-CN" altLang="en-US" dirty="0"/>
              <a:t>生成</a:t>
            </a:r>
            <a:r>
              <a:rPr lang="en-US" altLang="zh-CN" dirty="0" err="1"/>
              <a:t>bbox</a:t>
            </a:r>
            <a:r>
              <a:rPr lang="zh-CN" altLang="en-US" dirty="0"/>
              <a:t>，这也是该算法的核心。</a:t>
            </a:r>
            <a:r>
              <a:rPr lang="en-US" altLang="zh-CN" dirty="0"/>
              <a:t>default box</a:t>
            </a:r>
            <a:r>
              <a:rPr lang="zh-CN" altLang="en-US" dirty="0"/>
              <a:t>做法是很类似</a:t>
            </a:r>
            <a:r>
              <a:rPr lang="en-US" altLang="zh-CN" dirty="0"/>
              <a:t>Faster RCNN</a:t>
            </a:r>
            <a:r>
              <a:rPr lang="zh-CN" altLang="en-US" dirty="0"/>
              <a:t>中的</a:t>
            </a:r>
            <a:r>
              <a:rPr lang="en-US" altLang="zh-CN" dirty="0"/>
              <a:t>anchor</a:t>
            </a:r>
            <a:r>
              <a:rPr lang="zh-CN" altLang="en-US" dirty="0"/>
              <a:t>的做法的。最后该论文也强调了增强数据集的作用，包括随机裁剪，旋转，对比度调整等等。</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作者提到该算法对于小的</a:t>
            </a:r>
            <a:r>
              <a:rPr lang="en-US" altLang="zh-CN" dirty="0"/>
              <a:t>object</a:t>
            </a:r>
            <a:r>
              <a:rPr lang="zh-CN" altLang="en-US" dirty="0"/>
              <a:t>的</a:t>
            </a:r>
            <a:r>
              <a:rPr lang="en-US" altLang="zh-CN" dirty="0"/>
              <a:t>detection</a:t>
            </a:r>
            <a:r>
              <a:rPr lang="zh-CN" altLang="en-US" dirty="0"/>
              <a:t>比大的</a:t>
            </a:r>
            <a:r>
              <a:rPr lang="en-US" altLang="zh-CN" dirty="0"/>
              <a:t>object</a:t>
            </a:r>
            <a:r>
              <a:rPr lang="zh-CN" altLang="en-US" dirty="0"/>
              <a:t>要差。作者认为原因在于这些小的</a:t>
            </a:r>
            <a:r>
              <a:rPr lang="en-US" altLang="zh-CN" dirty="0"/>
              <a:t>object</a:t>
            </a:r>
            <a:r>
              <a:rPr lang="zh-CN" altLang="en-US" dirty="0"/>
              <a:t>在网络的顶层所占的信息量太少，所以增加输入图像的尺寸对于小的</a:t>
            </a:r>
            <a:r>
              <a:rPr lang="en-US" altLang="zh-CN" dirty="0"/>
              <a:t>object</a:t>
            </a:r>
            <a:r>
              <a:rPr lang="zh-CN" altLang="en-US" dirty="0"/>
              <a:t>的检测有帮助。另外增加数据集对于小的</a:t>
            </a:r>
            <a:r>
              <a:rPr lang="en-US" altLang="zh-CN" dirty="0"/>
              <a:t>object</a:t>
            </a:r>
            <a:r>
              <a:rPr lang="zh-CN" altLang="en-US" dirty="0"/>
              <a:t>的检测也有帮助，原因在于随机裁剪后的图像相当于“放大”原图像，所以这样的裁剪操作不仅增加了图像数量，也放大了图像。</a:t>
            </a:r>
          </a:p>
          <a:p>
            <a:endParaRPr lang="en-US" dirty="0"/>
          </a:p>
          <a:p>
            <a:endParaRPr lang="en-US" dirty="0"/>
          </a:p>
          <a:p>
            <a:r>
              <a:rPr lang="en-US" altLang="zh-CN" dirty="0"/>
              <a:t>SSD</a:t>
            </a:r>
            <a:r>
              <a:rPr lang="zh-CN" altLang="en-US" dirty="0"/>
              <a:t>的预测过程：（注意这里的类别是包括背景的）</a:t>
            </a:r>
            <a:endParaRPr lang="en-US" altLang="zh-CN" dirty="0"/>
          </a:p>
          <a:p>
            <a:pPr lvl="1"/>
            <a:r>
              <a:rPr lang="zh-CN" altLang="en-US" dirty="0"/>
              <a:t>对于每个预测框（对于</a:t>
            </a:r>
            <a:r>
              <a:rPr lang="en-US" altLang="zh-CN" dirty="0"/>
              <a:t>SSD300</a:t>
            </a:r>
            <a:r>
              <a:rPr lang="zh-CN" altLang="en-US" dirty="0"/>
              <a:t>网络一共</a:t>
            </a:r>
            <a:r>
              <a:rPr lang="en-US" altLang="zh-CN" dirty="0"/>
              <a:t>8732</a:t>
            </a:r>
            <a:r>
              <a:rPr lang="zh-CN" altLang="en-US" dirty="0"/>
              <a:t>个预测框），首先根据类别置信度确定其类别（置信度最大者）与置信度值，并过滤掉属于背景类别的预测框。然后根据置信度阈值（如</a:t>
            </a:r>
            <a:r>
              <a:rPr lang="en-US" altLang="zh-CN" dirty="0"/>
              <a:t>0.5</a:t>
            </a:r>
            <a:r>
              <a:rPr lang="zh-CN" altLang="en-US" dirty="0"/>
              <a:t>）过滤掉置信度较低的预测框。对于留下的预测框进行解码，根据先验框得到其真实的位置参数（解码后一般还需要做</a:t>
            </a:r>
            <a:r>
              <a:rPr lang="en-US" altLang="zh-CN" dirty="0"/>
              <a:t>clip</a:t>
            </a:r>
            <a:r>
              <a:rPr lang="zh-CN" altLang="en-US" dirty="0"/>
              <a:t>，防止预测框位置超出图片）。解码之后，一般需要根据置信度进行降序排列，然后仅保留</a:t>
            </a:r>
            <a:r>
              <a:rPr lang="en-US" altLang="zh-CN" dirty="0"/>
              <a:t>top-k</a:t>
            </a:r>
            <a:r>
              <a:rPr lang="zh-CN" altLang="en-US" dirty="0"/>
              <a:t>（如</a:t>
            </a:r>
            <a:r>
              <a:rPr lang="en-US" altLang="zh-CN" dirty="0"/>
              <a:t>400</a:t>
            </a:r>
            <a:r>
              <a:rPr lang="zh-CN" altLang="en-US" dirty="0"/>
              <a:t>）个预测框。最后就是进行</a:t>
            </a:r>
            <a:r>
              <a:rPr lang="en-US" altLang="zh-CN" dirty="0"/>
              <a:t>NMS</a:t>
            </a:r>
            <a:r>
              <a:rPr lang="zh-CN" altLang="en-US" dirty="0"/>
              <a:t>算法，过滤掉那些重叠度较大的预测框。最后剩余的预测框就是检测结果了。</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98</a:t>
            </a:fld>
            <a:endParaRPr lang="en-US"/>
          </a:p>
        </p:txBody>
      </p:sp>
    </p:spTree>
    <p:extLst>
      <p:ext uri="{BB962C8B-B14F-4D97-AF65-F5344CB8AC3E}">
        <p14:creationId xmlns:p14="http://schemas.microsoft.com/office/powerpoint/2010/main" val="3421531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的内建的目标检测算法</a:t>
            </a:r>
            <a:r>
              <a:rPr lang="en-US" sz="1200" kern="1200" dirty="0">
                <a:solidFill>
                  <a:schemeClr val="tx1"/>
                </a:solidFill>
                <a:effectLst/>
                <a:latin typeface="+mn-lt"/>
                <a:ea typeface="+mn-ea"/>
                <a:cs typeface="+mn-cs"/>
              </a:rPr>
              <a:t>object detection</a:t>
            </a:r>
            <a:r>
              <a:rPr lang="zh-CN" altLang="en-US" sz="1200" kern="1200" dirty="0">
                <a:solidFill>
                  <a:schemeClr val="tx1"/>
                </a:solidFill>
                <a:effectLst/>
                <a:latin typeface="+mn-lt"/>
                <a:ea typeface="+mn-ea"/>
                <a:cs typeface="+mn-cs"/>
              </a:rPr>
              <a:t>对于输入的格式是</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时，我们一般会先把原始的标注先转换为</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要求的</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文件格式，然后在把</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文件转为</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格式。而</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文件的格式类似如下：</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0	2	5	11.0000	0.0350	0.0020	0.9540	1.0000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/2008_000078.jpg</a:t>
            </a:r>
          </a:p>
          <a:p>
            <a:r>
              <a:rPr lang="en-US" sz="1200" kern="1200" dirty="0">
                <a:solidFill>
                  <a:schemeClr val="tx1"/>
                </a:solidFill>
                <a:effectLst/>
                <a:latin typeface="+mn-lt"/>
                <a:ea typeface="+mn-ea"/>
                <a:cs typeface="+mn-cs"/>
              </a:rPr>
              <a:t>1	2	5	0.0000	0.0020	0.2400	1.0000	0.7813	14.0000	0.1680	0.5680	0.2060	0.6667	14.0000	0.2180	0.5653	0.2440	0.6533	14.0000	0.2460	0.5653	0.2800	0.6533	14.0000	0.2940	0.5600	0.3180	0.6160	14.0000	0.1840	0.4133	0.2000	0.4507	14.0000	0.1640	0.4160	0.1780	0.4560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/2008_003575.jpg</a:t>
            </a:r>
          </a:p>
          <a:p>
            <a:r>
              <a:rPr lang="en-US" sz="1200" kern="1200" dirty="0">
                <a:solidFill>
                  <a:schemeClr val="tx1"/>
                </a:solidFill>
                <a:effectLst/>
                <a:latin typeface="+mn-lt"/>
                <a:ea typeface="+mn-ea"/>
                <a:cs typeface="+mn-cs"/>
              </a:rPr>
              <a:t>2	2	5	6.0000	0.0600	0.3333	0.9200	0.7627	6.0000	0.6600	0.2533	1.0000	0.5680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/2011_001136.jpg</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从上面可以看出，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文件中的每一行都代表图像的注释。</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文件是带有多列的制表符分隔的文件。文件的行是图像文件的注释。第一列指定唯一的图像索引。第二列指定当前行的标题大小。。在上面的示例</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文件中，第二列中的</a:t>
            </a:r>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表示第二列和第三列是标头信息，这些信息将不被视为当前行指定的图像的标签和边框信息。</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第三列指定单个对象的标签宽度即</a:t>
            </a:r>
            <a:r>
              <a:rPr lang="en-US" sz="1200" kern="1200" dirty="0">
                <a:solidFill>
                  <a:schemeClr val="tx1"/>
                </a:solidFill>
                <a:effectLst/>
                <a:latin typeface="+mn-lt"/>
                <a:ea typeface="+mn-ea"/>
                <a:cs typeface="+mn-cs"/>
              </a:rPr>
              <a:t>label width</a:t>
            </a:r>
            <a:r>
              <a:rPr lang="zh-CN" altLang="en-US" sz="1200" kern="1200" dirty="0">
                <a:solidFill>
                  <a:schemeClr val="tx1"/>
                </a:solidFill>
                <a:effectLst/>
                <a:latin typeface="+mn-lt"/>
                <a:ea typeface="+mn-ea"/>
                <a:cs typeface="+mn-cs"/>
              </a:rPr>
              <a:t>。在上述示例</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文件的第一行中，第三行中的</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表示图像中的每个对象将具有</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个数字来描述其标签信息，包括类别数字和边界框坐标。如果一个幅图像中有多个对象，则所有标签信息都应在一行中列出。每个对象的注释信息表示为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class_index</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xmin</a:t>
            </a:r>
            <a:r>
              <a:rPr lang="en-US" sz="1200" kern="1200" dirty="0">
                <a:solidFill>
                  <a:schemeClr val="tx1"/>
                </a:solidFill>
                <a:effectLst/>
                <a:latin typeface="+mn-lt"/>
                <a:ea typeface="+mn-ea"/>
                <a:cs typeface="+mn-cs"/>
              </a:rPr>
              <a:t>/width</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ymin</a:t>
            </a:r>
            <a:r>
              <a:rPr lang="en-US" sz="1200" kern="1200" dirty="0">
                <a:solidFill>
                  <a:schemeClr val="tx1"/>
                </a:solidFill>
                <a:effectLst/>
                <a:latin typeface="+mn-lt"/>
                <a:ea typeface="+mn-ea"/>
                <a:cs typeface="+mn-cs"/>
              </a:rPr>
              <a:t>/height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xmax</a:t>
            </a:r>
            <a:r>
              <a:rPr lang="en-US" sz="1200" kern="1200" dirty="0">
                <a:solidFill>
                  <a:schemeClr val="tx1"/>
                </a:solidFill>
                <a:effectLst/>
                <a:latin typeface="+mn-lt"/>
                <a:ea typeface="+mn-ea"/>
                <a:cs typeface="+mn-cs"/>
              </a:rPr>
              <a:t>/width</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ymax</a:t>
            </a:r>
            <a:r>
              <a:rPr lang="en-US" sz="1200" kern="1200" dirty="0">
                <a:solidFill>
                  <a:schemeClr val="tx1"/>
                </a:solidFill>
                <a:effectLst/>
                <a:latin typeface="+mn-lt"/>
                <a:ea typeface="+mn-ea"/>
                <a:cs typeface="+mn-cs"/>
              </a:rPr>
              <a:t>/height]</a:t>
            </a:r>
            <a:br>
              <a:rPr 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类别索引应标有连续的数字，并从</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开始。边界框坐标是其左上角（</a:t>
            </a:r>
            <a:r>
              <a:rPr lang="en-US" sz="1200" kern="1200" dirty="0" err="1">
                <a:solidFill>
                  <a:schemeClr val="tx1"/>
                </a:solidFill>
                <a:effectLst/>
                <a:latin typeface="+mn-lt"/>
                <a:ea typeface="+mn-ea"/>
                <a:cs typeface="+mn-cs"/>
              </a:rPr>
              <a:t>xmin</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ymin</a:t>
            </a:r>
            <a:r>
              <a:rPr lang="zh-CN" altLang="en-US" sz="1200" kern="1200" dirty="0">
                <a:solidFill>
                  <a:schemeClr val="tx1"/>
                </a:solidFill>
                <a:effectLst/>
                <a:latin typeface="+mn-lt"/>
                <a:ea typeface="+mn-ea"/>
                <a:cs typeface="+mn-cs"/>
              </a:rPr>
              <a:t>）和右下角（</a:t>
            </a:r>
            <a:r>
              <a:rPr lang="en-US" sz="1200" kern="1200" dirty="0" err="1">
                <a:solidFill>
                  <a:schemeClr val="tx1"/>
                </a:solidFill>
                <a:effectLst/>
                <a:latin typeface="+mn-lt"/>
                <a:ea typeface="+mn-ea"/>
                <a:cs typeface="+mn-cs"/>
              </a:rPr>
              <a:t>xmax</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ymax</a:t>
            </a:r>
            <a:r>
              <a:rPr lang="zh-CN" altLang="en-US" sz="1200" kern="1200" dirty="0">
                <a:solidFill>
                  <a:schemeClr val="tx1"/>
                </a:solidFill>
                <a:effectLst/>
                <a:latin typeface="+mn-lt"/>
                <a:ea typeface="+mn-ea"/>
                <a:cs typeface="+mn-cs"/>
              </a:rPr>
              <a:t>）与整个图像尺寸的比率。请注意，整个图像的左上角是原点（</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）。最后一列指定图像文件的相对路径。</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dirty="0"/>
              <a:t>NMS</a:t>
            </a:r>
            <a:r>
              <a:rPr lang="zh-CN" altLang="en-US" dirty="0"/>
              <a:t>（</a:t>
            </a:r>
            <a:r>
              <a:rPr lang="en-US" dirty="0"/>
              <a:t>Non-Maximum Suppression</a:t>
            </a:r>
            <a:r>
              <a:rPr lang="zh-CN" altLang="en-US" dirty="0"/>
              <a:t>）</a:t>
            </a:r>
            <a:r>
              <a:rPr lang="en-US" altLang="zh-CN" dirty="0"/>
              <a:t>---</a:t>
            </a:r>
            <a:r>
              <a:rPr lang="zh-CN" altLang="en-US" dirty="0"/>
              <a:t>非极大值抑制：</a:t>
            </a:r>
            <a:endParaRPr lang="en-US" altLang="zh-CN" dirty="0"/>
          </a:p>
          <a:p>
            <a:r>
              <a:rPr lang="zh-CN" altLang="en-US" dirty="0"/>
              <a:t>顾名思义就是抑制不是极大值的元素；在目标检测中，就是提取置信度高的目标检测框，而抑制置信度低的检测框。</a:t>
            </a:r>
            <a:endParaRPr lang="en-US" altLang="zh-CN" dirty="0"/>
          </a:p>
          <a:p>
            <a:r>
              <a:rPr lang="zh-CN" altLang="en-US" dirty="0"/>
              <a:t>最简单的</a:t>
            </a:r>
            <a:r>
              <a:rPr lang="en-US" altLang="zh-CN" dirty="0"/>
              <a:t>NMS</a:t>
            </a:r>
            <a:r>
              <a:rPr lang="zh-CN" altLang="en-US" dirty="0"/>
              <a:t>算法，简单理解就是根据设定的固定阈值，对于某个对象的多个测试框，找到该对象置信度最大的检测框</a:t>
            </a:r>
            <a:r>
              <a:rPr lang="en-US" altLang="zh-CN" dirty="0"/>
              <a:t>A</a:t>
            </a:r>
            <a:r>
              <a:rPr lang="zh-CN" altLang="en-US" dirty="0"/>
              <a:t>，并计算其他检测框</a:t>
            </a:r>
            <a:r>
              <a:rPr lang="en-US" altLang="zh-CN" dirty="0"/>
              <a:t>B</a:t>
            </a:r>
            <a:r>
              <a:rPr lang="zh-CN" altLang="en-US" dirty="0"/>
              <a:t>与这个检测框的</a:t>
            </a:r>
            <a:r>
              <a:rPr lang="en-US" altLang="zh-CN" dirty="0"/>
              <a:t>IOU</a:t>
            </a:r>
            <a:r>
              <a:rPr lang="zh-CN" altLang="en-US" dirty="0"/>
              <a:t>，如果</a:t>
            </a:r>
            <a:r>
              <a:rPr lang="en-US" altLang="zh-CN" dirty="0"/>
              <a:t>IOU</a:t>
            </a:r>
            <a:r>
              <a:rPr lang="zh-CN" altLang="en-US" dirty="0"/>
              <a:t>超过阈值，那么检测框</a:t>
            </a:r>
            <a:r>
              <a:rPr lang="en-US" altLang="zh-CN" dirty="0"/>
              <a:t>B</a:t>
            </a:r>
            <a:r>
              <a:rPr lang="zh-CN" altLang="en-US" dirty="0"/>
              <a:t>就被丢弃。</a:t>
            </a:r>
            <a:endParaRPr lang="en-US" altLang="zh-CN" dirty="0"/>
          </a:p>
          <a:p>
            <a:endParaRPr lang="en-US" altLang="zh-CN" dirty="0"/>
          </a:p>
          <a:p>
            <a:r>
              <a:rPr lang="en-US" altLang="zh-CN" b="1" dirty="0"/>
              <a:t>NMS</a:t>
            </a:r>
            <a:r>
              <a:rPr lang="zh-CN" altLang="en-US" b="1" dirty="0"/>
              <a:t>只是用在推理阶段，训练阶段因为有</a:t>
            </a:r>
            <a:r>
              <a:rPr lang="en-US" altLang="zh-CN" b="1" dirty="0"/>
              <a:t>BBOX GT</a:t>
            </a:r>
            <a:r>
              <a:rPr lang="zh-CN" altLang="en-US" b="1" dirty="0"/>
              <a:t>，所以不需要</a:t>
            </a:r>
            <a:r>
              <a:rPr lang="zh-CN" altLang="en-US" dirty="0"/>
              <a:t>。</a:t>
            </a:r>
            <a:endParaRPr lang="en-US" altLang="zh-CN" dirty="0"/>
          </a:p>
          <a:p>
            <a:endParaRPr lang="en-US" dirty="0"/>
          </a:p>
          <a:p>
            <a:r>
              <a:rPr lang="zh-CN" altLang="en-US" dirty="0"/>
              <a:t>关于</a:t>
            </a:r>
            <a:r>
              <a:rPr lang="en-US" altLang="zh-CN" dirty="0"/>
              <a:t>NMS</a:t>
            </a:r>
            <a:r>
              <a:rPr lang="zh-CN" altLang="en-US" dirty="0"/>
              <a:t>的计算方法可以参考：</a:t>
            </a:r>
            <a:r>
              <a:rPr lang="en-US" altLang="zh-CN" dirty="0"/>
              <a:t>https://zhuanlan.zhihu.com/p/110256988 </a:t>
            </a:r>
          </a:p>
          <a:p>
            <a:endParaRPr lang="en-US" dirty="0"/>
          </a:p>
          <a:p>
            <a:r>
              <a:rPr lang="en-US" dirty="0"/>
              <a:t>https://aws.amazon.com/blogs/iot/sagemaker-object-detection-greengrass-part-2-of-3/</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100</a:t>
            </a:fld>
            <a:endParaRPr lang="en-US"/>
          </a:p>
        </p:txBody>
      </p:sp>
    </p:spTree>
    <p:extLst>
      <p:ext uri="{BB962C8B-B14F-4D97-AF65-F5344CB8AC3E}">
        <p14:creationId xmlns:p14="http://schemas.microsoft.com/office/powerpoint/2010/main" val="2468297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https://aws.amazon.com/blogs/machine-learning/semantic-segmentation-algorithm-is-now-available-in-amazon-sagemaker/</a:t>
            </a:r>
          </a:p>
          <a:p>
            <a:endParaRPr lang="en-US" dirty="0"/>
          </a:p>
          <a:p>
            <a:r>
              <a:rPr lang="en-US" dirty="0"/>
              <a:t>https://github.com/awslabs/amazon-sagemaker-examples/blob/master/introduction_to_amazon_algorithms/semantic_segmentation_pascalvoc/semantic_segmentation_pascalvoc.ipynb</a:t>
            </a:r>
          </a:p>
          <a:p>
            <a:endParaRPr lang="en-US" dirty="0"/>
          </a:p>
          <a:p>
            <a:r>
              <a:rPr lang="en-US" dirty="0"/>
              <a:t>https://github.com/awsdocs/amazon-sagemaker-developer-guide/blob/master/doc_source/semantic-segmentation.md</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101</a:t>
            </a:fld>
            <a:endParaRPr lang="en-US"/>
          </a:p>
        </p:txBody>
      </p:sp>
    </p:spTree>
    <p:extLst>
      <p:ext uri="{BB962C8B-B14F-4D97-AF65-F5344CB8AC3E}">
        <p14:creationId xmlns:p14="http://schemas.microsoft.com/office/powerpoint/2010/main" val="377008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https://aws.amazon.com/blogs/machine-learning/amazon-sagemaker-blazingtext-parallelizing-word2vec-on-multiple-cpus-or-gpus/</a:t>
            </a:r>
          </a:p>
          <a:p>
            <a:r>
              <a:rPr lang="en-US" dirty="0"/>
              <a:t>https://aws.amazon.com/blogs/machine-learning/enhanced-text-classification-and-word-vectors-using-amazon-sagemaker-blazingtext/</a:t>
            </a:r>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105</a:t>
            </a:fld>
            <a:endParaRPr lang="en-US"/>
          </a:p>
        </p:txBody>
      </p:sp>
    </p:spTree>
    <p:extLst>
      <p:ext uri="{BB962C8B-B14F-4D97-AF65-F5344CB8AC3E}">
        <p14:creationId xmlns:p14="http://schemas.microsoft.com/office/powerpoint/2010/main" val="2835461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BlazingText</a:t>
            </a:r>
            <a:r>
              <a:rPr lang="zh-CN" altLang="en-US" dirty="0"/>
              <a:t>与</a:t>
            </a:r>
            <a:r>
              <a:rPr lang="en-US" altLang="zh-CN" dirty="0" err="1"/>
              <a:t>FastText</a:t>
            </a:r>
            <a:r>
              <a:rPr lang="zh-CN" altLang="en-US" dirty="0"/>
              <a:t>都是利用的浅层神经网络来训练模型的，相比</a:t>
            </a:r>
            <a:r>
              <a:rPr lang="en-US" altLang="zh-CN" dirty="0"/>
              <a:t>deep learning</a:t>
            </a:r>
            <a:r>
              <a:rPr lang="zh-CN" altLang="en-US" dirty="0"/>
              <a:t>模型的优点是训练速度极快。</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109</a:t>
            </a:fld>
            <a:endParaRPr lang="en-US"/>
          </a:p>
        </p:txBody>
      </p:sp>
    </p:spTree>
    <p:extLst>
      <p:ext uri="{BB962C8B-B14F-4D97-AF65-F5344CB8AC3E}">
        <p14:creationId xmlns:p14="http://schemas.microsoft.com/office/powerpoint/2010/main" val="362404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Legacy mode </a:t>
            </a:r>
            <a:r>
              <a:rPr lang="zh-CN" altLang="en-US" dirty="0"/>
              <a:t>参考：</a:t>
            </a:r>
            <a:r>
              <a:rPr lang="en-US" dirty="0"/>
              <a:t>https://github.com/aws/sagemaker-python-sdk/tree/v1.12.0/src/sagemaker/tensorflow#tensorflow-sagemaker-estimators-and-models</a:t>
            </a:r>
          </a:p>
        </p:txBody>
      </p:sp>
      <p:sp>
        <p:nvSpPr>
          <p:cNvPr id="4" name="Slide Number Placeholder 3"/>
          <p:cNvSpPr>
            <a:spLocks noGrp="1"/>
          </p:cNvSpPr>
          <p:nvPr>
            <p:ph type="sldNum" sz="quarter" idx="10"/>
          </p:nvPr>
        </p:nvSpPr>
        <p:spPr/>
        <p:txBody>
          <a:bodyPr/>
          <a:lstStyle/>
          <a:p>
            <a:fld id="{966470E8-0F9A-495C-B808-245D67B5A4E1}" type="slidenum">
              <a:rPr lang="en-US" smtClean="0"/>
              <a:t>12</a:t>
            </a:fld>
            <a:endParaRPr lang="en-US"/>
          </a:p>
        </p:txBody>
      </p:sp>
    </p:spTree>
    <p:extLst>
      <p:ext uri="{BB962C8B-B14F-4D97-AF65-F5344CB8AC3E}">
        <p14:creationId xmlns:p14="http://schemas.microsoft.com/office/powerpoint/2010/main" val="3407202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Blazingtext</a:t>
            </a:r>
            <a:r>
              <a:rPr lang="zh-CN" altLang="en-US" dirty="0"/>
              <a:t>做</a:t>
            </a:r>
            <a:r>
              <a:rPr lang="en-US" altLang="zh-CN" dirty="0"/>
              <a:t>word embedding</a:t>
            </a:r>
            <a:r>
              <a:rPr lang="zh-CN" altLang="en-US" dirty="0"/>
              <a:t>训练后做预测的时候：</a:t>
            </a:r>
            <a:endParaRPr lang="en-US" dirty="0"/>
          </a:p>
          <a:p>
            <a:endParaRPr lang="en-US" dirty="0"/>
          </a:p>
          <a:p>
            <a:r>
              <a:rPr lang="en-US" dirty="0"/>
              <a:t>words = ["awesome", "blazing"]</a:t>
            </a:r>
          </a:p>
          <a:p>
            <a:endParaRPr lang="en-US" dirty="0"/>
          </a:p>
          <a:p>
            <a:r>
              <a:rPr lang="en-US" dirty="0"/>
              <a:t>payload = {"instances" : words}</a:t>
            </a:r>
          </a:p>
          <a:p>
            <a:endParaRPr lang="en-US" dirty="0"/>
          </a:p>
          <a:p>
            <a:r>
              <a:rPr lang="en-US" dirty="0"/>
              <a:t>response = </a:t>
            </a:r>
            <a:r>
              <a:rPr lang="en-US" dirty="0" err="1"/>
              <a:t>bt_endpoint.predict</a:t>
            </a:r>
            <a:r>
              <a:rPr lang="en-US" dirty="0"/>
              <a:t>(</a:t>
            </a:r>
            <a:r>
              <a:rPr lang="en-US" dirty="0" err="1"/>
              <a:t>json.dumps</a:t>
            </a:r>
            <a:r>
              <a:rPr lang="en-US" dirty="0"/>
              <a:t>(payload))</a:t>
            </a:r>
          </a:p>
          <a:p>
            <a:endParaRPr lang="en-US" dirty="0"/>
          </a:p>
          <a:p>
            <a:r>
              <a:rPr lang="en-US" dirty="0" err="1"/>
              <a:t>vecs</a:t>
            </a:r>
            <a:r>
              <a:rPr lang="en-US" dirty="0"/>
              <a:t> = </a:t>
            </a:r>
            <a:r>
              <a:rPr lang="en-US" dirty="0" err="1"/>
              <a:t>json.loads</a:t>
            </a:r>
            <a:r>
              <a:rPr lang="en-US" dirty="0"/>
              <a:t>(response)</a:t>
            </a:r>
          </a:p>
          <a:p>
            <a:endParaRPr lang="en-US" dirty="0"/>
          </a:p>
          <a:p>
            <a:r>
              <a:rPr lang="en-US" dirty="0"/>
              <a:t>print(</a:t>
            </a:r>
            <a:r>
              <a:rPr lang="en-US" dirty="0" err="1"/>
              <a:t>vecs</a:t>
            </a:r>
            <a:r>
              <a:rPr lang="en-US" dirty="0"/>
              <a:t>)</a:t>
            </a:r>
          </a:p>
          <a:p>
            <a:r>
              <a:rPr lang="zh-CN" altLang="en-US" dirty="0"/>
              <a:t>词向量的格式如下（</a:t>
            </a:r>
            <a:r>
              <a:rPr lang="zh-CN" altLang="en-US" b="1" dirty="0"/>
              <a:t>每个单词对应的输出是一个字典，第一个</a:t>
            </a:r>
            <a:r>
              <a:rPr lang="en-US" altLang="zh-CN" b="1" dirty="0"/>
              <a:t>key</a:t>
            </a:r>
            <a:r>
              <a:rPr lang="zh-CN" altLang="en-US" b="1" dirty="0"/>
              <a:t>是</a:t>
            </a:r>
            <a:r>
              <a:rPr lang="en-US" altLang="zh-CN" b="1" dirty="0"/>
              <a:t>vector</a:t>
            </a:r>
            <a:r>
              <a:rPr lang="zh-CN" altLang="en-US" b="1" dirty="0"/>
              <a:t>，第一个</a:t>
            </a:r>
            <a:r>
              <a:rPr lang="en-US" altLang="zh-CN" b="1" dirty="0"/>
              <a:t>value</a:t>
            </a:r>
            <a:r>
              <a:rPr lang="zh-CN" altLang="en-US" b="1" dirty="0"/>
              <a:t>就是词向量；第二个</a:t>
            </a:r>
            <a:r>
              <a:rPr lang="en-US" altLang="zh-CN" b="1" dirty="0"/>
              <a:t>key</a:t>
            </a:r>
            <a:r>
              <a:rPr lang="zh-CN" altLang="en-US" b="1" dirty="0"/>
              <a:t>是</a:t>
            </a:r>
            <a:r>
              <a:rPr lang="en-US" altLang="zh-CN" b="1" dirty="0"/>
              <a:t>word</a:t>
            </a:r>
            <a:r>
              <a:rPr lang="zh-CN" altLang="en-US" b="1" dirty="0"/>
              <a:t>，对应的</a:t>
            </a:r>
            <a:r>
              <a:rPr lang="en-US" altLang="zh-CN" b="1" dirty="0"/>
              <a:t>value</a:t>
            </a:r>
            <a:r>
              <a:rPr lang="zh-CN" altLang="en-US" b="1" dirty="0"/>
              <a:t>就是单词本身</a:t>
            </a:r>
            <a:r>
              <a:rPr lang="zh-CN" altLang="en-US" dirty="0"/>
              <a:t>）：</a:t>
            </a:r>
            <a:endParaRPr lang="en-US" altLang="zh-CN" dirty="0"/>
          </a:p>
          <a:p>
            <a:r>
              <a:rPr lang="en-US" dirty="0"/>
              <a:t>[{'vector': [0.13646277785301208, 0.06601715832948685, -0.10829296708106995, -0.11976782977581024, -0.0768636092543602, 0.1244170069694519, -0.15800152719020844, 0.12444669008255005, -0.2013368010520935, 0.19779537618160248, -0.2513614892959595, 0.007506017107516527, 0.17049823701381683, -0.06893177330493927, 0.10701936483383179, 0.03399133309721947, -0.005677888169884682, 0.051115553826093674, 0.07483629137277603, 0.06321306526660919, 0.08031998574733734, 0.023315465077757835, -0.1957656592130661, -0.024626171216368675, 0.1130986362695694, -0.08083358407020569, 0.06575972586870193, 0.18561507761478424, 0.03520151600241661, 0.25879573822021484, 0.04665534570813179, 0.17645861208438873, -0.010735074058175087, 0.029302123934030533, -0.0835011899471283, 0.06093238666653633, 0.021922733634710312, -0.017912831157445908, -0.17959673702716827, 0.0820198506116867, 0.013652418740093708, -0.041197534650564194, -0.08822663873434067, -0.040557991713285446, 0.40053805708885193, -0.09392810612916946, 0.12340767681598663, -0.0651622787117958, -0.007340635173022747, -0.10210559517145157, -0.15282484889030457, -0.15289941430091858, -0.20221051573753357, 0.017781736329197884, 0.051220789551734924, -0.06118796393275261, -0.06979314237833023, 0.21563471853733063, -0.22468526661396027, 0.0582965686917305, -0.016761425882577896, 0.13658671081066132, 0.2630403935909271, 0.2547837793827057, 0.08331585675477982, 0.21357867121696472, 0.04830055311322212, 0.14977994561195374, 0.02987690083682537, -0.1437639743089676, 0.11673656105995178, 0.1985732764005661, 0.0903097614645958, -0.12626764178276062, -0.13946259021759033, -0.06269101798534393, 0.08184270560741425, 0.019735412672162056, 0.06441374123096466, -0.18345147371292114, 0.19636991620063782, -0.05675125867128372, 0.10662126541137695, 0.02937336638569832, 0.16456855833530426, 0.028689496219158173, 0.16739386320114136, 0.2800624668598175, -0.264516144990921, 0.07978370785713196, -0.14173132181167603, -0.047045834362506866, 0.2233027219772339, -0.16995427012443542, -0.17636412382125854, -0.16303884983062744, 0.15841951966285706, 0.24026943743228912, 0.04769394174218178, 0.07473494112491608], </a:t>
            </a:r>
            <a:r>
              <a:rPr lang="en-US" b="1" dirty="0"/>
              <a:t>'word': 'awesome</a:t>
            </a:r>
            <a:r>
              <a:rPr lang="en-US" dirty="0"/>
              <a:t>'}, {'vector': [0.03192547708749771, -0.006755040492862463, -0.42641791701316833, -0.07255035638809204, -0.45961615443229675, 0.14951373636722565, -0.5046427249908447, -0.09597401320934296, -0.2137182503938675, 0.31522855162620544, -0.11620122194290161, 0.016628358513116837, 0.1801048368215561, 0.13904236257076263, 0.26018404960632324, 0.07044687867164612, -0.016389306634664536, -0.005826715379953384, 0.06568481028079987, 0.21686318516731262, 0.1813698559999466, -0.0639672502875328, -0.40232691168785095, -0.09050005674362183, -0.20447830855846405, -0.04407845064997673, 0.2572828531265259, 0.3778929114341736, -0.059565212577581406, 0.1756310760974884, 0.06971241533756256, 0.2595955729484558, 0.11730629950761795, -0.1388995498418808, -0.30069872736930847, 0.21634574234485626, 0.23999787867069244, -0.17709755897521973, -0.2523481845855713, 0.3714819550514221, 0.05411232262849808, -0.02038564160466194, -0.3123650848865509, 0.13925527036190033, 0.5027137994766235, -0.221566304564476, 0.08557884395122528, -0.13741883635520935, -0.026982754468917847, -0.3473646342754364, -0.3504447340965271, -0.1770232766866684, -0.21599572896957397, -0.06715922802686691, -0.10633707046508789, -0.04136502370238304, -0.12198615074157715, 0.2121613472700119, -0.16570624709129333, 0.09876138716936111, -0.09162747859954834, 0.05611089617013931, 0.36699971556663513, 0.3228641152381897, 0.06480003893375397, 0.2646923065185547, 0.306000292301178, 0.07695449143648148, -0.004444127436727285, -0.22000260651111603, 0.4159255921840668, 0.049127135425806046, 0.04740114137530327, -0.11815223097801208, 0.022791575640439987, -0.06612589955329895, 0.1421293318271637, 0.09276679158210754, -0.04051145911216736, -0.08630552142858505, 0.375284880399704, 0.09504624456167221, 0.09788618236780167, -0.02969175949692726, 0.20167703926563263, 0.0795070081949234, 0.4097297489643097, 0.3131104111671448, -0.5725211501121521, 0.07860501110553741, 0.07983475923538208, 0.02502121403813362, 0.3162337839603424, -0.12299838662147522, -0.3987537920475006, -0.07074220478534698, 0.17704302072525024, 0.10098361223936081, 0.14697863161563873, 0.20791031420230865], </a:t>
            </a:r>
            <a:r>
              <a:rPr lang="en-US" b="1" dirty="0"/>
              <a:t>'word': 'blazing'}]</a:t>
            </a:r>
          </a:p>
          <a:p>
            <a:endParaRPr lang="en-US" b="1" dirty="0"/>
          </a:p>
          <a:p>
            <a:endParaRPr lang="en-US" b="1" dirty="0"/>
          </a:p>
          <a:p>
            <a:r>
              <a:rPr lang="en-US" altLang="zh-CN" b="1" dirty="0" err="1"/>
              <a:t>blazingtext</a:t>
            </a:r>
            <a:r>
              <a:rPr lang="zh-CN" altLang="en-US" b="1" dirty="0"/>
              <a:t>训练词向量结束后，对于词向量的评估可以参考</a:t>
            </a:r>
            <a:r>
              <a:rPr lang="en-US" altLang="zh-CN" b="1" dirty="0" err="1"/>
              <a:t>sagemaker</a:t>
            </a:r>
            <a:r>
              <a:rPr lang="en-US" altLang="zh-CN" b="1" dirty="0"/>
              <a:t> code example blazingtext_word2vec_text8.ipynb</a:t>
            </a:r>
          </a:p>
          <a:p>
            <a:endParaRPr lang="en-US" altLang="zh-CN" b="1" dirty="0"/>
          </a:p>
          <a:p>
            <a:endParaRPr lang="en-US" altLang="zh-CN" b="1" dirty="0"/>
          </a:p>
          <a:p>
            <a:r>
              <a:rPr lang="zh-CN" altLang="en-US" b="0" dirty="0"/>
              <a:t>在使用</a:t>
            </a:r>
            <a:r>
              <a:rPr lang="en-US" altLang="zh-CN" b="0" dirty="0"/>
              <a:t>batch </a:t>
            </a:r>
            <a:r>
              <a:rPr lang="en-US" altLang="zh-CN" b="0" dirty="0" err="1"/>
              <a:t>skipgram</a:t>
            </a:r>
            <a:r>
              <a:rPr lang="zh-CN" altLang="en-US" b="0" dirty="0"/>
              <a:t>的时候，类似如下的</a:t>
            </a:r>
            <a:r>
              <a:rPr lang="en-US" altLang="zh-CN" b="0" dirty="0"/>
              <a:t>API</a:t>
            </a:r>
            <a:r>
              <a:rPr lang="zh-CN" altLang="en-US" b="0" dirty="0"/>
              <a:t>调用：</a:t>
            </a:r>
            <a:endParaRPr lang="en-US" altLang="zh-CN" b="0" dirty="0"/>
          </a:p>
          <a:p>
            <a:r>
              <a:rPr lang="en-US" altLang="zh-CN" b="0" dirty="0" err="1"/>
              <a:t>bt_model.set_hyperparameters</a:t>
            </a:r>
            <a:r>
              <a:rPr lang="en-US" altLang="zh-CN" b="0" dirty="0"/>
              <a:t>(mode="</a:t>
            </a:r>
            <a:r>
              <a:rPr lang="en-US" altLang="zh-CN" b="0" dirty="0" err="1"/>
              <a:t>batch_skipgram</a:t>
            </a:r>
            <a:r>
              <a:rPr lang="en-US" altLang="zh-CN" b="0" dirty="0"/>
              <a:t>",</a:t>
            </a:r>
          </a:p>
          <a:p>
            <a:r>
              <a:rPr lang="en-US" altLang="zh-CN" b="0" dirty="0"/>
              <a:t>                             epochs=5,</a:t>
            </a:r>
          </a:p>
          <a:p>
            <a:r>
              <a:rPr lang="en-US" altLang="zh-CN" b="0" dirty="0"/>
              <a:t>                             </a:t>
            </a:r>
            <a:r>
              <a:rPr lang="en-US" altLang="zh-CN" b="0" dirty="0" err="1"/>
              <a:t>min_count</a:t>
            </a:r>
            <a:r>
              <a:rPr lang="en-US" altLang="zh-CN" b="0" dirty="0"/>
              <a:t>=5,</a:t>
            </a:r>
          </a:p>
          <a:p>
            <a:r>
              <a:rPr lang="en-US" altLang="zh-CN" b="0" dirty="0"/>
              <a:t>                             </a:t>
            </a:r>
            <a:r>
              <a:rPr lang="en-US" altLang="zh-CN" b="0" dirty="0" err="1"/>
              <a:t>sampling_threshold</a:t>
            </a:r>
            <a:r>
              <a:rPr lang="en-US" altLang="zh-CN" b="0" dirty="0"/>
              <a:t>=0.0001,</a:t>
            </a:r>
          </a:p>
          <a:p>
            <a:r>
              <a:rPr lang="en-US" altLang="zh-CN" b="0" dirty="0"/>
              <a:t>                             </a:t>
            </a:r>
            <a:r>
              <a:rPr lang="en-US" altLang="zh-CN" b="0" dirty="0" err="1"/>
              <a:t>learning_rate</a:t>
            </a:r>
            <a:r>
              <a:rPr lang="en-US" altLang="zh-CN" b="0" dirty="0"/>
              <a:t>=0.05,</a:t>
            </a:r>
          </a:p>
          <a:p>
            <a:r>
              <a:rPr lang="en-US" altLang="zh-CN" b="0" dirty="0"/>
              <a:t>                             </a:t>
            </a:r>
            <a:r>
              <a:rPr lang="en-US" altLang="zh-CN" b="0" dirty="0" err="1"/>
              <a:t>window_size</a:t>
            </a:r>
            <a:r>
              <a:rPr lang="en-US" altLang="zh-CN" b="0" dirty="0"/>
              <a:t>=5,</a:t>
            </a:r>
          </a:p>
          <a:p>
            <a:r>
              <a:rPr lang="en-US" altLang="zh-CN" b="0" dirty="0"/>
              <a:t>                             </a:t>
            </a:r>
            <a:r>
              <a:rPr lang="en-US" altLang="zh-CN" b="0" dirty="0" err="1"/>
              <a:t>vector_dim</a:t>
            </a:r>
            <a:r>
              <a:rPr lang="en-US" altLang="zh-CN" b="0" dirty="0"/>
              <a:t>=100,</a:t>
            </a:r>
          </a:p>
          <a:p>
            <a:r>
              <a:rPr lang="en-US" altLang="zh-CN" b="0" dirty="0"/>
              <a:t>                             </a:t>
            </a:r>
            <a:r>
              <a:rPr lang="en-US" altLang="zh-CN" b="0" dirty="0" err="1"/>
              <a:t>negative_samples</a:t>
            </a:r>
            <a:r>
              <a:rPr lang="en-US" altLang="zh-CN" b="0" dirty="0"/>
              <a:t>=5,</a:t>
            </a:r>
          </a:p>
          <a:p>
            <a:r>
              <a:rPr lang="en-US" altLang="zh-CN" b="0" dirty="0"/>
              <a:t>                             </a:t>
            </a:r>
            <a:r>
              <a:rPr lang="en-US" altLang="zh-CN" b="0" dirty="0" err="1"/>
              <a:t>batch_size</a:t>
            </a:r>
            <a:r>
              <a:rPr lang="en-US" altLang="zh-CN" b="0" dirty="0"/>
              <a:t>=11, #  = (2*</a:t>
            </a:r>
            <a:r>
              <a:rPr lang="en-US" altLang="zh-CN" b="0" dirty="0" err="1"/>
              <a:t>window_size</a:t>
            </a:r>
            <a:r>
              <a:rPr lang="en-US" altLang="zh-CN" b="0" dirty="0"/>
              <a:t> + 1) (Preferred. Used only if mode is </a:t>
            </a:r>
            <a:r>
              <a:rPr lang="en-US" altLang="zh-CN" b="0" dirty="0" err="1"/>
              <a:t>batch_skipgram</a:t>
            </a:r>
            <a:r>
              <a:rPr lang="en-US" altLang="zh-CN" b="0" dirty="0"/>
              <a:t>)</a:t>
            </a:r>
          </a:p>
          <a:p>
            <a:r>
              <a:rPr lang="en-US" altLang="zh-CN" b="0" dirty="0"/>
              <a:t>                             evaluation=True,# Perform similarity evaluation on WS-353 dataset at the end of training</a:t>
            </a:r>
          </a:p>
          <a:p>
            <a:r>
              <a:rPr lang="en-US" altLang="zh-CN" b="0" dirty="0"/>
              <a:t>                             </a:t>
            </a:r>
            <a:r>
              <a:rPr lang="en-US" altLang="zh-CN" b="0" dirty="0" err="1"/>
              <a:t>subwords</a:t>
            </a:r>
            <a:r>
              <a:rPr lang="en-US" altLang="zh-CN" b="0" dirty="0"/>
              <a:t>=False) # </a:t>
            </a:r>
            <a:r>
              <a:rPr lang="en-US" altLang="zh-CN" b="0" dirty="0" err="1"/>
              <a:t>Subword</a:t>
            </a:r>
            <a:r>
              <a:rPr lang="en-US" altLang="zh-CN" b="0" dirty="0"/>
              <a:t> embedding learning is not supported by </a:t>
            </a:r>
            <a:r>
              <a:rPr lang="en-US" altLang="zh-CN" b="0" dirty="0" err="1"/>
              <a:t>batch_skipgram</a:t>
            </a:r>
            <a:endParaRPr lang="en-US" altLang="zh-CN" b="0" dirty="0"/>
          </a:p>
          <a:p>
            <a:endParaRPr lang="en-US" altLang="zh-CN" b="0" dirty="0"/>
          </a:p>
          <a:p>
            <a:r>
              <a:rPr lang="zh-CN" altLang="en-US" b="0" dirty="0"/>
              <a:t>可以设置</a:t>
            </a:r>
            <a:r>
              <a:rPr lang="en-US" altLang="zh-CN" b="0" dirty="0"/>
              <a:t>evaluation</a:t>
            </a:r>
            <a:r>
              <a:rPr lang="zh-CN" altLang="en-US" b="0" dirty="0"/>
              <a:t>来训练结束后使用</a:t>
            </a:r>
            <a:r>
              <a:rPr lang="en-US" altLang="zh-CN" b="0" dirty="0"/>
              <a:t>WS-353</a:t>
            </a:r>
            <a:r>
              <a:rPr lang="zh-CN" altLang="en-US" b="0" dirty="0"/>
              <a:t>进行相近词的词向量相似度的评估。</a:t>
            </a:r>
            <a:endParaRPr lang="en-US" altLang="zh-CN" b="0" dirty="0"/>
          </a:p>
          <a:p>
            <a:r>
              <a:rPr lang="en-US" altLang="zh-CN" b="0" dirty="0" err="1"/>
              <a:t>Subword</a:t>
            </a:r>
            <a:r>
              <a:rPr lang="zh-CN" altLang="en-US" b="0" dirty="0"/>
              <a:t>的功能在</a:t>
            </a:r>
            <a:r>
              <a:rPr lang="en-US" altLang="zh-CN" b="0" dirty="0"/>
              <a:t>batch </a:t>
            </a:r>
            <a:r>
              <a:rPr lang="en-US" altLang="zh-CN" b="0" dirty="0" err="1"/>
              <a:t>skipgram</a:t>
            </a:r>
            <a:r>
              <a:rPr lang="zh-CN" altLang="en-US" b="0" dirty="0"/>
              <a:t>不支持。</a:t>
            </a:r>
            <a:endParaRPr lang="en-US" altLang="zh-CN" b="0" dirty="0"/>
          </a:p>
          <a:p>
            <a:endParaRPr lang="en-US" altLang="zh-CN" b="0" dirty="0"/>
          </a:p>
          <a:p>
            <a:endParaRPr lang="en-US" altLang="zh-CN" b="0" dirty="0"/>
          </a:p>
          <a:p>
            <a:r>
              <a:rPr lang="zh-CN" altLang="en-US" b="1" dirty="0"/>
              <a:t>在用</a:t>
            </a:r>
            <a:r>
              <a:rPr lang="en-US" altLang="zh-CN" b="1" dirty="0" err="1"/>
              <a:t>blazingtext</a:t>
            </a:r>
            <a:r>
              <a:rPr lang="zh-CN" altLang="en-US" b="1" dirty="0"/>
              <a:t>做文本分类的预测时，最好预测时的也要做训练时相应的预处理，否则结果不好</a:t>
            </a:r>
            <a:r>
              <a:rPr lang="zh-CN" altLang="en-US" b="0" dirty="0"/>
              <a:t>。比如如下的例子：</a:t>
            </a:r>
            <a:endParaRPr lang="en-US" altLang="zh-CN" b="0" dirty="0"/>
          </a:p>
          <a:p>
            <a:r>
              <a:rPr lang="zh-CN" altLang="en-US" b="0" dirty="0"/>
              <a:t>（同样的一句话，有大小写，句号没有用空格和前一个词分开，这样三句话出来的结果相差很多。在训练的时候，是做了</a:t>
            </a:r>
            <a:r>
              <a:rPr lang="en-US" altLang="zh-CN" b="0" dirty="0"/>
              <a:t>lower</a:t>
            </a:r>
            <a:r>
              <a:rPr lang="zh-CN" altLang="en-US" b="0" dirty="0"/>
              <a:t>小写化和用空格分开标点符号的处理的。）</a:t>
            </a:r>
            <a:br>
              <a:rPr lang="en-US" altLang="zh-CN" b="0" dirty="0"/>
            </a:br>
            <a:r>
              <a:rPr lang="en-US" altLang="zh-CN" b="0" dirty="0"/>
              <a:t>sentences_2 = ["YOU ARE PEOPLE.",</a:t>
            </a:r>
          </a:p>
          <a:p>
            <a:r>
              <a:rPr lang="en-US" altLang="zh-CN" b="0" dirty="0"/>
              <a:t>              "you are people.",</a:t>
            </a:r>
          </a:p>
          <a:p>
            <a:r>
              <a:rPr lang="en-US" altLang="zh-CN" b="0" dirty="0"/>
              <a:t>              "you are people ."]</a:t>
            </a:r>
          </a:p>
          <a:p>
            <a:r>
              <a:rPr lang="en-US" altLang="zh-CN" b="0" dirty="0"/>
              <a:t>payload = {"instances" : sentences_2}</a:t>
            </a:r>
          </a:p>
          <a:p>
            <a:endParaRPr lang="en-US" altLang="zh-CN" b="0" dirty="0"/>
          </a:p>
          <a:p>
            <a:r>
              <a:rPr lang="en-US" altLang="zh-CN" b="0" dirty="0"/>
              <a:t>response = </a:t>
            </a:r>
            <a:r>
              <a:rPr lang="en-US" altLang="zh-CN" b="0" dirty="0" err="1"/>
              <a:t>text_classifier.predict</a:t>
            </a:r>
            <a:r>
              <a:rPr lang="en-US" altLang="zh-CN" b="0" dirty="0"/>
              <a:t>(</a:t>
            </a:r>
            <a:r>
              <a:rPr lang="en-US" altLang="zh-CN" b="0" dirty="0" err="1"/>
              <a:t>json.dumps</a:t>
            </a:r>
            <a:r>
              <a:rPr lang="en-US" altLang="zh-CN" b="0" dirty="0"/>
              <a:t>(payload))</a:t>
            </a:r>
          </a:p>
          <a:p>
            <a:endParaRPr lang="en-US" altLang="zh-CN" b="0" dirty="0"/>
          </a:p>
          <a:p>
            <a:r>
              <a:rPr lang="en-US" altLang="zh-CN" b="0" dirty="0"/>
              <a:t>predictions = </a:t>
            </a:r>
            <a:r>
              <a:rPr lang="en-US" altLang="zh-CN" b="0" dirty="0" err="1"/>
              <a:t>json.loads</a:t>
            </a:r>
            <a:r>
              <a:rPr lang="en-US" altLang="zh-CN" b="0" dirty="0"/>
              <a:t>(response)</a:t>
            </a:r>
          </a:p>
          <a:p>
            <a:r>
              <a:rPr lang="en-US" altLang="zh-CN" b="0" dirty="0"/>
              <a:t>print(</a:t>
            </a:r>
            <a:r>
              <a:rPr lang="en-US" altLang="zh-CN" b="0" dirty="0" err="1"/>
              <a:t>json.dumps</a:t>
            </a:r>
            <a:r>
              <a:rPr lang="en-US" altLang="zh-CN" b="0" dirty="0"/>
              <a:t>(predictions, indent=2))</a:t>
            </a:r>
          </a:p>
          <a:p>
            <a:endParaRPr lang="en-US" altLang="zh-CN" b="0" dirty="0"/>
          </a:p>
          <a:p>
            <a:r>
              <a:rPr lang="en-US" dirty="0"/>
              <a:t>[ { "</a:t>
            </a:r>
            <a:r>
              <a:rPr lang="en-US" dirty="0" err="1"/>
              <a:t>prob</a:t>
            </a:r>
            <a:r>
              <a:rPr lang="en-US" dirty="0"/>
              <a:t>": [ 0.41497987508773804 ], "label": [ "__label__</a:t>
            </a:r>
            <a:r>
              <a:rPr lang="en-US" dirty="0" err="1"/>
              <a:t>MeanOfTransportation</a:t>
            </a:r>
            <a:r>
              <a:rPr lang="en-US" dirty="0"/>
              <a:t>" ] }, { "</a:t>
            </a:r>
            <a:r>
              <a:rPr lang="en-US" dirty="0" err="1"/>
              <a:t>prob</a:t>
            </a:r>
            <a:r>
              <a:rPr lang="en-US" dirty="0"/>
              <a:t>": [ 0.9927109479904175 ], "label": [ "__</a:t>
            </a:r>
            <a:r>
              <a:rPr lang="en-US" dirty="0" err="1"/>
              <a:t>label__Animal</a:t>
            </a:r>
            <a:r>
              <a:rPr lang="en-US" dirty="0"/>
              <a:t>" ] }, { "</a:t>
            </a:r>
            <a:r>
              <a:rPr lang="en-US" dirty="0" err="1"/>
              <a:t>prob</a:t>
            </a:r>
            <a:r>
              <a:rPr lang="en-US" dirty="0"/>
              <a:t>": [ 0.7055023312568665 ], "label": [ "__</a:t>
            </a:r>
            <a:r>
              <a:rPr lang="en-US" dirty="0" err="1"/>
              <a:t>label__Company</a:t>
            </a:r>
            <a:r>
              <a:rPr lang="en-US" dirty="0"/>
              <a:t>" ] } ]</a:t>
            </a:r>
          </a:p>
          <a:p>
            <a:endParaRPr lang="en-US" altLang="zh-CN" b="0" dirty="0"/>
          </a:p>
          <a:p>
            <a:endParaRPr lang="en-US" altLang="zh-CN" b="0" dirty="0"/>
          </a:p>
          <a:p>
            <a:endParaRPr lang="en-US" b="1" dirty="0"/>
          </a:p>
        </p:txBody>
      </p:sp>
      <p:sp>
        <p:nvSpPr>
          <p:cNvPr id="4" name="Slide Number Placeholder 3"/>
          <p:cNvSpPr>
            <a:spLocks noGrp="1"/>
          </p:cNvSpPr>
          <p:nvPr>
            <p:ph type="sldNum" sz="quarter" idx="10"/>
          </p:nvPr>
        </p:nvSpPr>
        <p:spPr/>
        <p:txBody>
          <a:bodyPr/>
          <a:lstStyle/>
          <a:p>
            <a:fld id="{966470E8-0F9A-495C-B808-245D67B5A4E1}" type="slidenum">
              <a:rPr lang="en-US" smtClean="0"/>
              <a:t>110</a:t>
            </a:fld>
            <a:endParaRPr lang="en-US"/>
          </a:p>
        </p:txBody>
      </p:sp>
    </p:spTree>
    <p:extLst>
      <p:ext uri="{BB962C8B-B14F-4D97-AF65-F5344CB8AC3E}">
        <p14:creationId xmlns:p14="http://schemas.microsoft.com/office/powerpoint/2010/main" val="1881095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的</a:t>
            </a:r>
            <a:r>
              <a:rPr lang="en-US" altLang="zh-CN" dirty="0"/>
              <a:t>LDA</a:t>
            </a:r>
            <a:r>
              <a:rPr lang="zh-CN" altLang="en-US" dirty="0"/>
              <a:t>主题模型可以做基于</a:t>
            </a:r>
            <a:r>
              <a:rPr lang="en-US" altLang="zh-CN" dirty="0"/>
              <a:t>CPU</a:t>
            </a:r>
            <a:r>
              <a:rPr lang="zh-CN" altLang="en-US" dirty="0"/>
              <a:t>的分布式训练。</a:t>
            </a:r>
            <a:endParaRPr lang="en-US" altLang="zh-CN" dirty="0"/>
          </a:p>
          <a:p>
            <a:endParaRPr lang="en-US" dirty="0"/>
          </a:p>
          <a:p>
            <a:r>
              <a:rPr lang="en-US" dirty="0"/>
              <a:t>https://scikit-learn.org/stable/modules/feature_extraction.html</a:t>
            </a:r>
            <a:r>
              <a:rPr lang="zh-CN" altLang="en-US" dirty="0"/>
              <a:t>中关于文本的预处理可以参考，英文的词干归并操作由</a:t>
            </a:r>
            <a:r>
              <a:rPr lang="en-US" altLang="zh-CN" dirty="0" err="1"/>
              <a:t>ntlk</a:t>
            </a:r>
            <a:r>
              <a:rPr lang="zh-CN" altLang="en-US" dirty="0"/>
              <a:t>库提供。</a:t>
            </a:r>
            <a:endParaRPr lang="en-US" altLang="zh-CN" dirty="0"/>
          </a:p>
          <a:p>
            <a:endParaRPr lang="en-US" dirty="0"/>
          </a:p>
          <a:p>
            <a:r>
              <a:rPr lang="en-US" altLang="zh-CN" dirty="0"/>
              <a:t>LDA</a:t>
            </a:r>
            <a:r>
              <a:rPr lang="zh-CN" altLang="en-US" dirty="0"/>
              <a:t>的经典版本在训练完之后就不会在更新</a:t>
            </a:r>
            <a:r>
              <a:rPr lang="en-US" altLang="zh-CN" dirty="0"/>
              <a:t>topic-word</a:t>
            </a:r>
            <a:r>
              <a:rPr lang="zh-CN" altLang="en-US" dirty="0"/>
              <a:t>的概率分布了，而改进版的</a:t>
            </a:r>
            <a:r>
              <a:rPr lang="en-US" altLang="zh-CN" dirty="0" err="1"/>
              <a:t>onlineLDA</a:t>
            </a:r>
            <a:r>
              <a:rPr lang="zh-CN" altLang="en-US" dirty="0"/>
              <a:t>则可以根据新的</a:t>
            </a:r>
            <a:r>
              <a:rPr lang="en-US" altLang="zh-CN" dirty="0"/>
              <a:t>document</a:t>
            </a:r>
            <a:r>
              <a:rPr lang="zh-CN" altLang="en-US" dirty="0"/>
              <a:t>来更新</a:t>
            </a:r>
            <a:r>
              <a:rPr lang="en-US" altLang="zh-CN" dirty="0"/>
              <a:t>topic-word</a:t>
            </a:r>
            <a:r>
              <a:rPr lang="zh-CN" altLang="en-US" dirty="0"/>
              <a:t>概率分布。</a:t>
            </a:r>
            <a:endParaRPr lang="en-US" altLang="zh-CN" dirty="0"/>
          </a:p>
          <a:p>
            <a:endParaRPr lang="en-US" dirty="0"/>
          </a:p>
          <a:p>
            <a:r>
              <a:rPr lang="zh-CN" altLang="en-US" dirty="0"/>
              <a:t>另一种常见的关键字提取算法</a:t>
            </a:r>
            <a:r>
              <a:rPr lang="en-US" altLang="zh-CN" dirty="0" err="1"/>
              <a:t>textrank</a:t>
            </a:r>
            <a:r>
              <a:rPr lang="zh-CN" altLang="en-US" dirty="0"/>
              <a:t>利用的</a:t>
            </a:r>
            <a:r>
              <a:rPr lang="en-US" altLang="zh-CN" dirty="0" err="1"/>
              <a:t>pagerank</a:t>
            </a:r>
            <a:r>
              <a:rPr lang="zh-CN" altLang="en-US" dirty="0"/>
              <a:t>的思路来构造图的邻接矩阵，图的节点就是分词，根据滑动窗口来看两个分词是否在窗口内共现来决定是否有边。</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112</a:t>
            </a:fld>
            <a:endParaRPr lang="en-US"/>
          </a:p>
        </p:txBody>
      </p:sp>
    </p:spTree>
    <p:extLst>
      <p:ext uri="{BB962C8B-B14F-4D97-AF65-F5344CB8AC3E}">
        <p14:creationId xmlns:p14="http://schemas.microsoft.com/office/powerpoint/2010/main" val="2436103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关于张量分解可以参考：</a:t>
            </a:r>
            <a:r>
              <a:rPr lang="en-US" altLang="zh-CN" dirty="0"/>
              <a:t>http://jmlr.org/papers/volume15/anandkumar14b/anandkumar14b.pdf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114</a:t>
            </a:fld>
            <a:endParaRPr lang="en-US"/>
          </a:p>
        </p:txBody>
      </p:sp>
    </p:spTree>
    <p:extLst>
      <p:ext uri="{BB962C8B-B14F-4D97-AF65-F5344CB8AC3E}">
        <p14:creationId xmlns:p14="http://schemas.microsoft.com/office/powerpoint/2010/main" val="2030266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一个使用</a:t>
            </a:r>
            <a:r>
              <a:rPr lang="en-US" sz="1200" kern="1200" dirty="0">
                <a:solidFill>
                  <a:schemeClr val="tx1"/>
                </a:solidFill>
                <a:effectLst/>
                <a:latin typeface="+mn-lt"/>
                <a:ea typeface="+mn-ea"/>
                <a:cs typeface="+mn-cs"/>
              </a:rPr>
              <a:t>SM </a:t>
            </a:r>
            <a:r>
              <a:rPr lang="zh-CN" altLang="en-US" sz="1200" kern="1200" dirty="0">
                <a:solidFill>
                  <a:schemeClr val="tx1"/>
                </a:solidFill>
                <a:effectLst/>
                <a:latin typeface="+mn-lt"/>
                <a:ea typeface="+mn-ea"/>
                <a:cs typeface="+mn-cs"/>
              </a:rPr>
              <a:t>内建</a:t>
            </a:r>
            <a:r>
              <a:rPr lang="en-US" sz="1200" kern="1200" dirty="0">
                <a:solidFill>
                  <a:schemeClr val="tx1"/>
                </a:solidFill>
                <a:effectLst/>
                <a:latin typeface="+mn-lt"/>
                <a:ea typeface="+mn-ea"/>
                <a:cs typeface="+mn-cs"/>
              </a:rPr>
              <a:t>LDA</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参考：</a:t>
            </a:r>
            <a:r>
              <a:rPr lang="en-US" sz="1200" u="sng" kern="1200" dirty="0">
                <a:solidFill>
                  <a:schemeClr val="tx1"/>
                </a:solidFill>
                <a:effectLst/>
                <a:latin typeface="+mn-lt"/>
                <a:ea typeface="+mn-ea"/>
                <a:cs typeface="+mn-cs"/>
                <a:hlinkClick r:id="rId3"/>
              </a:rPr>
              <a:t>https://alexandersimes.com/unsupervised/machine/learning/nlp/sagemaker/2019/09/01/got.html</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（同时也可以参考它的文本预处理）</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115</a:t>
            </a:fld>
            <a:endParaRPr lang="en-US"/>
          </a:p>
        </p:txBody>
      </p:sp>
    </p:spTree>
    <p:extLst>
      <p:ext uri="{BB962C8B-B14F-4D97-AF65-F5344CB8AC3E}">
        <p14:creationId xmlns:p14="http://schemas.microsoft.com/office/powerpoint/2010/main" val="4104795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 NTM</a:t>
            </a:r>
            <a:r>
              <a:rPr lang="zh-CN" altLang="en-US" dirty="0"/>
              <a:t>的</a:t>
            </a:r>
            <a:r>
              <a:rPr lang="en-US" altLang="zh-CN" dirty="0"/>
              <a:t>under the hood</a:t>
            </a:r>
            <a:r>
              <a:rPr lang="zh-CN" altLang="en-US" dirty="0"/>
              <a:t>介绍参考：</a:t>
            </a:r>
            <a:r>
              <a:rPr lang="en-US" altLang="zh-CN" dirty="0"/>
              <a:t>https://aws.amazon.com/blogs/machine-learning/introduction-to-the-amazon-sagemaker-neural-topic-model/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116</a:t>
            </a:fld>
            <a:endParaRPr lang="en-US"/>
          </a:p>
        </p:txBody>
      </p:sp>
    </p:spTree>
    <p:extLst>
      <p:ext uri="{BB962C8B-B14F-4D97-AF65-F5344CB8AC3E}">
        <p14:creationId xmlns:p14="http://schemas.microsoft.com/office/powerpoint/2010/main" val="4237495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t> https://github.com/awslabs/amazon-sagemaker-examples/blob/master/scientific_details_of_algorithms/ntm_topic_modeling/ntm_wikitext.ipynb </a:t>
            </a:r>
          </a:p>
          <a:p>
            <a:endParaRPr lang="en-US" dirty="0"/>
          </a:p>
          <a:p>
            <a:r>
              <a:rPr lang="en-US" altLang="zh-CN" dirty="0"/>
              <a:t>NTM</a:t>
            </a:r>
            <a:r>
              <a:rPr lang="zh-CN" altLang="en-US" dirty="0"/>
              <a:t>是基于变分推断网络的一个概率生成模型，具体可以参考</a:t>
            </a:r>
            <a:r>
              <a:rPr lang="en-US" altLang="zh-CN" dirty="0"/>
              <a:t>https://arxiv.org/pdf/1511.06038.pdf</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117</a:t>
            </a:fld>
            <a:endParaRPr lang="en-US"/>
          </a:p>
        </p:txBody>
      </p:sp>
    </p:spTree>
    <p:extLst>
      <p:ext uri="{BB962C8B-B14F-4D97-AF65-F5344CB8AC3E}">
        <p14:creationId xmlns:p14="http://schemas.microsoft.com/office/powerpoint/2010/main" val="1781061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主题模型量化评价指标：</a:t>
            </a:r>
            <a:r>
              <a:rPr lang="en-US" altLang="zh-CN" b="0" dirty="0"/>
              <a:t>https://zhuanlan.zhihu.com/p/105226228</a:t>
            </a:r>
            <a:endParaRPr lang="zh-CN" altLang="en-US" b="0"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118</a:t>
            </a:fld>
            <a:endParaRPr lang="en-US"/>
          </a:p>
        </p:txBody>
      </p:sp>
    </p:spTree>
    <p:extLst>
      <p:ext uri="{BB962C8B-B14F-4D97-AF65-F5344CB8AC3E}">
        <p14:creationId xmlns:p14="http://schemas.microsoft.com/office/powerpoint/2010/main" val="27874483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NTM</a:t>
            </a:r>
            <a:r>
              <a:rPr lang="zh-CN" altLang="en-US" dirty="0"/>
              <a:t>中涉及到的主题连贯性</a:t>
            </a:r>
            <a:r>
              <a:rPr lang="en-US" altLang="zh-CN" dirty="0"/>
              <a:t>WETC</a:t>
            </a:r>
            <a:r>
              <a:rPr lang="zh-CN" altLang="en-US" dirty="0"/>
              <a:t>和主题唯一性</a:t>
            </a:r>
            <a:r>
              <a:rPr lang="en-US" altLang="zh-CN" dirty="0"/>
              <a:t>TU</a:t>
            </a:r>
            <a:r>
              <a:rPr lang="zh-CN" altLang="en-US" dirty="0"/>
              <a:t>可以参考官方</a:t>
            </a:r>
            <a:r>
              <a:rPr lang="en-US" altLang="zh-CN" dirty="0"/>
              <a:t>blog</a:t>
            </a:r>
            <a:r>
              <a:rPr lang="zh-CN" altLang="en-US" dirty="0"/>
              <a:t>：</a:t>
            </a:r>
            <a:r>
              <a:rPr lang="en-US" altLang="zh-CN" dirty="0"/>
              <a:t>https://aws.amazon.com/blogs/machine-learning/amazon-sagemaker-neural-topic-model-now-supports-auxiliary-vocabulary-channel-new-topic-evaluation-metrics-and-training-subsampling/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119</a:t>
            </a:fld>
            <a:endParaRPr lang="en-US"/>
          </a:p>
        </p:txBody>
      </p:sp>
    </p:spTree>
    <p:extLst>
      <p:ext uri="{BB962C8B-B14F-4D97-AF65-F5344CB8AC3E}">
        <p14:creationId xmlns:p14="http://schemas.microsoft.com/office/powerpoint/2010/main" val="252258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sklearn</a:t>
            </a:r>
            <a:r>
              <a:rPr lang="zh-CN" altLang="en-US" dirty="0"/>
              <a:t>的</a:t>
            </a:r>
            <a:r>
              <a:rPr lang="en-US" dirty="0" err="1"/>
              <a:t>CountVectorizer</a:t>
            </a:r>
            <a:r>
              <a:rPr lang="zh-CN" altLang="en-US" dirty="0"/>
              <a:t>用法参考：</a:t>
            </a:r>
            <a:r>
              <a:rPr lang="en-US" dirty="0"/>
              <a:t>https://scikit-learn.org/stable/modules/generated/sklearn.feature_extraction.text.CountVectorizer.html</a:t>
            </a:r>
          </a:p>
          <a:p>
            <a:endParaRPr lang="en-US" altLang="zh-CN" dirty="0"/>
          </a:p>
          <a:p>
            <a:r>
              <a:rPr lang="zh-CN" altLang="en-US" dirty="0"/>
              <a:t>利用</a:t>
            </a:r>
            <a:r>
              <a:rPr lang="en-US" altLang="zh-CN" dirty="0"/>
              <a:t>NTM</a:t>
            </a:r>
            <a:r>
              <a:rPr lang="zh-CN" altLang="en-US" dirty="0"/>
              <a:t>训练完的模型可以获得</a:t>
            </a:r>
            <a:r>
              <a:rPr lang="en-US" altLang="zh-CN" dirty="0"/>
              <a:t>topic-word</a:t>
            </a:r>
            <a:r>
              <a:rPr lang="zh-CN" altLang="en-US" dirty="0"/>
              <a:t>分布矩阵，参考：</a:t>
            </a:r>
            <a:r>
              <a:rPr lang="en-US" altLang="zh-CN" dirty="0"/>
              <a:t>https://github.com/awslabs/amazon-sagemaker-examples/blob/master/introduction_to_applying_machine_learning/ntm_20newsgroups_topic_modeling/ntm_20newsgroups_topic_model.ipynb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120</a:t>
            </a:fld>
            <a:endParaRPr lang="en-US"/>
          </a:p>
        </p:txBody>
      </p:sp>
    </p:spTree>
    <p:extLst>
      <p:ext uri="{BB962C8B-B14F-4D97-AF65-F5344CB8AC3E}">
        <p14:creationId xmlns:p14="http://schemas.microsoft.com/office/powerpoint/2010/main" val="9808078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SM LDA vs SM NTM</a:t>
            </a:r>
            <a:r>
              <a:rPr lang="zh-CN" altLang="en-US" dirty="0"/>
              <a:t>可以参考： </a:t>
            </a:r>
            <a:endParaRPr lang="en-US" altLang="zh-CN" dirty="0"/>
          </a:p>
          <a:p>
            <a:r>
              <a:rPr lang="en-US" dirty="0"/>
              <a:t>https://stackoverflow.com/questions/59109982/what-is-the-difference-between-lda-and-ntm-in-amazon-sagemaker-for-topic-modelin  </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121</a:t>
            </a:fld>
            <a:endParaRPr lang="en-US"/>
          </a:p>
        </p:txBody>
      </p:sp>
    </p:spTree>
    <p:extLst>
      <p:ext uri="{BB962C8B-B14F-4D97-AF65-F5344CB8AC3E}">
        <p14:creationId xmlns:p14="http://schemas.microsoft.com/office/powerpoint/2010/main" val="100026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需要在</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安装容器</a:t>
            </a:r>
            <a:r>
              <a:rPr lang="en-US"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相关的依赖，这个可以通过从</a:t>
            </a:r>
            <a:r>
              <a:rPr lang="en-US" sz="1200" u="sng" kern="1200" dirty="0">
                <a:solidFill>
                  <a:schemeClr val="tx1"/>
                </a:solidFill>
                <a:effectLst/>
                <a:latin typeface="+mn-lt"/>
                <a:ea typeface="+mn-ea"/>
                <a:cs typeface="+mn-cs"/>
                <a:hlinkClick r:id="rId3"/>
              </a:rPr>
              <a:t>https://github.com/awslabs/amazon-sagemaker-examples/tree/4c2a93114104e0b9555d7c10aaab018cac3d7c04/sagemaker-python-sdk/tensorflow_script_mode_quickstart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中下载</a:t>
            </a:r>
            <a:r>
              <a:rPr lang="en-US" sz="1200" kern="1200" dirty="0">
                <a:solidFill>
                  <a:schemeClr val="tx1"/>
                </a:solidFill>
                <a:effectLst/>
                <a:latin typeface="+mn-lt"/>
                <a:ea typeface="+mn-ea"/>
                <a:cs typeface="+mn-cs"/>
              </a:rPr>
              <a:t>setup.sh</a:t>
            </a:r>
            <a:r>
              <a:rPr lang="zh-CN" altLang="en-US" sz="1200" kern="1200" dirty="0">
                <a:solidFill>
                  <a:schemeClr val="tx1"/>
                </a:solidFill>
                <a:effectLst/>
                <a:latin typeface="+mn-lt"/>
                <a:ea typeface="+mn-ea"/>
                <a:cs typeface="+mn-cs"/>
              </a:rPr>
              <a:t>和</a:t>
            </a:r>
            <a:r>
              <a:rPr lang="en-US" sz="1200" kern="1200" dirty="0" err="1">
                <a:solidFill>
                  <a:schemeClr val="tx1"/>
                </a:solidFill>
                <a:effectLst/>
                <a:latin typeface="+mn-lt"/>
                <a:ea typeface="+mn-ea"/>
                <a:cs typeface="+mn-cs"/>
              </a:rPr>
              <a:t>daemon.json</a:t>
            </a:r>
            <a:r>
              <a:rPr lang="zh-CN" altLang="en-US" sz="1200" kern="1200" dirty="0">
                <a:solidFill>
                  <a:schemeClr val="tx1"/>
                </a:solidFill>
                <a:effectLst/>
                <a:latin typeface="+mn-lt"/>
                <a:ea typeface="+mn-ea"/>
                <a:cs typeface="+mn-cs"/>
              </a:rPr>
              <a:t>文件到本地并执行</a:t>
            </a:r>
            <a:r>
              <a:rPr lang="en-US" sz="1200" kern="1200" dirty="0">
                <a:solidFill>
                  <a:schemeClr val="tx1"/>
                </a:solidFill>
                <a:effectLst/>
                <a:latin typeface="+mn-lt"/>
                <a:ea typeface="+mn-ea"/>
                <a:cs typeface="+mn-cs"/>
              </a:rPr>
              <a:t>setup.sh</a:t>
            </a:r>
            <a:r>
              <a:rPr lang="zh-CN" altLang="en-US" sz="1200" kern="1200" dirty="0">
                <a:solidFill>
                  <a:schemeClr val="tx1"/>
                </a:solidFill>
                <a:effectLst/>
                <a:latin typeface="+mn-lt"/>
                <a:ea typeface="+mn-ea"/>
                <a:cs typeface="+mn-cs"/>
              </a:rPr>
              <a:t>来安装</a:t>
            </a:r>
            <a:r>
              <a:rPr lang="en-US" sz="1200" kern="1200" dirty="0" err="1">
                <a:solidFill>
                  <a:schemeClr val="tx1"/>
                </a:solidFill>
                <a:effectLst/>
                <a:latin typeface="+mn-lt"/>
                <a:ea typeface="+mn-ea"/>
                <a:cs typeface="+mn-cs"/>
              </a:rPr>
              <a:t>S</a:t>
            </a:r>
            <a:r>
              <a:rPr lang="en-US" altLang="zh-CN" sz="1200" kern="1200" dirty="0" err="1">
                <a:solidFill>
                  <a:schemeClr val="tx1"/>
                </a:solidFill>
                <a:effectLst/>
                <a:latin typeface="+mn-lt"/>
                <a:ea typeface="+mn-ea"/>
                <a:cs typeface="+mn-cs"/>
              </a:rPr>
              <a:t>agemaker</a:t>
            </a:r>
            <a:r>
              <a:rPr lang="zh-CN" altLang="en-US" sz="1200" kern="1200" dirty="0">
                <a:solidFill>
                  <a:schemeClr val="tx1"/>
                </a:solidFill>
                <a:effectLst/>
                <a:latin typeface="+mn-lt"/>
                <a:ea typeface="+mn-ea"/>
                <a:cs typeface="+mn-cs"/>
              </a:rPr>
              <a:t>需要的容器</a:t>
            </a:r>
            <a:r>
              <a:rPr lang="en-US"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为了快速测试模型部署以及预测结果，可以在</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部署模型和做</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预测，类似如下的代码：</a:t>
            </a:r>
            <a:endParaRPr lang="en-US" sz="120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local_predictor</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local_estimator.deploy</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initial_instance_count</a:t>
            </a:r>
            <a:r>
              <a:rPr lang="en-US" sz="1200" b="0" kern="1200" dirty="0">
                <a:solidFill>
                  <a:schemeClr val="tx1"/>
                </a:solidFill>
                <a:effectLst/>
                <a:latin typeface="+mn-lt"/>
                <a:ea typeface="+mn-ea"/>
                <a:cs typeface="+mn-cs"/>
              </a:rPr>
              <a:t>=1,instance_type='local')</a:t>
            </a:r>
            <a:endParaRPr lang="en-US" sz="120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上面的</a:t>
            </a:r>
            <a:r>
              <a:rPr lang="en-US" sz="1200" b="0" kern="1200" dirty="0" err="1">
                <a:solidFill>
                  <a:schemeClr val="tx1"/>
                </a:solidFill>
                <a:effectLst/>
                <a:latin typeface="+mn-lt"/>
                <a:ea typeface="+mn-ea"/>
                <a:cs typeface="+mn-cs"/>
              </a:rPr>
              <a:t>instance</a:t>
            </a:r>
            <a:r>
              <a:rPr lang="en-US" sz="1200" kern="1200" dirty="0" err="1">
                <a:solidFill>
                  <a:schemeClr val="tx1"/>
                </a:solidFill>
                <a:effectLst/>
                <a:latin typeface="+mn-lt"/>
                <a:ea typeface="+mn-ea"/>
                <a:cs typeface="+mn-cs"/>
              </a:rPr>
              <a:t>_type</a:t>
            </a:r>
            <a:r>
              <a:rPr lang="zh-CN" altLang="en-US" sz="1200" kern="1200" dirty="0">
                <a:solidFill>
                  <a:schemeClr val="tx1"/>
                </a:solidFill>
                <a:effectLst/>
                <a:latin typeface="+mn-lt"/>
                <a:ea typeface="+mn-ea"/>
                <a:cs typeface="+mn-cs"/>
              </a:rPr>
              <a:t>可以是</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或者</a:t>
            </a:r>
            <a:r>
              <a:rPr lang="en-US" sz="1200" kern="1200" dirty="0" err="1">
                <a:solidFill>
                  <a:schemeClr val="tx1"/>
                </a:solidFill>
                <a:effectLst/>
                <a:latin typeface="+mn-lt"/>
                <a:ea typeface="+mn-ea"/>
                <a:cs typeface="+mn-cs"/>
              </a:rPr>
              <a:t>local_gpu</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Sagemaker</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notebook</a:t>
            </a:r>
            <a:r>
              <a:rPr lang="zh-CN" altLang="en-US" sz="1200" kern="1200" dirty="0">
                <a:solidFill>
                  <a:schemeClr val="tx1"/>
                </a:solidFill>
                <a:effectLst/>
                <a:latin typeface="+mn-lt"/>
                <a:ea typeface="+mn-ea"/>
                <a:cs typeface="+mn-cs"/>
              </a:rPr>
              <a:t>实例上用</a:t>
            </a:r>
            <a:r>
              <a:rPr lang="en-US" altLang="zh-CN" sz="1200" kern="1200" dirty="0">
                <a:solidFill>
                  <a:schemeClr val="tx1"/>
                </a:solidFill>
                <a:effectLst/>
                <a:latin typeface="+mn-lt"/>
                <a:ea typeface="+mn-ea"/>
                <a:cs typeface="+mn-cs"/>
              </a:rPr>
              <a:t>local mode</a:t>
            </a:r>
            <a:r>
              <a:rPr lang="zh-CN" altLang="en-US" sz="1200" kern="1200" dirty="0">
                <a:solidFill>
                  <a:schemeClr val="tx1"/>
                </a:solidFill>
                <a:effectLst/>
                <a:latin typeface="+mn-lt"/>
                <a:ea typeface="+mn-ea"/>
                <a:cs typeface="+mn-cs"/>
              </a:rPr>
              <a:t>进行训练请参考：</a:t>
            </a:r>
            <a:r>
              <a:rPr lang="en-US" altLang="zh-CN" sz="1200" kern="1200" dirty="0">
                <a:solidFill>
                  <a:schemeClr val="tx1"/>
                </a:solidFill>
                <a:effectLst/>
                <a:latin typeface="+mn-lt"/>
                <a:ea typeface="+mn-ea"/>
                <a:cs typeface="+mn-cs"/>
              </a:rPr>
              <a:t>https://aws.amazon.com/blogs/machine-learning/use-the-amazon-sagemaker-local-mode-to-train-on-your-notebook-instance/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其实只要安装了</a:t>
            </a:r>
            <a:r>
              <a:rPr lang="en-US" altLang="zh-CN" sz="1200" kern="1200" dirty="0" err="1">
                <a:solidFill>
                  <a:schemeClr val="tx1"/>
                </a:solidFill>
                <a:effectLst/>
                <a:latin typeface="+mn-lt"/>
                <a:ea typeface="+mn-ea"/>
                <a:cs typeface="+mn-cs"/>
              </a:rPr>
              <a:t>Sagemaker</a:t>
            </a:r>
            <a:r>
              <a:rPr lang="en-US" altLang="zh-CN" sz="1200" kern="1200" dirty="0">
                <a:solidFill>
                  <a:schemeClr val="tx1"/>
                </a:solidFill>
                <a:effectLst/>
                <a:latin typeface="+mn-lt"/>
                <a:ea typeface="+mn-ea"/>
                <a:cs typeface="+mn-cs"/>
              </a:rPr>
              <a:t> python SDK</a:t>
            </a:r>
            <a:r>
              <a:rPr lang="zh-CN" altLang="en-US" sz="1200" kern="1200" dirty="0">
                <a:solidFill>
                  <a:schemeClr val="tx1"/>
                </a:solidFill>
                <a:effectLst/>
                <a:latin typeface="+mn-lt"/>
                <a:ea typeface="+mn-ea"/>
                <a:cs typeface="+mn-cs"/>
              </a:rPr>
              <a:t>以及对应的容器</a:t>
            </a:r>
            <a:r>
              <a:rPr lang="en-US" altLang="zh-CN"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，就可以用</a:t>
            </a:r>
            <a:r>
              <a:rPr lang="en-US" altLang="zh-CN" sz="1200" kern="1200" dirty="0">
                <a:solidFill>
                  <a:schemeClr val="tx1"/>
                </a:solidFill>
                <a:effectLst/>
                <a:latin typeface="+mn-lt"/>
                <a:ea typeface="+mn-ea"/>
                <a:cs typeface="+mn-cs"/>
              </a:rPr>
              <a:t>local mode</a:t>
            </a:r>
            <a:r>
              <a:rPr lang="zh-CN" altLang="en-US" sz="1200" kern="1200" dirty="0">
                <a:solidFill>
                  <a:schemeClr val="tx1"/>
                </a:solidFill>
                <a:effectLst/>
                <a:latin typeface="+mn-lt"/>
                <a:ea typeface="+mn-ea"/>
                <a:cs typeface="+mn-cs"/>
              </a:rPr>
              <a:t>进行训练和部署，不一定限制在</a:t>
            </a:r>
            <a:r>
              <a:rPr lang="en-US" altLang="zh-CN" sz="1200" kern="1200" dirty="0" err="1">
                <a:solidFill>
                  <a:schemeClr val="tx1"/>
                </a:solidFill>
                <a:effectLst/>
                <a:latin typeface="+mn-lt"/>
                <a:ea typeface="+mn-ea"/>
                <a:cs typeface="+mn-cs"/>
              </a:rPr>
              <a:t>Sagemaker</a:t>
            </a:r>
            <a:r>
              <a:rPr lang="en-US" altLang="zh-CN" sz="1200" kern="1200" dirty="0">
                <a:solidFill>
                  <a:schemeClr val="tx1"/>
                </a:solidFill>
                <a:effectLst/>
                <a:latin typeface="+mn-lt"/>
                <a:ea typeface="+mn-ea"/>
                <a:cs typeface="+mn-cs"/>
              </a:rPr>
              <a:t> notebook</a:t>
            </a:r>
            <a:r>
              <a:rPr lang="zh-CN" altLang="en-US" sz="1200" kern="1200" dirty="0">
                <a:solidFill>
                  <a:schemeClr val="tx1"/>
                </a:solidFill>
                <a:effectLst/>
                <a:latin typeface="+mn-lt"/>
                <a:ea typeface="+mn-ea"/>
                <a:cs typeface="+mn-cs"/>
              </a:rPr>
              <a:t>实例。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a:t>
            </a:fld>
            <a:endParaRPr lang="en-US"/>
          </a:p>
        </p:txBody>
      </p:sp>
    </p:spTree>
    <p:extLst>
      <p:ext uri="{BB962C8B-B14F-4D97-AF65-F5344CB8AC3E}">
        <p14:creationId xmlns:p14="http://schemas.microsoft.com/office/powerpoint/2010/main" val="80792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https://aws.amazon.com/blogs/machine-learning/create-a-word-pronunciation-sequence-to-sequence-model-using-amazon-sagemaker/</a:t>
            </a:r>
          </a:p>
          <a:p>
            <a:r>
              <a:rPr lang="en-US" dirty="0"/>
              <a:t>https://github.com/awslabs/amazon-sagemaker-examples/tree/master/introduction_to_amazon_algorithms/seq2seq_translation_en-de</a:t>
            </a:r>
          </a:p>
        </p:txBody>
      </p:sp>
      <p:sp>
        <p:nvSpPr>
          <p:cNvPr id="4" name="Slide Number Placeholder 3"/>
          <p:cNvSpPr>
            <a:spLocks noGrp="1"/>
          </p:cNvSpPr>
          <p:nvPr>
            <p:ph type="sldNum" sz="quarter" idx="10"/>
          </p:nvPr>
        </p:nvSpPr>
        <p:spPr/>
        <p:txBody>
          <a:bodyPr/>
          <a:lstStyle/>
          <a:p>
            <a:fld id="{966470E8-0F9A-495C-B808-245D67B5A4E1}" type="slidenum">
              <a:rPr lang="en-US" smtClean="0"/>
              <a:t>122</a:t>
            </a:fld>
            <a:endParaRPr lang="en-US"/>
          </a:p>
        </p:txBody>
      </p:sp>
    </p:spTree>
    <p:extLst>
      <p:ext uri="{BB962C8B-B14F-4D97-AF65-F5344CB8AC3E}">
        <p14:creationId xmlns:p14="http://schemas.microsoft.com/office/powerpoint/2010/main" val="2965665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sentence = 'can you drive a car ?'</a:t>
            </a:r>
          </a:p>
          <a:p>
            <a:endParaRPr lang="en-US" dirty="0"/>
          </a:p>
          <a:p>
            <a:r>
              <a:rPr lang="en-US" dirty="0"/>
              <a:t>payload = {"instances" : [{</a:t>
            </a:r>
          </a:p>
          <a:p>
            <a:r>
              <a:rPr lang="en-US" dirty="0"/>
              <a:t>                            "data" : sentence,</a:t>
            </a:r>
          </a:p>
          <a:p>
            <a:r>
              <a:rPr lang="en-US" dirty="0"/>
              <a:t>                            "configuration" : {"</a:t>
            </a:r>
            <a:r>
              <a:rPr lang="en-US" dirty="0" err="1"/>
              <a:t>attention_matrix":"true</a:t>
            </a:r>
            <a:r>
              <a:rPr lang="en-US" dirty="0"/>
              <a:t>"}</a:t>
            </a:r>
          </a:p>
          <a:p>
            <a:r>
              <a:rPr lang="en-US" dirty="0"/>
              <a:t>                          }</a:t>
            </a:r>
          </a:p>
          <a:p>
            <a:r>
              <a:rPr lang="en-US" dirty="0"/>
              <a:t>                         ]}</a:t>
            </a:r>
          </a:p>
          <a:p>
            <a:endParaRPr lang="en-US" dirty="0"/>
          </a:p>
          <a:p>
            <a:r>
              <a:rPr lang="en-US" dirty="0"/>
              <a:t>response = </a:t>
            </a:r>
            <a:r>
              <a:rPr lang="en-US" dirty="0" err="1"/>
              <a:t>runtime.invoke_endpoint</a:t>
            </a:r>
            <a:r>
              <a:rPr lang="en-US" dirty="0"/>
              <a:t>(</a:t>
            </a:r>
            <a:r>
              <a:rPr lang="en-US" dirty="0" err="1"/>
              <a:t>EndpointName</a:t>
            </a:r>
            <a:r>
              <a:rPr lang="en-US" dirty="0"/>
              <a:t>=</a:t>
            </a:r>
            <a:r>
              <a:rPr lang="en-US" dirty="0" err="1"/>
              <a:t>endpoint_name</a:t>
            </a:r>
            <a:r>
              <a:rPr lang="en-US" dirty="0"/>
              <a:t>, </a:t>
            </a:r>
          </a:p>
          <a:p>
            <a:r>
              <a:rPr lang="en-US" dirty="0"/>
              <a:t>                                   </a:t>
            </a:r>
            <a:r>
              <a:rPr lang="en-US" dirty="0" err="1"/>
              <a:t>ContentType</a:t>
            </a:r>
            <a:r>
              <a:rPr lang="en-US" dirty="0"/>
              <a:t>='application/</a:t>
            </a:r>
            <a:r>
              <a:rPr lang="en-US" dirty="0" err="1"/>
              <a:t>json</a:t>
            </a:r>
            <a:r>
              <a:rPr lang="en-US" dirty="0"/>
              <a:t>', </a:t>
            </a:r>
          </a:p>
          <a:p>
            <a:r>
              <a:rPr lang="en-US" dirty="0"/>
              <a:t>                                   Body=</a:t>
            </a:r>
            <a:r>
              <a:rPr lang="en-US" dirty="0" err="1"/>
              <a:t>json.dumps</a:t>
            </a:r>
            <a:r>
              <a:rPr lang="en-US" dirty="0"/>
              <a:t>(payload))</a:t>
            </a:r>
          </a:p>
          <a:p>
            <a:endParaRPr lang="en-US" dirty="0"/>
          </a:p>
          <a:p>
            <a:r>
              <a:rPr lang="en-US" dirty="0"/>
              <a:t>response = response["Body"].read().decode("utf-8")</a:t>
            </a:r>
          </a:p>
          <a:p>
            <a:r>
              <a:rPr lang="en-US" dirty="0"/>
              <a:t>response = </a:t>
            </a:r>
            <a:r>
              <a:rPr lang="en-US" dirty="0" err="1"/>
              <a:t>json.loads</a:t>
            </a:r>
            <a:r>
              <a:rPr lang="en-US" dirty="0"/>
              <a:t>(response)['predictions'][0]</a:t>
            </a:r>
          </a:p>
          <a:p>
            <a:endParaRPr lang="en-US" dirty="0"/>
          </a:p>
          <a:p>
            <a:r>
              <a:rPr lang="en-US" dirty="0"/>
              <a:t>source = sentence</a:t>
            </a:r>
          </a:p>
          <a:p>
            <a:r>
              <a:rPr lang="en-US" dirty="0"/>
              <a:t>target = response["target"]</a:t>
            </a:r>
          </a:p>
          <a:p>
            <a:r>
              <a:rPr lang="en-US" dirty="0" err="1"/>
              <a:t>attention_matrix</a:t>
            </a:r>
            <a:r>
              <a:rPr lang="en-US" dirty="0"/>
              <a:t> = </a:t>
            </a:r>
            <a:r>
              <a:rPr lang="en-US" dirty="0" err="1"/>
              <a:t>np.array</a:t>
            </a:r>
            <a:r>
              <a:rPr lang="en-US" dirty="0"/>
              <a:t>(response["matrix"])</a:t>
            </a:r>
          </a:p>
          <a:p>
            <a:endParaRPr lang="en-US" dirty="0"/>
          </a:p>
          <a:p>
            <a:r>
              <a:rPr lang="en-US" dirty="0"/>
              <a:t>print("Source: %s \</a:t>
            </a:r>
            <a:r>
              <a:rPr lang="en-US" dirty="0" err="1"/>
              <a:t>nTarget</a:t>
            </a:r>
            <a:r>
              <a:rPr lang="en-US" dirty="0"/>
              <a:t>: %s" % (source, target))</a:t>
            </a:r>
          </a:p>
        </p:txBody>
      </p:sp>
      <p:sp>
        <p:nvSpPr>
          <p:cNvPr id="4" name="Slide Number Placeholder 3"/>
          <p:cNvSpPr>
            <a:spLocks noGrp="1"/>
          </p:cNvSpPr>
          <p:nvPr>
            <p:ph type="sldNum" sz="quarter" idx="10"/>
          </p:nvPr>
        </p:nvSpPr>
        <p:spPr/>
        <p:txBody>
          <a:bodyPr/>
          <a:lstStyle/>
          <a:p>
            <a:fld id="{966470E8-0F9A-495C-B808-245D67B5A4E1}" type="slidenum">
              <a:rPr lang="en-US" smtClean="0"/>
              <a:t>124</a:t>
            </a:fld>
            <a:endParaRPr lang="en-US"/>
          </a:p>
        </p:txBody>
      </p:sp>
    </p:spTree>
    <p:extLst>
      <p:ext uri="{BB962C8B-B14F-4D97-AF65-F5344CB8AC3E}">
        <p14:creationId xmlns:p14="http://schemas.microsoft.com/office/powerpoint/2010/main" val="1317535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我自己理解的</a:t>
            </a:r>
            <a:r>
              <a:rPr lang="en-US" altLang="zh-CN" b="1" dirty="0"/>
              <a:t>bucket</a:t>
            </a:r>
            <a:r>
              <a:rPr lang="zh-CN" altLang="en-US" b="1" dirty="0"/>
              <a:t>的计算过程如下</a:t>
            </a:r>
            <a:r>
              <a:rPr lang="zh-CN" altLang="en-US" dirty="0"/>
              <a:t>：</a:t>
            </a:r>
            <a:endParaRPr lang="en-US" altLang="zh-CN" dirty="0"/>
          </a:p>
          <a:p>
            <a:endParaRPr lang="en-US" altLang="zh-CN" dirty="0"/>
          </a:p>
          <a:p>
            <a:r>
              <a:rPr lang="zh-CN" altLang="en-US" dirty="0"/>
              <a:t>比如</a:t>
            </a:r>
            <a:r>
              <a:rPr lang="en-US" altLang="zh-CN" dirty="0"/>
              <a:t>target</a:t>
            </a:r>
            <a:r>
              <a:rPr lang="zh-CN" altLang="en-US" dirty="0"/>
              <a:t>句子的长度变化范围是</a:t>
            </a:r>
            <a:r>
              <a:rPr lang="en-US" altLang="zh-CN" dirty="0"/>
              <a:t>100</a:t>
            </a:r>
            <a:r>
              <a:rPr lang="zh-CN" altLang="en-US" dirty="0"/>
              <a:t>～</a:t>
            </a:r>
            <a:r>
              <a:rPr lang="en-US" altLang="zh-CN" dirty="0"/>
              <a:t>1000</a:t>
            </a:r>
            <a:r>
              <a:rPr lang="zh-CN" altLang="en-US" dirty="0"/>
              <a:t>，</a:t>
            </a:r>
            <a:r>
              <a:rPr lang="en-US" altLang="zh-CN" dirty="0"/>
              <a:t>source</a:t>
            </a:r>
            <a:r>
              <a:rPr lang="zh-CN" altLang="en-US" dirty="0"/>
              <a:t>句子的长度变化范围是</a:t>
            </a:r>
            <a:r>
              <a:rPr lang="en-US" altLang="zh-CN" dirty="0"/>
              <a:t>10</a:t>
            </a:r>
            <a:r>
              <a:rPr lang="zh-CN" altLang="en-US" dirty="0"/>
              <a:t>～</a:t>
            </a:r>
            <a:r>
              <a:rPr lang="en-US" altLang="zh-CN" dirty="0"/>
              <a:t>200</a:t>
            </a:r>
            <a:r>
              <a:rPr lang="zh-CN" altLang="en-US" dirty="0"/>
              <a:t>，</a:t>
            </a:r>
            <a:r>
              <a:rPr lang="en-US" altLang="zh-CN" dirty="0"/>
              <a:t>max </a:t>
            </a:r>
            <a:r>
              <a:rPr lang="en-US" altLang="zh-CN" dirty="0" err="1"/>
              <a:t>seq</a:t>
            </a:r>
            <a:r>
              <a:rPr lang="en-US" altLang="zh-CN" dirty="0"/>
              <a:t> </a:t>
            </a:r>
            <a:r>
              <a:rPr lang="en-US" altLang="zh-CN" dirty="0" err="1"/>
              <a:t>len</a:t>
            </a:r>
            <a:r>
              <a:rPr lang="zh-CN" altLang="en-US" dirty="0"/>
              <a:t>设置为</a:t>
            </a:r>
            <a:r>
              <a:rPr lang="en-US" altLang="zh-CN" dirty="0"/>
              <a:t>1000</a:t>
            </a:r>
            <a:r>
              <a:rPr lang="zh-CN" altLang="en-US" dirty="0"/>
              <a:t>，设置的</a:t>
            </a:r>
            <a:r>
              <a:rPr lang="en-US" altLang="zh-CN" dirty="0"/>
              <a:t>bucket-width</a:t>
            </a:r>
            <a:r>
              <a:rPr lang="zh-CN" altLang="en-US" dirty="0"/>
              <a:t>是</a:t>
            </a:r>
            <a:r>
              <a:rPr lang="en-US" altLang="zh-CN" dirty="0"/>
              <a:t>100</a:t>
            </a:r>
            <a:r>
              <a:rPr lang="zh-CN" altLang="en-US" dirty="0"/>
              <a:t>的话，</a:t>
            </a:r>
            <a:r>
              <a:rPr lang="en-US" altLang="zh-CN" dirty="0"/>
              <a:t>target</a:t>
            </a:r>
            <a:r>
              <a:rPr lang="zh-CN" altLang="en-US" dirty="0"/>
              <a:t>的平均长度假设是</a:t>
            </a:r>
            <a:r>
              <a:rPr lang="en-US" altLang="zh-CN" dirty="0"/>
              <a:t>500</a:t>
            </a:r>
            <a:r>
              <a:rPr lang="zh-CN" altLang="en-US" dirty="0"/>
              <a:t>，</a:t>
            </a:r>
            <a:r>
              <a:rPr lang="en-US" altLang="zh-CN" dirty="0"/>
              <a:t>source</a:t>
            </a:r>
            <a:r>
              <a:rPr lang="zh-CN" altLang="en-US" dirty="0"/>
              <a:t>的平均长度假设是</a:t>
            </a:r>
            <a:r>
              <a:rPr lang="en-US" altLang="zh-CN" dirty="0"/>
              <a:t>50</a:t>
            </a:r>
            <a:r>
              <a:rPr lang="zh-CN" altLang="en-US" dirty="0"/>
              <a:t>，那么</a:t>
            </a:r>
            <a:r>
              <a:rPr lang="en-US" altLang="zh-CN" dirty="0"/>
              <a:t>target</a:t>
            </a:r>
            <a:r>
              <a:rPr lang="zh-CN" altLang="en-US" dirty="0"/>
              <a:t>的</a:t>
            </a:r>
            <a:r>
              <a:rPr lang="en-US" altLang="zh-CN" dirty="0"/>
              <a:t>step</a:t>
            </a:r>
            <a:r>
              <a:rPr lang="zh-CN" altLang="en-US" dirty="0"/>
              <a:t>就是</a:t>
            </a:r>
            <a:r>
              <a:rPr lang="en-US" altLang="zh-CN" dirty="0"/>
              <a:t>bucket-width</a:t>
            </a:r>
            <a:r>
              <a:rPr lang="zh-CN" altLang="en-US" dirty="0"/>
              <a:t>即</a:t>
            </a:r>
            <a:r>
              <a:rPr lang="en-US" altLang="zh-CN" dirty="0"/>
              <a:t>100</a:t>
            </a:r>
            <a:r>
              <a:rPr lang="zh-CN" altLang="en-US" dirty="0"/>
              <a:t>，</a:t>
            </a:r>
            <a:r>
              <a:rPr lang="en-US" altLang="zh-CN" dirty="0"/>
              <a:t>source</a:t>
            </a:r>
            <a:r>
              <a:rPr lang="zh-CN" altLang="en-US" dirty="0"/>
              <a:t>的</a:t>
            </a:r>
            <a:r>
              <a:rPr lang="en-US" altLang="zh-CN" dirty="0"/>
              <a:t>step</a:t>
            </a:r>
            <a:r>
              <a:rPr lang="zh-CN" altLang="en-US" dirty="0"/>
              <a:t>就是</a:t>
            </a:r>
            <a:r>
              <a:rPr lang="en-US" altLang="zh-CN" dirty="0"/>
              <a:t>500/50=10</a:t>
            </a:r>
            <a:r>
              <a:rPr lang="zh-CN" altLang="en-US" dirty="0"/>
              <a:t>，那么会把训练样本过程</a:t>
            </a:r>
            <a:r>
              <a:rPr lang="en-US" altLang="zh-CN" dirty="0"/>
              <a:t>N</a:t>
            </a:r>
            <a:r>
              <a:rPr lang="zh-CN" altLang="en-US" dirty="0"/>
              <a:t>个组，第一组的长度是（</a:t>
            </a:r>
            <a:r>
              <a:rPr lang="en-US" altLang="zh-CN" dirty="0"/>
              <a:t>10+500/50</a:t>
            </a:r>
            <a:r>
              <a:rPr lang="zh-CN" altLang="en-US" dirty="0"/>
              <a:t>，</a:t>
            </a:r>
            <a:r>
              <a:rPr lang="en-US" altLang="zh-CN" dirty="0"/>
              <a:t>100+100</a:t>
            </a:r>
            <a:r>
              <a:rPr lang="zh-CN" altLang="en-US" dirty="0"/>
              <a:t>），第二组长度是（</a:t>
            </a:r>
            <a:r>
              <a:rPr lang="en-US" altLang="zh-CN" dirty="0"/>
              <a:t>10+500/50+500/50</a:t>
            </a:r>
            <a:r>
              <a:rPr lang="zh-CN" altLang="en-US" dirty="0"/>
              <a:t>，</a:t>
            </a:r>
            <a:r>
              <a:rPr lang="en-US" altLang="zh-CN" dirty="0"/>
              <a:t>100+100+100</a:t>
            </a:r>
            <a:r>
              <a:rPr lang="zh-CN" altLang="en-US" dirty="0"/>
              <a:t>），一直这样下去，直到</a:t>
            </a:r>
            <a:r>
              <a:rPr lang="en-US" altLang="zh-CN" dirty="0"/>
              <a:t>source</a:t>
            </a:r>
            <a:r>
              <a:rPr lang="zh-CN" altLang="en-US" dirty="0"/>
              <a:t>或者</a:t>
            </a:r>
            <a:r>
              <a:rPr lang="en-US" altLang="zh-CN" dirty="0"/>
              <a:t>target</a:t>
            </a:r>
            <a:r>
              <a:rPr lang="zh-CN" altLang="en-US" dirty="0"/>
              <a:t>达到</a:t>
            </a:r>
            <a:r>
              <a:rPr lang="en-US" altLang="zh-CN" dirty="0"/>
              <a:t>max </a:t>
            </a:r>
            <a:r>
              <a:rPr lang="en-US" altLang="zh-CN" dirty="0" err="1"/>
              <a:t>seq</a:t>
            </a:r>
            <a:r>
              <a:rPr lang="en-US" altLang="zh-CN" dirty="0"/>
              <a:t> </a:t>
            </a:r>
            <a:r>
              <a:rPr lang="en-US" altLang="zh-CN" dirty="0" err="1"/>
              <a:t>len</a:t>
            </a:r>
            <a:r>
              <a:rPr lang="zh-CN" altLang="en-US" dirty="0"/>
              <a:t>，如果某个先达到自己的最大长度，那么后续的</a:t>
            </a:r>
            <a:r>
              <a:rPr lang="en-US" altLang="zh-CN" dirty="0"/>
              <a:t>bucket</a:t>
            </a:r>
            <a:r>
              <a:rPr lang="zh-CN" altLang="en-US" dirty="0"/>
              <a:t>的这个</a:t>
            </a:r>
            <a:r>
              <a:rPr lang="en-US" altLang="zh-CN" dirty="0"/>
              <a:t>side</a:t>
            </a:r>
            <a:r>
              <a:rPr lang="zh-CN" altLang="en-US" dirty="0"/>
              <a:t>就</a:t>
            </a:r>
            <a:r>
              <a:rPr lang="en-US" altLang="zh-CN" dirty="0"/>
              <a:t>fix</a:t>
            </a:r>
            <a:r>
              <a:rPr lang="zh-CN" altLang="en-US" dirty="0"/>
              <a:t>为这个长度，另一个</a:t>
            </a:r>
            <a:r>
              <a:rPr lang="en-US" altLang="zh-CN" dirty="0"/>
              <a:t>side</a:t>
            </a:r>
            <a:r>
              <a:rPr lang="zh-CN" altLang="en-US" dirty="0"/>
              <a:t>继续按照</a:t>
            </a:r>
            <a:r>
              <a:rPr lang="en-US" altLang="zh-CN" dirty="0"/>
              <a:t>step</a:t>
            </a:r>
            <a:r>
              <a:rPr lang="zh-CN" altLang="en-US" dirty="0"/>
              <a:t>增加直到</a:t>
            </a:r>
            <a:r>
              <a:rPr lang="en-US" altLang="zh-CN" dirty="0"/>
              <a:t>max </a:t>
            </a:r>
            <a:r>
              <a:rPr lang="en-US" altLang="zh-CN" dirty="0" err="1"/>
              <a:t>seq</a:t>
            </a:r>
            <a:r>
              <a:rPr lang="en-US" altLang="zh-CN" dirty="0"/>
              <a:t> </a:t>
            </a:r>
            <a:r>
              <a:rPr lang="en-US" altLang="zh-CN" dirty="0" err="1"/>
              <a:t>len</a:t>
            </a:r>
            <a:r>
              <a:rPr lang="zh-CN" altLang="en-US" dirty="0"/>
              <a:t>。</a:t>
            </a:r>
            <a:endParaRPr lang="en-US" altLang="zh-CN" dirty="0"/>
          </a:p>
          <a:p>
            <a:endParaRPr lang="en-US" dirty="0"/>
          </a:p>
          <a:p>
            <a:r>
              <a:rPr lang="zh-CN" altLang="en-US" dirty="0"/>
              <a:t>分好</a:t>
            </a:r>
            <a:r>
              <a:rPr lang="en-US" altLang="zh-CN" dirty="0"/>
              <a:t>bucket</a:t>
            </a:r>
            <a:r>
              <a:rPr lang="zh-CN" altLang="en-US" dirty="0"/>
              <a:t>之后，对训练样本划分到</a:t>
            </a:r>
            <a:r>
              <a:rPr lang="en-US" altLang="zh-CN" dirty="0"/>
              <a:t>bucket</a:t>
            </a:r>
            <a:r>
              <a:rPr lang="zh-CN" altLang="en-US" dirty="0"/>
              <a:t>里面，需要满足</a:t>
            </a:r>
            <a:r>
              <a:rPr lang="en-US" altLang="zh-CN" b="1" dirty="0" err="1"/>
              <a:t>bucket.source</a:t>
            </a:r>
            <a:r>
              <a:rPr lang="en-US" altLang="zh-CN" b="1" dirty="0"/>
              <a:t> &gt; </a:t>
            </a:r>
            <a:r>
              <a:rPr lang="en-US" altLang="zh-CN" b="1" dirty="0" err="1"/>
              <a:t>example.sourceLen</a:t>
            </a:r>
            <a:r>
              <a:rPr lang="en-US" altLang="zh-CN" b="1" dirty="0"/>
              <a:t> and </a:t>
            </a:r>
            <a:r>
              <a:rPr lang="en-US" altLang="zh-CN" b="1" dirty="0" err="1"/>
              <a:t>bucket.target</a:t>
            </a:r>
            <a:r>
              <a:rPr lang="en-US" altLang="zh-CN" b="1" dirty="0"/>
              <a:t> &gt; </a:t>
            </a:r>
            <a:r>
              <a:rPr lang="en-US" altLang="zh-CN" b="1" dirty="0" err="1"/>
              <a:t>example.targetLen</a:t>
            </a:r>
            <a:r>
              <a:rPr lang="zh-CN" altLang="en-US" dirty="0"/>
              <a:t>。比如一个样本</a:t>
            </a:r>
            <a:r>
              <a:rPr lang="en-US" altLang="zh-CN" dirty="0"/>
              <a:t>source</a:t>
            </a:r>
            <a:r>
              <a:rPr lang="zh-CN" altLang="en-US" dirty="0"/>
              <a:t>长度是</a:t>
            </a:r>
            <a:r>
              <a:rPr lang="en-US" altLang="zh-CN" dirty="0"/>
              <a:t>25</a:t>
            </a:r>
            <a:r>
              <a:rPr lang="zh-CN" altLang="en-US" dirty="0"/>
              <a:t>，</a:t>
            </a:r>
            <a:r>
              <a:rPr lang="en-US" altLang="zh-CN" dirty="0"/>
              <a:t>target</a:t>
            </a:r>
            <a:r>
              <a:rPr lang="zh-CN" altLang="en-US" dirty="0"/>
              <a:t>长度是</a:t>
            </a:r>
            <a:r>
              <a:rPr lang="en-US" altLang="zh-CN" dirty="0"/>
              <a:t>120</a:t>
            </a:r>
            <a:r>
              <a:rPr lang="zh-CN" altLang="en-US" dirty="0"/>
              <a:t>，那么他会被分入第二个</a:t>
            </a:r>
            <a:r>
              <a:rPr lang="en-US" altLang="zh-CN" dirty="0"/>
              <a:t>bucket.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125</a:t>
            </a:fld>
            <a:endParaRPr lang="en-US"/>
          </a:p>
        </p:txBody>
      </p:sp>
    </p:spTree>
    <p:extLst>
      <p:ext uri="{BB962C8B-B14F-4D97-AF65-F5344CB8AC3E}">
        <p14:creationId xmlns:p14="http://schemas.microsoft.com/office/powerpoint/2010/main" val="2947788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DeepAR</a:t>
            </a:r>
            <a:r>
              <a:rPr lang="zh-CN" altLang="en-US" dirty="0"/>
              <a:t>的论文可以参考：</a:t>
            </a:r>
            <a:r>
              <a:rPr lang="en-US" altLang="zh-CN" dirty="0"/>
              <a:t>https://arxiv.org/pdf/1704.04110.pdf</a:t>
            </a:r>
          </a:p>
          <a:p>
            <a:endParaRPr lang="en-US" altLang="zh-CN" dirty="0"/>
          </a:p>
          <a:p>
            <a:r>
              <a:rPr lang="en-US" altLang="zh-CN" dirty="0"/>
              <a:t>https://aws.amazon.com/blogs/machine-learning/now-available-in-amazon-sagemaker-deepar-algorithm-for-more-accurate-time-series-forecasting/</a:t>
            </a:r>
          </a:p>
          <a:p>
            <a:endParaRPr lang="en-US" dirty="0"/>
          </a:p>
        </p:txBody>
      </p:sp>
      <p:sp>
        <p:nvSpPr>
          <p:cNvPr id="4" name="Slide Number Placeholder 3"/>
          <p:cNvSpPr>
            <a:spLocks noGrp="1"/>
          </p:cNvSpPr>
          <p:nvPr>
            <p:ph type="sldNum" sz="quarter" idx="10"/>
          </p:nvPr>
        </p:nvSpPr>
        <p:spPr/>
        <p:txBody>
          <a:bodyPr/>
          <a:lstStyle/>
          <a:p>
            <a:fld id="{E223D7C8-B37B-40ED-9F96-24C83B87C3EF}" type="slidenum">
              <a:rPr lang="en-US" smtClean="0"/>
              <a:t>127</a:t>
            </a:fld>
            <a:endParaRPr lang="en-US"/>
          </a:p>
        </p:txBody>
      </p:sp>
    </p:spTree>
    <p:extLst>
      <p:ext uri="{BB962C8B-B14F-4D97-AF65-F5344CB8AC3E}">
        <p14:creationId xmlns:p14="http://schemas.microsoft.com/office/powerpoint/2010/main" val="37420490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14:m>
                  <m:oMath xmlns:m="http://schemas.openxmlformats.org/officeDocument/2006/math">
                    <m:r>
                      <a:rPr lang="zh-CN" altLang="en-US">
                        <a:latin typeface="Cambria Math" panose="02040503050406030204" pitchFamily="18" charset="0"/>
                      </a:rPr>
                      <m:t>𝑁</m:t>
                    </m:r>
                  </m:oMath>
                </a14:m>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r>
                  <a:rPr lang="zh-CN" altLang="en-US" i="0">
                    <a:latin typeface="Cambria Math" panose="02040503050406030204" pitchFamily="18" charset="0"/>
                  </a:rPr>
                  <a:t>𝑁</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endPar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650FEBEF-6AFB-4209-844D-4B5A638074B9}" type="slidenum">
              <a:rPr lang="en-US" smtClean="0"/>
              <a:t>128</a:t>
            </a:fld>
            <a:endParaRPr lang="en-US"/>
          </a:p>
        </p:txBody>
      </p:sp>
    </p:spTree>
    <p:extLst>
      <p:ext uri="{BB962C8B-B14F-4D97-AF65-F5344CB8AC3E}">
        <p14:creationId xmlns:p14="http://schemas.microsoft.com/office/powerpoint/2010/main" val="500077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https://aws.amazon.com/blogs/machine-learning/amazon-sagemaker-deepar-now-supports-missing-values-categorical-and-time-series-features-and-generalized-frequencies/</a:t>
            </a:r>
          </a:p>
        </p:txBody>
      </p:sp>
      <p:sp>
        <p:nvSpPr>
          <p:cNvPr id="4" name="Slide Number Placeholder 3"/>
          <p:cNvSpPr>
            <a:spLocks noGrp="1"/>
          </p:cNvSpPr>
          <p:nvPr>
            <p:ph type="sldNum" sz="quarter" idx="10"/>
          </p:nvPr>
        </p:nvSpPr>
        <p:spPr/>
        <p:txBody>
          <a:bodyPr/>
          <a:lstStyle/>
          <a:p>
            <a:fld id="{966470E8-0F9A-495C-B808-245D67B5A4E1}" type="slidenum">
              <a:rPr lang="en-US" smtClean="0"/>
              <a:t>131</a:t>
            </a:fld>
            <a:endParaRPr lang="en-US"/>
          </a:p>
        </p:txBody>
      </p:sp>
    </p:spTree>
    <p:extLst>
      <p:ext uri="{BB962C8B-B14F-4D97-AF65-F5344CB8AC3E}">
        <p14:creationId xmlns:p14="http://schemas.microsoft.com/office/powerpoint/2010/main" val="659354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具体可以参考</a:t>
            </a:r>
            <a:r>
              <a:rPr lang="en-US" altLang="zh-CN" dirty="0" err="1"/>
              <a:t>Sagemaker</a:t>
            </a:r>
            <a:r>
              <a:rPr lang="zh-CN" altLang="en-US" dirty="0"/>
              <a:t>的</a:t>
            </a:r>
            <a:r>
              <a:rPr lang="en-US" altLang="zh-CN" dirty="0"/>
              <a:t>notebook example</a:t>
            </a:r>
            <a:r>
              <a:rPr lang="zh-CN" altLang="en-US" dirty="0"/>
              <a:t>：</a:t>
            </a:r>
            <a:r>
              <a:rPr lang="en-US" altLang="zh-CN" dirty="0" err="1"/>
              <a:t>DeepAR-Electricity.ipynb</a:t>
            </a:r>
            <a:endParaRPr lang="en-US" altLang="zh-CN" dirty="0"/>
          </a:p>
          <a:p>
            <a:r>
              <a:rPr lang="en-US" dirty="0"/>
              <a:t>https://medium.com/@albertoarrigoni/paper-review-code-amazon-deepar-809938a319d9</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132</a:t>
            </a:fld>
            <a:endParaRPr lang="en-US"/>
          </a:p>
        </p:txBody>
      </p:sp>
    </p:spTree>
    <p:extLst>
      <p:ext uri="{BB962C8B-B14F-4D97-AF65-F5344CB8AC3E}">
        <p14:creationId xmlns:p14="http://schemas.microsoft.com/office/powerpoint/2010/main" val="126436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num_test_windows</a:t>
            </a:r>
            <a:r>
              <a:rPr lang="en-US" sz="1200" kern="1200" dirty="0">
                <a:solidFill>
                  <a:schemeClr val="tx1"/>
                </a:solidFill>
                <a:effectLst/>
                <a:latin typeface="+mn-lt"/>
                <a:ea typeface="+mn-ea"/>
                <a:cs typeface="+mn-cs"/>
              </a:rPr>
              <a:t> = 4</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test_data</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"start": </a:t>
            </a:r>
            <a:r>
              <a:rPr lang="en-US" sz="1200" kern="1200" dirty="0" err="1">
                <a:solidFill>
                  <a:schemeClr val="tx1"/>
                </a:solidFill>
                <a:effectLst/>
                <a:latin typeface="+mn-lt"/>
                <a:ea typeface="+mn-ea"/>
                <a:cs typeface="+mn-cs"/>
              </a:rPr>
              <a:t>str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start_dataset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"target": </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start_dataset:end_training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timedelta</a:t>
            </a:r>
            <a:r>
              <a:rPr lang="en-US" sz="1200" kern="1200" dirty="0">
                <a:solidFill>
                  <a:schemeClr val="tx1"/>
                </a:solidFill>
                <a:effectLst/>
                <a:latin typeface="+mn-lt"/>
                <a:ea typeface="+mn-ea"/>
                <a:cs typeface="+mn-cs"/>
              </a:rPr>
              <a:t>(days=k * </a:t>
            </a:r>
            <a:r>
              <a:rPr lang="en-US" sz="1200" kern="1200" dirty="0" err="1">
                <a:solidFill>
                  <a:schemeClr val="tx1"/>
                </a:solidFill>
                <a:effectLst/>
                <a:latin typeface="+mn-lt"/>
                <a:ea typeface="+mn-ea"/>
                <a:cs typeface="+mn-cs"/>
              </a:rPr>
              <a:t>prediction_length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for k in range(1, </a:t>
            </a:r>
            <a:r>
              <a:rPr lang="en-US" sz="1200" kern="1200" dirty="0" err="1">
                <a:solidFill>
                  <a:schemeClr val="tx1"/>
                </a:solidFill>
                <a:effectLst/>
                <a:latin typeface="+mn-lt"/>
                <a:ea typeface="+mn-ea"/>
                <a:cs typeface="+mn-cs"/>
              </a:rPr>
              <a:t>num_test_windows</a:t>
            </a:r>
            <a:r>
              <a:rPr lang="en-US" sz="1200" kern="1200" dirty="0">
                <a:solidFill>
                  <a:schemeClr val="tx1"/>
                </a:solidFill>
                <a:effectLst/>
                <a:latin typeface="+mn-lt"/>
                <a:ea typeface="+mn-ea"/>
                <a:cs typeface="+mn-cs"/>
              </a:rPr>
              <a:t> + 1) </a:t>
            </a:r>
          </a:p>
          <a:p>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timeseries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134</a:t>
            </a:fld>
            <a:endParaRPr lang="en-US"/>
          </a:p>
        </p:txBody>
      </p:sp>
    </p:spTree>
    <p:extLst>
      <p:ext uri="{BB962C8B-B14F-4D97-AF65-F5344CB8AC3E}">
        <p14:creationId xmlns:p14="http://schemas.microsoft.com/office/powerpoint/2010/main" val="36138214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DeepAR</a:t>
            </a:r>
            <a:r>
              <a:rPr lang="zh-CN" altLang="en-US" dirty="0"/>
              <a:t>数据格式介绍</a:t>
            </a:r>
            <a:r>
              <a:rPr lang="en-US" altLang="zh-CN" dirty="0"/>
              <a:t>:</a:t>
            </a:r>
          </a:p>
          <a:p>
            <a:pPr lvl="1"/>
            <a:r>
              <a:rPr lang="en-US" altLang="zh-CN" dirty="0" err="1"/>
              <a:t>DeepAR</a:t>
            </a:r>
            <a:r>
              <a:rPr lang="zh-CN" altLang="en-US" dirty="0"/>
              <a:t>对输入数据的格式要求类似如下：</a:t>
            </a:r>
            <a:br>
              <a:rPr lang="en-US" altLang="zh-CN" dirty="0"/>
            </a:br>
            <a:r>
              <a:rPr lang="en-US" altLang="zh-CN" dirty="0"/>
              <a:t>{"start": "2016-01-01 00:00:00", "target": [6.647385717719994, 6.321168861544766, 7.503038240918427, 6.806057413680039, ...]}</a:t>
            </a:r>
          </a:p>
          <a:p>
            <a:pPr marL="457200" lvl="1" indent="0">
              <a:buNone/>
            </a:pPr>
            <a:r>
              <a:rPr lang="en-US" altLang="zh-CN" dirty="0"/>
              <a:t>   {"start": "2016-01-01 00:00:00", "target": [8.594734502673044, 10.188799716094119, 9.562500901714202, 10.593800436354545, ...]}</a:t>
            </a:r>
          </a:p>
          <a:p>
            <a:pPr lvl="2"/>
            <a:r>
              <a:rPr lang="zh-CN" altLang="en-US" dirty="0"/>
              <a:t>注意上面表示的是</a:t>
            </a:r>
            <a:r>
              <a:rPr lang="en-US" altLang="zh-CN" dirty="0"/>
              <a:t>2</a:t>
            </a:r>
            <a:r>
              <a:rPr lang="zh-CN" altLang="en-US" dirty="0"/>
              <a:t>条相关但是不同的时间序列，每条时间序列是一行，</a:t>
            </a:r>
            <a:r>
              <a:rPr lang="en-US" altLang="zh-CN" dirty="0"/>
              <a:t>start</a:t>
            </a:r>
            <a:r>
              <a:rPr lang="zh-CN" altLang="en-US" dirty="0"/>
              <a:t>字段是每条时间序列的开始时间戳，不同的时间序列的</a:t>
            </a:r>
            <a:r>
              <a:rPr lang="en-US" altLang="zh-CN" dirty="0"/>
              <a:t>start</a:t>
            </a:r>
            <a:r>
              <a:rPr lang="zh-CN" altLang="en-US" dirty="0"/>
              <a:t>字段的值可以不同。而</a:t>
            </a:r>
            <a:r>
              <a:rPr lang="en-US" altLang="zh-CN" b="1" dirty="0">
                <a:solidFill>
                  <a:srgbClr val="FF0000"/>
                </a:solidFill>
              </a:rPr>
              <a:t>target</a:t>
            </a:r>
            <a:r>
              <a:rPr lang="zh-CN" altLang="en-US" b="1" dirty="0">
                <a:solidFill>
                  <a:srgbClr val="FF0000"/>
                </a:solidFill>
              </a:rPr>
              <a:t>字段中包含单条时间序列的所有的数据点</a:t>
            </a:r>
            <a:r>
              <a:rPr lang="zh-CN" altLang="en-US" dirty="0"/>
              <a:t>（当然训练集和测试集要提前切分）。</a:t>
            </a:r>
            <a:endParaRPr lang="en-US" altLang="zh-CN" dirty="0"/>
          </a:p>
          <a:p>
            <a:endParaRPr lang="en-US" dirty="0"/>
          </a:p>
          <a:p>
            <a:r>
              <a:rPr lang="zh-CN" altLang="en-US" dirty="0"/>
              <a:t>一条时间序列的数据格式如下：</a:t>
            </a:r>
            <a:endParaRPr lang="en-US" altLang="zh-CN" dirty="0"/>
          </a:p>
          <a:p>
            <a:pPr lvl="1"/>
            <a:r>
              <a:rPr lang="en-US" dirty="0"/>
              <a:t>{"start": "2009-11-01 00:00:00", "target": [4.3, "</a:t>
            </a:r>
            <a:r>
              <a:rPr lang="en-US" dirty="0" err="1"/>
              <a:t>NaN</a:t>
            </a:r>
            <a:r>
              <a:rPr lang="en-US" dirty="0"/>
              <a:t>", 5.1, ...], "cat": [0, 1], "</a:t>
            </a:r>
            <a:r>
              <a:rPr lang="en-US" dirty="0" err="1"/>
              <a:t>dynamic_feat</a:t>
            </a:r>
            <a:r>
              <a:rPr lang="en-US" dirty="0"/>
              <a:t>": [[1.1, 1.2, 0.5, ...]]}</a:t>
            </a:r>
          </a:p>
          <a:p>
            <a:pPr lvl="1"/>
            <a:r>
              <a:rPr lang="zh-CN" altLang="en-US" dirty="0"/>
              <a:t>注意上面的字段</a:t>
            </a:r>
            <a:r>
              <a:rPr lang="en-US" altLang="zh-CN" dirty="0"/>
              <a:t>cat</a:t>
            </a:r>
            <a:r>
              <a:rPr lang="zh-CN" altLang="en-US" dirty="0"/>
              <a:t>表示这条</a:t>
            </a:r>
            <a:r>
              <a:rPr lang="en-US" altLang="zh-CN" dirty="0"/>
              <a:t>target</a:t>
            </a:r>
            <a:r>
              <a:rPr lang="zh-CN" altLang="en-US" dirty="0"/>
              <a:t>时间序列的与时间无关的静态特征，是一个简单数组，数组的元素个数就是静态特征的个数，也就是说对于每条</a:t>
            </a:r>
            <a:r>
              <a:rPr lang="en-US" altLang="zh-CN" dirty="0"/>
              <a:t>target</a:t>
            </a:r>
            <a:r>
              <a:rPr lang="zh-CN" altLang="en-US" dirty="0"/>
              <a:t>时间序列，每个静态特征只有一个值，这个值对所有的这条</a:t>
            </a:r>
            <a:r>
              <a:rPr lang="en-US" altLang="zh-CN" dirty="0"/>
              <a:t>target</a:t>
            </a:r>
            <a:r>
              <a:rPr lang="zh-CN" altLang="en-US" dirty="0"/>
              <a:t>时间序列的数据点都是一样的。</a:t>
            </a:r>
            <a:endParaRPr lang="en-US" altLang="zh-CN" dirty="0"/>
          </a:p>
          <a:p>
            <a:pPr lvl="2"/>
            <a:r>
              <a:rPr lang="zh-CN" altLang="en-US" dirty="0"/>
              <a:t>注意</a:t>
            </a:r>
            <a:r>
              <a:rPr lang="en-US" altLang="zh-CN" dirty="0"/>
              <a:t>SM</a:t>
            </a:r>
            <a:r>
              <a:rPr lang="zh-CN" altLang="en-US" dirty="0"/>
              <a:t>的</a:t>
            </a:r>
            <a:r>
              <a:rPr lang="en-US" altLang="zh-CN" dirty="0" err="1"/>
              <a:t>DeepAR</a:t>
            </a:r>
            <a:r>
              <a:rPr lang="zh-CN" altLang="en-US" dirty="0"/>
              <a:t>与</a:t>
            </a:r>
            <a:r>
              <a:rPr lang="en-US" altLang="zh-CN" dirty="0"/>
              <a:t>Forecast</a:t>
            </a:r>
            <a:r>
              <a:rPr lang="zh-CN" altLang="en-US" dirty="0"/>
              <a:t>的</a:t>
            </a:r>
            <a:r>
              <a:rPr lang="en-US" altLang="zh-CN" dirty="0" err="1"/>
              <a:t>DeepAR</a:t>
            </a:r>
            <a:r>
              <a:rPr lang="en-US" altLang="zh-CN" dirty="0"/>
              <a:t>+</a:t>
            </a:r>
            <a:r>
              <a:rPr lang="zh-CN" altLang="en-US" dirty="0"/>
              <a:t>的数据输入格式有区别，</a:t>
            </a:r>
            <a:r>
              <a:rPr lang="en-US" altLang="zh-CN" dirty="0"/>
              <a:t>Forecast</a:t>
            </a:r>
            <a:r>
              <a:rPr lang="zh-CN" altLang="en-US" dirty="0"/>
              <a:t>的</a:t>
            </a:r>
            <a:r>
              <a:rPr lang="en-US" altLang="zh-CN" dirty="0" err="1"/>
              <a:t>DeepAR</a:t>
            </a:r>
            <a:r>
              <a:rPr lang="en-US" altLang="zh-CN" dirty="0"/>
              <a:t>+</a:t>
            </a:r>
            <a:r>
              <a:rPr lang="zh-CN" altLang="en-US" dirty="0"/>
              <a:t>有</a:t>
            </a:r>
            <a:r>
              <a:rPr lang="en-US" altLang="zh-CN" dirty="0" err="1"/>
              <a:t>item_id</a:t>
            </a:r>
            <a:r>
              <a:rPr lang="zh-CN" altLang="en-US" dirty="0"/>
              <a:t>来表示每个不同的</a:t>
            </a:r>
            <a:r>
              <a:rPr lang="en-US" altLang="zh-CN" dirty="0"/>
              <a:t>target</a:t>
            </a:r>
            <a:r>
              <a:rPr lang="zh-CN" altLang="en-US" dirty="0"/>
              <a:t>时间序列，而</a:t>
            </a:r>
            <a:r>
              <a:rPr lang="en-US" altLang="zh-CN" b="1" dirty="0"/>
              <a:t>SM</a:t>
            </a:r>
            <a:r>
              <a:rPr lang="zh-CN" altLang="en-US" b="1" dirty="0"/>
              <a:t>的</a:t>
            </a:r>
            <a:r>
              <a:rPr lang="en-US" altLang="zh-CN" b="1" dirty="0" err="1"/>
              <a:t>DeepAR</a:t>
            </a:r>
            <a:r>
              <a:rPr lang="zh-CN" altLang="en-US" b="1" dirty="0"/>
              <a:t>没有这样的字段</a:t>
            </a:r>
            <a:endParaRPr lang="en-US" altLang="zh-CN" b="1" dirty="0"/>
          </a:p>
          <a:p>
            <a:endParaRPr lang="en-US" dirty="0"/>
          </a:p>
          <a:p>
            <a:pPr lvl="1"/>
            <a:r>
              <a:rPr lang="zh-CN" altLang="en-US" dirty="0"/>
              <a:t>注意上面的字段</a:t>
            </a:r>
            <a:r>
              <a:rPr lang="en-US" dirty="0" err="1"/>
              <a:t>dynamic_feat</a:t>
            </a:r>
            <a:r>
              <a:rPr lang="zh-CN" altLang="en-US" dirty="0"/>
              <a:t>表示这条</a:t>
            </a:r>
            <a:r>
              <a:rPr lang="en-US" altLang="zh-CN" dirty="0"/>
              <a:t>target</a:t>
            </a:r>
            <a:r>
              <a:rPr lang="zh-CN" altLang="en-US" dirty="0"/>
              <a:t>时间序列的与时间有关的动态特征，它是一个数组的数组，数组的每个元素表示一条与目标时间序列相关的</a:t>
            </a:r>
            <a:r>
              <a:rPr lang="en-US" altLang="zh-CN" dirty="0"/>
              <a:t>feature</a:t>
            </a:r>
            <a:r>
              <a:rPr lang="zh-CN" altLang="en-US" dirty="0"/>
              <a:t>时间序列，长度与</a:t>
            </a:r>
            <a:r>
              <a:rPr lang="en-US" altLang="zh-CN" dirty="0"/>
              <a:t>target</a:t>
            </a:r>
            <a:r>
              <a:rPr lang="zh-CN" altLang="en-US" dirty="0"/>
              <a:t>的长度一样，也就是说这条</a:t>
            </a:r>
            <a:r>
              <a:rPr lang="en-US" altLang="zh-CN" dirty="0"/>
              <a:t>target</a:t>
            </a:r>
            <a:r>
              <a:rPr lang="zh-CN" altLang="en-US" dirty="0"/>
              <a:t>时间序列的不同数据点对应不同的动态特征值。不同的外层数组元素表示不同的与目标时间序列相关的</a:t>
            </a:r>
            <a:r>
              <a:rPr lang="en-US" altLang="zh-CN" dirty="0"/>
              <a:t>feature</a:t>
            </a:r>
            <a:r>
              <a:rPr lang="zh-CN" altLang="en-US" dirty="0"/>
              <a:t>时间序列。</a:t>
            </a:r>
            <a:endParaRPr lang="en-US" dirty="0"/>
          </a:p>
          <a:p>
            <a:pPr lvl="2"/>
            <a:r>
              <a:rPr lang="zh-CN" altLang="en-US" dirty="0"/>
              <a:t>注意：</a:t>
            </a:r>
            <a:r>
              <a:rPr lang="zh-CN" altLang="en-US" b="1" dirty="0"/>
              <a:t>如果有动态的</a:t>
            </a:r>
            <a:r>
              <a:rPr lang="en-US" altLang="zh-CN" b="1" dirty="0"/>
              <a:t>category</a:t>
            </a:r>
            <a:r>
              <a:rPr lang="zh-CN" altLang="en-US" b="1" dirty="0"/>
              <a:t>特征与</a:t>
            </a:r>
            <a:r>
              <a:rPr lang="en-US" altLang="zh-CN" b="1" dirty="0"/>
              <a:t>target</a:t>
            </a:r>
            <a:r>
              <a:rPr lang="zh-CN" altLang="en-US" b="1" dirty="0"/>
              <a:t>时间序列有关，需要把它转换为多个值为</a:t>
            </a:r>
            <a:r>
              <a:rPr lang="en-US" altLang="zh-CN" b="1" dirty="0"/>
              <a:t>[0</a:t>
            </a:r>
            <a:r>
              <a:rPr lang="zh-CN" altLang="en-US" b="1" dirty="0"/>
              <a:t>，</a:t>
            </a:r>
            <a:r>
              <a:rPr lang="en-US" altLang="zh-CN" b="1" dirty="0"/>
              <a:t>1]</a:t>
            </a:r>
            <a:r>
              <a:rPr lang="zh-CN" altLang="en-US" b="1" dirty="0"/>
              <a:t>的</a:t>
            </a:r>
            <a:r>
              <a:rPr lang="en-US" altLang="zh-CN" b="1" dirty="0"/>
              <a:t>dynamic feature time series</a:t>
            </a:r>
            <a:r>
              <a:rPr lang="zh-CN" altLang="en-US" dirty="0"/>
              <a:t>。不能直接把动态变化的</a:t>
            </a:r>
            <a:r>
              <a:rPr lang="en-US" altLang="zh-CN" dirty="0"/>
              <a:t>category</a:t>
            </a:r>
            <a:r>
              <a:rPr lang="zh-CN" altLang="en-US" dirty="0"/>
              <a:t>特征尤其是无序的</a:t>
            </a:r>
            <a:r>
              <a:rPr lang="en-US" altLang="zh-CN" dirty="0"/>
              <a:t>category</a:t>
            </a:r>
            <a:r>
              <a:rPr lang="zh-CN" altLang="en-US" dirty="0"/>
              <a:t>特征作为</a:t>
            </a:r>
            <a:r>
              <a:rPr lang="en-US" altLang="zh-CN" dirty="0"/>
              <a:t>dynamic feature time series</a:t>
            </a:r>
            <a:r>
              <a:rPr lang="zh-CN" altLang="en-US" dirty="0"/>
              <a: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https://medium.com/slalom-technology/failing-fast-with-deepar-neural-networks-for-time-series-ef442bf03567</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135</a:t>
            </a:fld>
            <a:endParaRPr lang="en-US"/>
          </a:p>
        </p:txBody>
      </p:sp>
    </p:spTree>
    <p:extLst>
      <p:ext uri="{BB962C8B-B14F-4D97-AF65-F5344CB8AC3E}">
        <p14:creationId xmlns:p14="http://schemas.microsoft.com/office/powerpoint/2010/main" val="1843470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https://aws.amazon.com/blogs/machine-learning/extending-amazon-sagemaker-factorization-machines-algorithm-to-predict-top-x-recommendations/</a:t>
            </a:r>
          </a:p>
          <a:p>
            <a:r>
              <a:rPr lang="en-US" dirty="0"/>
              <a:t>https://aws.amazon.com/blogs/machine-learning/build-a-movie-recommender-with-factorization-machines-on-amazon-sagemaker/</a:t>
            </a:r>
          </a:p>
          <a:p>
            <a:r>
              <a:rPr lang="en-US" dirty="0"/>
              <a:t>https://github.com/awslabs/amazon-sagemaker-examples/tree/master/introduction_to_amazon_algorithms/factorization_machines_mnist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137</a:t>
            </a:fld>
            <a:endParaRPr lang="en-US"/>
          </a:p>
        </p:txBody>
      </p:sp>
    </p:spTree>
    <p:extLst>
      <p:ext uri="{BB962C8B-B14F-4D97-AF65-F5344CB8AC3E}">
        <p14:creationId xmlns:p14="http://schemas.microsoft.com/office/powerpoint/2010/main" val="235298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a:t>
            </a:fld>
            <a:endParaRPr lang="en-US"/>
          </a:p>
        </p:txBody>
      </p:sp>
    </p:spTree>
    <p:extLst>
      <p:ext uri="{BB962C8B-B14F-4D97-AF65-F5344CB8AC3E}">
        <p14:creationId xmlns:p14="http://schemas.microsoft.com/office/powerpoint/2010/main" val="17681320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如果在</a:t>
            </a:r>
            <a:r>
              <a:rPr lang="en-US" altLang="zh-CN" dirty="0"/>
              <a:t>GPU</a:t>
            </a:r>
            <a:r>
              <a:rPr lang="zh-CN" altLang="en-US" dirty="0"/>
              <a:t>实例上训练</a:t>
            </a:r>
            <a:r>
              <a:rPr lang="en-US" altLang="zh-CN" dirty="0"/>
              <a:t>SM FM</a:t>
            </a:r>
            <a:r>
              <a:rPr lang="zh-CN" altLang="en-US" dirty="0"/>
              <a:t>模型，并且数据集是</a:t>
            </a:r>
            <a:r>
              <a:rPr lang="en-US" altLang="zh-CN" dirty="0"/>
              <a:t>sparse</a:t>
            </a:r>
            <a:r>
              <a:rPr lang="zh-CN" altLang="en-US" dirty="0"/>
              <a:t>的，那么会报错：</a:t>
            </a:r>
            <a:endParaRPr lang="en-US" altLang="zh-CN" dirty="0"/>
          </a:p>
          <a:p>
            <a:r>
              <a:rPr lang="en-US" dirty="0" err="1"/>
              <a:t>UnexpectedStatusException</a:t>
            </a:r>
            <a:r>
              <a:rPr lang="en-US" dirty="0"/>
              <a:t>: Error for Training job factorization-machines-2020-09-16-05-39-15-837: Failed. Reason: </a:t>
            </a:r>
            <a:r>
              <a:rPr lang="en-US" dirty="0" err="1"/>
              <a:t>ClientError</a:t>
            </a:r>
            <a:r>
              <a:rPr lang="en-US" dirty="0"/>
              <a:t>: Unable to start training. Training job parameters specify a GPU instance type and training data set contains sparse data. Training with a sparse data set is only possible on a non-GPU instance. Please change instance type to a non-GPU instance and try again.</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138</a:t>
            </a:fld>
            <a:endParaRPr lang="en-US"/>
          </a:p>
        </p:txBody>
      </p:sp>
    </p:spTree>
    <p:extLst>
      <p:ext uri="{BB962C8B-B14F-4D97-AF65-F5344CB8AC3E}">
        <p14:creationId xmlns:p14="http://schemas.microsoft.com/office/powerpoint/2010/main" val="22627810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关于</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如何使用，根据特征子集合分组是分为</a:t>
            </a:r>
            <a:r>
              <a:rPr lang="en-US"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还是</a:t>
            </a:r>
            <a:r>
              <a:rPr lang="en-US"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context</a:t>
            </a:r>
            <a:r>
              <a:rPr lang="zh-CN" altLang="en-US" sz="1200" kern="1200" dirty="0">
                <a:solidFill>
                  <a:schemeClr val="tx1"/>
                </a:solidFill>
                <a:effectLst/>
                <a:latin typeface="+mn-lt"/>
                <a:ea typeface="+mn-ea"/>
                <a:cs typeface="+mn-cs"/>
              </a:rPr>
              <a:t>（比如何时何地用的什么牌子手机登陆等等）不同。简单的不考虑上下文集合的情况下，对于某个用户，我们可以把属于这个用户子集合的特征，查询离线训练好的</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模型对应的特征</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向量，然后将</a:t>
            </a:r>
            <a:r>
              <a:rPr lang="en-US"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个用户子集合的特征</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向量累加，形成用户兴趣向量</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，然后保存起来</a:t>
            </a:r>
            <a:r>
              <a:rPr 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注意这里和传统的机器学习算法的预测过程不一样，对于某个</a:t>
            </a:r>
            <a:r>
              <a:rPr lang="en-US" sz="1200" b="1" kern="1200" dirty="0">
                <a:solidFill>
                  <a:schemeClr val="tx1"/>
                </a:solidFill>
                <a:effectLst/>
                <a:latin typeface="+mn-lt"/>
                <a:ea typeface="+mn-ea"/>
                <a:cs typeface="+mn-cs"/>
              </a:rPr>
              <a:t>user</a:t>
            </a:r>
            <a:r>
              <a:rPr lang="zh-CN" altLang="en-US" sz="1200" b="1" kern="1200" dirty="0">
                <a:solidFill>
                  <a:schemeClr val="tx1"/>
                </a:solidFill>
                <a:effectLst/>
                <a:latin typeface="+mn-lt"/>
                <a:ea typeface="+mn-ea"/>
                <a:cs typeface="+mn-cs"/>
              </a:rPr>
              <a:t>的连续性数值特征，不考虑它的具体值，直接取该特征的</a:t>
            </a:r>
            <a:r>
              <a:rPr lang="en-US" sz="1200" b="1" kern="1200" dirty="0">
                <a:solidFill>
                  <a:schemeClr val="tx1"/>
                </a:solidFill>
                <a:effectLst/>
                <a:latin typeface="+mn-lt"/>
                <a:ea typeface="+mn-ea"/>
                <a:cs typeface="+mn-cs"/>
              </a:rPr>
              <a:t>embedding</a:t>
            </a:r>
            <a:r>
              <a:rPr lang="zh-CN" altLang="en-US" sz="1200" b="1" kern="1200" dirty="0">
                <a:solidFill>
                  <a:schemeClr val="tx1"/>
                </a:solidFill>
                <a:effectLst/>
                <a:latin typeface="+mn-lt"/>
                <a:ea typeface="+mn-ea"/>
                <a:cs typeface="+mn-cs"/>
              </a:rPr>
              <a:t>向量（也有人把连续值乘以</a:t>
            </a:r>
            <a:r>
              <a:rPr lang="en-US" sz="1200" b="1" kern="1200" dirty="0">
                <a:solidFill>
                  <a:schemeClr val="tx1"/>
                </a:solidFill>
                <a:effectLst/>
                <a:latin typeface="+mn-lt"/>
                <a:ea typeface="+mn-ea"/>
                <a:cs typeface="+mn-cs"/>
              </a:rPr>
              <a:t>embedding</a:t>
            </a:r>
            <a:r>
              <a:rPr lang="zh-CN" altLang="en-US" sz="1200" b="1" kern="1200" dirty="0">
                <a:solidFill>
                  <a:schemeClr val="tx1"/>
                </a:solidFill>
                <a:effectLst/>
                <a:latin typeface="+mn-lt"/>
                <a:ea typeface="+mn-ea"/>
                <a:cs typeface="+mn-cs"/>
              </a:rPr>
              <a:t>向量的）。因此这里就要思考，在之前训练的时候，是否应该对该连续性特征进行分箱离散化处理，分箱表示不同的取值区间对预测目标的重要性不同</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同样的找到每个</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对应的子集合的特征所对应的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向量加起来作为</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隐向量并保存起来。当线上预测的时候，根据对应的</a:t>
            </a:r>
            <a:r>
              <a:rPr lang="en-US" sz="1200" kern="1200" dirty="0" err="1">
                <a:solidFill>
                  <a:schemeClr val="tx1"/>
                </a:solidFill>
                <a:effectLst/>
                <a:latin typeface="+mn-lt"/>
                <a:ea typeface="+mn-ea"/>
                <a:cs typeface="+mn-cs"/>
              </a:rPr>
              <a:t>userid</a:t>
            </a:r>
            <a:r>
              <a:rPr lang="zh-CN" altLang="en-US" sz="1200" kern="1200" dirty="0">
                <a:solidFill>
                  <a:schemeClr val="tx1"/>
                </a:solidFill>
                <a:effectLst/>
                <a:latin typeface="+mn-lt"/>
                <a:ea typeface="+mn-ea"/>
                <a:cs typeface="+mn-cs"/>
              </a:rPr>
              <a:t>获取他的用户隐向量，然后与</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库中保存的某个</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隐向量做内积就是该用户对该</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的评分</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（注意这里并没有考虑用户集合和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集合内部的两两特征组合，也没有考虑一阶项，只是考虑的特征组合即二阶项）。另外，如果每个</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value</a:t>
            </a:r>
            <a:r>
              <a:rPr lang="zh-CN" altLang="en-US" sz="1200" kern="1200" dirty="0">
                <a:solidFill>
                  <a:schemeClr val="tx1"/>
                </a:solidFill>
                <a:effectLst/>
                <a:latin typeface="+mn-lt"/>
                <a:ea typeface="+mn-ea"/>
                <a:cs typeface="+mn-cs"/>
              </a:rPr>
              <a:t>是多值的</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比如</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是喜欢的球星，那么每个样本的该</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的值就是多个球星的名字</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，该</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就要复杂一些，可以借助</a:t>
            </a:r>
            <a:r>
              <a:rPr lang="en-US" sz="1200" kern="1200" dirty="0" err="1">
                <a:solidFill>
                  <a:schemeClr val="tx1"/>
                </a:solidFill>
                <a:effectLst/>
                <a:latin typeface="+mn-lt"/>
                <a:ea typeface="+mn-ea"/>
                <a:cs typeface="+mn-cs"/>
              </a:rPr>
              <a:t>tensorflow</a:t>
            </a:r>
            <a:r>
              <a:rPr lang="zh-CN" altLang="en-US" sz="1200" kern="1200" dirty="0">
                <a:solidFill>
                  <a:schemeClr val="tx1"/>
                </a:solidFill>
                <a:effectLst/>
                <a:latin typeface="+mn-lt"/>
                <a:ea typeface="+mn-ea"/>
                <a:cs typeface="+mn-cs"/>
              </a:rPr>
              <a:t>先把该</a:t>
            </a:r>
            <a:r>
              <a:rPr lang="en-US" sz="1200" kern="1200" dirty="0">
                <a:solidFill>
                  <a:schemeClr val="tx1"/>
                </a:solidFill>
                <a:effectLst/>
                <a:latin typeface="+mn-lt"/>
                <a:ea typeface="+mn-ea"/>
                <a:cs typeface="+mn-cs"/>
              </a:rPr>
              <a:t>filed</a:t>
            </a:r>
            <a:r>
              <a:rPr lang="zh-CN" altLang="en-US" sz="1200" kern="1200" dirty="0">
                <a:solidFill>
                  <a:schemeClr val="tx1"/>
                </a:solidFill>
                <a:effectLst/>
                <a:latin typeface="+mn-lt"/>
                <a:ea typeface="+mn-ea"/>
                <a:cs typeface="+mn-cs"/>
              </a:rPr>
              <a:t>变成一个</a:t>
            </a:r>
            <a:r>
              <a:rPr lang="en-US" sz="1200" kern="1200" dirty="0" err="1">
                <a:solidFill>
                  <a:schemeClr val="tx1"/>
                </a:solidFill>
                <a:effectLst/>
                <a:latin typeface="+mn-lt"/>
                <a:ea typeface="+mn-ea"/>
                <a:cs typeface="+mn-cs"/>
              </a:rPr>
              <a:t>sparseTensor</a:t>
            </a:r>
            <a:r>
              <a:rPr lang="zh-CN" altLang="en-US" sz="1200" kern="1200" dirty="0">
                <a:solidFill>
                  <a:schemeClr val="tx1"/>
                </a:solidFill>
                <a:effectLst/>
                <a:latin typeface="+mn-lt"/>
                <a:ea typeface="+mn-ea"/>
                <a:cs typeface="+mn-cs"/>
              </a:rPr>
              <a:t>，然后调用</a:t>
            </a:r>
            <a:r>
              <a:rPr lang="en-US" sz="1200" kern="1200" dirty="0" err="1">
                <a:solidFill>
                  <a:schemeClr val="tx1"/>
                </a:solidFill>
                <a:effectLst/>
                <a:latin typeface="+mn-lt"/>
                <a:ea typeface="+mn-ea"/>
                <a:cs typeface="+mn-cs"/>
              </a:rPr>
              <a:t>tf.nn.embedding_lookup_sparse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来实现。具体可以参考：</a:t>
            </a:r>
            <a:r>
              <a:rPr lang="en-US" sz="1200" u="sng" kern="1200" dirty="0">
                <a:solidFill>
                  <a:schemeClr val="tx1"/>
                </a:solidFill>
                <a:effectLst/>
                <a:latin typeface="+mn-lt"/>
                <a:ea typeface="+mn-ea"/>
                <a:cs typeface="+mn-cs"/>
                <a:hlinkClick r:id="rId3"/>
              </a:rPr>
              <a:t>https://blog.csdn.net/jiangjiang_jian/article/details/80631023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在考虑上下文特征的情况下，由于上下文特征的动态性，所以给定用户</a:t>
            </a:r>
            <a:r>
              <a:rPr lang="en-US" sz="1200" kern="1200" dirty="0">
                <a:solidFill>
                  <a:schemeClr val="tx1"/>
                </a:solidFill>
                <a:effectLst/>
                <a:latin typeface="+mn-lt"/>
                <a:ea typeface="+mn-ea"/>
                <a:cs typeface="+mn-cs"/>
              </a:rPr>
              <a:t>UID</a:t>
            </a:r>
            <a:r>
              <a:rPr lang="zh-CN" altLang="en-US" sz="1200" kern="1200" dirty="0">
                <a:solidFill>
                  <a:schemeClr val="tx1"/>
                </a:solidFill>
                <a:effectLst/>
                <a:latin typeface="+mn-lt"/>
                <a:ea typeface="+mn-ea"/>
                <a:cs typeface="+mn-cs"/>
              </a:rPr>
              <a:t>后，可以在线查询某个上下文特征对应的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向量（区别于用户的特征和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的特征的静态特点，用户感兴趣向量和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感兴趣向量可以离线计算好存在数据库中），然后所有上下文向量求和得到综合的上下文向量</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；接着将在线算好的上下文向量</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和这个用户的事先算好存起来的用户兴趣向量</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进行内积计算</a:t>
            </a:r>
            <a:r>
              <a:rPr lang="en-US" sz="1200" kern="1200" dirty="0">
                <a:solidFill>
                  <a:schemeClr val="tx1"/>
                </a:solidFill>
                <a:effectLst/>
                <a:latin typeface="+mn-lt"/>
                <a:ea typeface="+mn-ea"/>
                <a:cs typeface="+mn-cs"/>
              </a:rPr>
              <a:t>Score=&lt;U,C&gt;</a:t>
            </a:r>
            <a:r>
              <a:rPr lang="zh-CN" altLang="en-US" sz="1200" kern="1200" dirty="0">
                <a:solidFill>
                  <a:schemeClr val="tx1"/>
                </a:solidFill>
                <a:effectLst/>
                <a:latin typeface="+mn-lt"/>
                <a:ea typeface="+mn-ea"/>
                <a:cs typeface="+mn-cs"/>
              </a:rPr>
              <a:t>，然后将</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向量累加求和，利用（</a:t>
            </a:r>
            <a:r>
              <a:rPr lang="en-US" sz="1200" kern="1200" dirty="0">
                <a:solidFill>
                  <a:schemeClr val="tx1"/>
                </a:solidFill>
                <a:effectLst/>
                <a:latin typeface="+mn-lt"/>
                <a:ea typeface="+mn-ea"/>
                <a:cs typeface="+mn-cs"/>
              </a:rPr>
              <a:t>U+C</a:t>
            </a:r>
            <a:r>
              <a:rPr lang="zh-CN" altLang="en-US" sz="1200" kern="1200" dirty="0">
                <a:solidFill>
                  <a:schemeClr val="tx1"/>
                </a:solidFill>
                <a:effectLst/>
                <a:latin typeface="+mn-lt"/>
                <a:ea typeface="+mn-ea"/>
                <a:cs typeface="+mn-cs"/>
              </a:rPr>
              <a:t>）去和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的感兴趣向量内积得分，算的这样的</a:t>
            </a:r>
            <a:r>
              <a:rPr lang="en-US" sz="1200" kern="1200" dirty="0" err="1">
                <a:solidFill>
                  <a:schemeClr val="tx1"/>
                </a:solidFill>
                <a:effectLst/>
                <a:latin typeface="+mn-lt"/>
                <a:ea typeface="+mn-ea"/>
                <a:cs typeface="+mn-cs"/>
              </a:rPr>
              <a:t>TopK</a:t>
            </a:r>
            <a:r>
              <a:rPr lang="zh-CN" altLang="en-US" sz="1200" kern="1200" dirty="0">
                <a:solidFill>
                  <a:schemeClr val="tx1"/>
                </a:solidFill>
                <a:effectLst/>
                <a:latin typeface="+mn-lt"/>
                <a:ea typeface="+mn-ea"/>
                <a:cs typeface="+mn-cs"/>
              </a:rPr>
              <a:t>得分。</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假设返回的</a:t>
            </a:r>
            <a:r>
              <a:rPr lang="en-US" sz="1200" kern="1200" dirty="0">
                <a:solidFill>
                  <a:schemeClr val="tx1"/>
                </a:solidFill>
                <a:effectLst/>
                <a:latin typeface="+mn-lt"/>
                <a:ea typeface="+mn-ea"/>
                <a:cs typeface="+mn-cs"/>
              </a:rPr>
              <a:t>Top K</a:t>
            </a:r>
            <a:r>
              <a:rPr lang="zh-CN" altLang="en-US" sz="1200" kern="1200" dirty="0">
                <a:solidFill>
                  <a:schemeClr val="tx1"/>
                </a:solidFill>
                <a:effectLst/>
                <a:latin typeface="+mn-lt"/>
                <a:ea typeface="+mn-ea"/>
                <a:cs typeface="+mn-cs"/>
              </a:rPr>
              <a:t>物品都带有内积的得分</a:t>
            </a:r>
            <a:r>
              <a:rPr lang="en-US" sz="1200" kern="1200" dirty="0">
                <a:solidFill>
                  <a:schemeClr val="tx1"/>
                </a:solidFill>
                <a:effectLst/>
                <a:latin typeface="+mn-lt"/>
                <a:ea typeface="+mn-ea"/>
                <a:cs typeface="+mn-cs"/>
              </a:rPr>
              <a:t>Score1</a:t>
            </a:r>
            <a:r>
              <a:rPr lang="zh-CN" altLang="en-US" sz="1200" kern="1200" dirty="0">
                <a:solidFill>
                  <a:schemeClr val="tx1"/>
                </a:solidFill>
                <a:effectLst/>
                <a:latin typeface="+mn-lt"/>
                <a:ea typeface="+mn-ea"/>
                <a:cs typeface="+mn-cs"/>
              </a:rPr>
              <a:t>，再考虑上一步</a:t>
            </a:r>
            <a:r>
              <a:rPr lang="en-US" sz="1200" kern="1200" dirty="0">
                <a:solidFill>
                  <a:schemeClr val="tx1"/>
                </a:solidFill>
                <a:effectLst/>
                <a:latin typeface="+mn-lt"/>
                <a:ea typeface="+mn-ea"/>
                <a:cs typeface="+mn-cs"/>
              </a:rPr>
              <a:t>&lt;U,C&gt;</a:t>
            </a:r>
            <a:r>
              <a:rPr lang="zh-CN" altLang="en-US" sz="1200" kern="1200" dirty="0">
                <a:solidFill>
                  <a:schemeClr val="tx1"/>
                </a:solidFill>
                <a:effectLst/>
                <a:latin typeface="+mn-lt"/>
                <a:ea typeface="+mn-ea"/>
                <a:cs typeface="+mn-cs"/>
              </a:rPr>
              <a:t>的得分</a:t>
            </a:r>
            <a:r>
              <a:rPr lang="en-US"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，将两者相加对物品重排序（</a:t>
            </a:r>
            <a:r>
              <a:rPr lang="en-US" sz="1200" kern="1200" dirty="0">
                <a:solidFill>
                  <a:schemeClr val="tx1"/>
                </a:solidFill>
                <a:effectLst/>
                <a:latin typeface="+mn-lt"/>
                <a:ea typeface="+mn-ea"/>
                <a:cs typeface="+mn-cs"/>
              </a:rPr>
              <a:t>&lt;U,C&gt;</a:t>
            </a:r>
            <a:r>
              <a:rPr lang="zh-CN" altLang="en-US" sz="1200" kern="1200" dirty="0">
                <a:solidFill>
                  <a:schemeClr val="tx1"/>
                </a:solidFill>
                <a:effectLst/>
                <a:latin typeface="+mn-lt"/>
                <a:ea typeface="+mn-ea"/>
                <a:cs typeface="+mn-cs"/>
              </a:rPr>
              <a:t>因为跟物品无关，所以其实不影响物品排序，但是会影响最终得分，</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最外边的</a:t>
            </a:r>
            <a:r>
              <a:rPr lang="en-US" sz="1200" kern="1200" dirty="0">
                <a:solidFill>
                  <a:schemeClr val="tx1"/>
                </a:solidFill>
                <a:effectLst/>
                <a:latin typeface="+mn-lt"/>
                <a:ea typeface="+mn-ea"/>
                <a:cs typeface="+mn-cs"/>
              </a:rPr>
              <a:t>Sigmoid</a:t>
            </a:r>
            <a:r>
              <a:rPr lang="zh-CN" altLang="en-US" sz="1200" kern="1200" dirty="0">
                <a:solidFill>
                  <a:schemeClr val="tx1"/>
                </a:solidFill>
                <a:effectLst/>
                <a:latin typeface="+mn-lt"/>
                <a:ea typeface="+mn-ea"/>
                <a:cs typeface="+mn-cs"/>
              </a:rPr>
              <a:t>输出可能会因为加入这个得分而发生变化），就得到了最终结果，而这个最终结果考虑了</a:t>
            </a:r>
            <a:r>
              <a:rPr lang="en-US" sz="1200" kern="1200" dirty="0">
                <a:solidFill>
                  <a:schemeClr val="tx1"/>
                </a:solidFill>
                <a:effectLst/>
                <a:latin typeface="+mn-lt"/>
                <a:ea typeface="+mn-ea"/>
                <a:cs typeface="+mn-cs"/>
              </a:rPr>
              <a:t>U/I/C</a:t>
            </a:r>
            <a:r>
              <a:rPr lang="zh-CN" altLang="en-US" sz="1200" kern="1200" dirty="0">
                <a:solidFill>
                  <a:schemeClr val="tx1"/>
                </a:solidFill>
                <a:effectLst/>
                <a:latin typeface="+mn-lt"/>
                <a:ea typeface="+mn-ea"/>
                <a:cs typeface="+mn-cs"/>
              </a:rPr>
              <a:t>两两之间的特征组合。</a:t>
            </a:r>
            <a:endParaRPr lang="en-US" sz="120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细节可以参考（非常精彩的文章）：</a:t>
            </a:r>
            <a:r>
              <a:rPr lang="en-US" sz="1200" u="sng" kern="1200" dirty="0">
                <a:solidFill>
                  <a:schemeClr val="tx1"/>
                </a:solidFill>
                <a:effectLst/>
                <a:latin typeface="+mn-lt"/>
                <a:ea typeface="+mn-ea"/>
                <a:cs typeface="+mn-cs"/>
                <a:hlinkClick r:id="rId4"/>
              </a:rPr>
              <a:t>https://zhuanlan.zhihu.com/p/59528983</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139</a:t>
            </a:fld>
            <a:endParaRPr lang="en-US"/>
          </a:p>
        </p:txBody>
      </p:sp>
    </p:spTree>
    <p:extLst>
      <p:ext uri="{BB962C8B-B14F-4D97-AF65-F5344CB8AC3E}">
        <p14:creationId xmlns:p14="http://schemas.microsoft.com/office/powerpoint/2010/main" val="3838896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https://aws.amazon.com/blogs/machine-learning/introduction-to-amazon-sagemaker-object2vec/</a:t>
            </a:r>
          </a:p>
          <a:p>
            <a:r>
              <a:rPr lang="en-US" dirty="0"/>
              <a:t>https://github.com/awslabs/amazon-sagemaker-examples/blob/master/introduction_to_applying_machine_learning/object2vec_document_embedding/object2vec_document_embedding.ipynb</a:t>
            </a:r>
          </a:p>
          <a:p>
            <a:endParaRPr lang="en-US" dirty="0"/>
          </a:p>
          <a:p>
            <a:r>
              <a:rPr lang="en-US" dirty="0"/>
              <a:t>https://aws.amazon.com/blogs/machine-learning/amazon-sagemaker-object2vec-adds-new-features-that-support-automatic-negative-sampling-and-speed-up-training/</a:t>
            </a:r>
          </a:p>
          <a:p>
            <a:r>
              <a:rPr lang="en-US" dirty="0"/>
              <a:t>https://github.com/awslabs/amazon-sagemaker-examples/tree/master/introduction_to_amazon_algorithms/object2vec_multilabel_genre_classification/</a:t>
            </a:r>
          </a:p>
          <a:p>
            <a:r>
              <a:rPr lang="en-US" dirty="0"/>
              <a:t>https://github.com/awslabs/amazon-sagemaker-examples/blob/master/introduction_to_amazon_algorithms/object2vec_movie_recommendation/object2vec_movie_recommendation.ipynb</a:t>
            </a:r>
          </a:p>
          <a:p>
            <a:r>
              <a:rPr lang="en-US" dirty="0"/>
              <a:t>https://github.com/awslabs/amazon-sagemaker-examples/blob/master/introduction_to_amazon_algorithms/object2vec_sentence_similarity/object2vec_sentence_similarity.ipynb</a:t>
            </a:r>
          </a:p>
        </p:txBody>
      </p:sp>
      <p:sp>
        <p:nvSpPr>
          <p:cNvPr id="4" name="Slide Number Placeholder 3"/>
          <p:cNvSpPr>
            <a:spLocks noGrp="1"/>
          </p:cNvSpPr>
          <p:nvPr>
            <p:ph type="sldNum" sz="quarter" idx="10"/>
          </p:nvPr>
        </p:nvSpPr>
        <p:spPr/>
        <p:txBody>
          <a:bodyPr/>
          <a:lstStyle/>
          <a:p>
            <a:fld id="{650FEBEF-6AFB-4209-844D-4B5A638074B9}" type="slidenum">
              <a:rPr lang="en-US" smtClean="0"/>
              <a:t>140</a:t>
            </a:fld>
            <a:endParaRPr lang="en-US"/>
          </a:p>
        </p:txBody>
      </p:sp>
    </p:spTree>
    <p:extLst>
      <p:ext uri="{BB962C8B-B14F-4D97-AF65-F5344CB8AC3E}">
        <p14:creationId xmlns:p14="http://schemas.microsoft.com/office/powerpoint/2010/main" val="11924923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142</a:t>
            </a:fld>
            <a:endParaRPr lang="en-US"/>
          </a:p>
        </p:txBody>
      </p:sp>
    </p:spTree>
    <p:extLst>
      <p:ext uri="{BB962C8B-B14F-4D97-AF65-F5344CB8AC3E}">
        <p14:creationId xmlns:p14="http://schemas.microsoft.com/office/powerpoint/2010/main" val="25959360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143</a:t>
            </a:fld>
            <a:endParaRPr lang="en-US"/>
          </a:p>
        </p:txBody>
      </p:sp>
    </p:spTree>
    <p:extLst>
      <p:ext uri="{BB962C8B-B14F-4D97-AF65-F5344CB8AC3E}">
        <p14:creationId xmlns:p14="http://schemas.microsoft.com/office/powerpoint/2010/main" val="40103551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a:t>
            </a:r>
            <a:r>
              <a:rPr lang="en-US" altLang="zh-CN" dirty="0"/>
              <a:t>SM object2vec</a:t>
            </a:r>
            <a:r>
              <a:rPr lang="zh-CN" altLang="en-US" dirty="0"/>
              <a:t>做</a:t>
            </a:r>
            <a:r>
              <a:rPr lang="en-US" altLang="zh-CN" dirty="0"/>
              <a:t>multi-label task</a:t>
            </a:r>
            <a:r>
              <a:rPr lang="zh-CN" altLang="en-US" dirty="0"/>
              <a:t>可以参考：</a:t>
            </a:r>
            <a:r>
              <a:rPr lang="en-US" altLang="zh-CN" dirty="0"/>
              <a:t>https://github.com/awslabs/amazon-sagemaker-examples/tree/master/introduction_to_amazon_algorithms/object2vec_multilabel_genre_classification/ </a:t>
            </a:r>
          </a:p>
          <a:p>
            <a:endParaRPr lang="en-US" dirty="0"/>
          </a:p>
          <a:p>
            <a:r>
              <a:rPr lang="en-US" dirty="0" err="1"/>
              <a:t>def</a:t>
            </a:r>
            <a:r>
              <a:rPr lang="en-US" dirty="0"/>
              <a:t> </a:t>
            </a:r>
            <a:r>
              <a:rPr lang="en-US" dirty="0" err="1"/>
              <a:t>get_movie_genre_predictions</a:t>
            </a:r>
            <a:r>
              <a:rPr lang="en-US" dirty="0"/>
              <a:t>(</a:t>
            </a:r>
            <a:r>
              <a:rPr lang="en-US" dirty="0" err="1"/>
              <a:t>movie_summary</a:t>
            </a:r>
            <a:r>
              <a:rPr lang="en-US" dirty="0"/>
              <a:t>, </a:t>
            </a:r>
            <a:r>
              <a:rPr lang="en-US" dirty="0" err="1"/>
              <a:t>genre_dict</a:t>
            </a:r>
            <a:r>
              <a:rPr lang="en-US" dirty="0"/>
              <a:t>, vocab, predictor, threshold=0.5):</a:t>
            </a:r>
          </a:p>
          <a:p>
            <a:r>
              <a:rPr lang="en-US" dirty="0"/>
              <a:t>    </a:t>
            </a:r>
            <a:r>
              <a:rPr lang="en-US" dirty="0" err="1"/>
              <a:t>plot_token_ids</a:t>
            </a:r>
            <a:r>
              <a:rPr lang="en-US" dirty="0"/>
              <a:t> = [vocab[token] if token in vocab else vocab[UNKNOWN] for token in </a:t>
            </a:r>
            <a:r>
              <a:rPr lang="en-US" dirty="0" err="1"/>
              <a:t>tokenize_plot_summary</a:t>
            </a:r>
            <a:r>
              <a:rPr lang="en-US" dirty="0"/>
              <a:t>(</a:t>
            </a:r>
            <a:r>
              <a:rPr lang="en-US" dirty="0" err="1"/>
              <a:t>movie_summary</a:t>
            </a:r>
            <a:r>
              <a:rPr lang="en-US" dirty="0"/>
              <a:t>)]</a:t>
            </a:r>
          </a:p>
          <a:p>
            <a:r>
              <a:rPr lang="en-US" dirty="0"/>
              <a:t>    batch = [{"in0": </a:t>
            </a:r>
            <a:r>
              <a:rPr lang="en-US" dirty="0" err="1"/>
              <a:t>plot_token_ids</a:t>
            </a:r>
            <a:r>
              <a:rPr lang="en-US" dirty="0"/>
              <a:t>, "in1": [</a:t>
            </a:r>
            <a:r>
              <a:rPr lang="en-US" dirty="0" err="1"/>
              <a:t>genre_id</a:t>
            </a:r>
            <a:r>
              <a:rPr lang="en-US" dirty="0"/>
              <a:t>]} for </a:t>
            </a:r>
            <a:r>
              <a:rPr lang="en-US" dirty="0" err="1"/>
              <a:t>genre_id</a:t>
            </a:r>
            <a:r>
              <a:rPr lang="en-US" dirty="0"/>
              <a:t> in range(</a:t>
            </a:r>
            <a:r>
              <a:rPr lang="en-US" dirty="0" err="1"/>
              <a:t>len</a:t>
            </a:r>
            <a:r>
              <a:rPr lang="en-US" dirty="0"/>
              <a:t>(</a:t>
            </a:r>
            <a:r>
              <a:rPr lang="en-US" dirty="0" err="1"/>
              <a:t>genre_dict</a:t>
            </a:r>
            <a:r>
              <a:rPr lang="en-US" dirty="0"/>
              <a:t>))]</a:t>
            </a:r>
          </a:p>
          <a:p>
            <a:r>
              <a:rPr lang="en-US" dirty="0"/>
              <a:t>    request = {"instances": batch}</a:t>
            </a:r>
          </a:p>
          <a:p>
            <a:r>
              <a:rPr lang="en-US" dirty="0"/>
              <a:t>    response = </a:t>
            </a:r>
            <a:r>
              <a:rPr lang="en-US" dirty="0" err="1"/>
              <a:t>predictor.predict</a:t>
            </a:r>
            <a:r>
              <a:rPr lang="en-US" dirty="0"/>
              <a:t>(data=</a:t>
            </a:r>
            <a:r>
              <a:rPr lang="en-US" dirty="0" err="1"/>
              <a:t>json.dumps</a:t>
            </a:r>
            <a:r>
              <a:rPr lang="en-US" dirty="0"/>
              <a:t>(request))</a:t>
            </a:r>
          </a:p>
          <a:p>
            <a:r>
              <a:rPr lang="en-US" dirty="0"/>
              <a:t>    scores = [score["scores"] for score in </a:t>
            </a:r>
            <a:r>
              <a:rPr lang="en-US" dirty="0" err="1"/>
              <a:t>json.loads</a:t>
            </a:r>
            <a:r>
              <a:rPr lang="en-US" dirty="0"/>
              <a:t>(response)["predictions"]]</a:t>
            </a:r>
          </a:p>
          <a:p>
            <a:r>
              <a:rPr lang="en-US" dirty="0"/>
              <a:t>    predictions = [</a:t>
            </a:r>
            <a:r>
              <a:rPr lang="en-US" dirty="0" err="1"/>
              <a:t>genre_dict</a:t>
            </a:r>
            <a:r>
              <a:rPr lang="en-US" dirty="0"/>
              <a:t>[</a:t>
            </a:r>
            <a:r>
              <a:rPr lang="en-US" dirty="0" err="1"/>
              <a:t>i</a:t>
            </a:r>
            <a:r>
              <a:rPr lang="en-US" dirty="0"/>
              <a:t>] for </a:t>
            </a:r>
            <a:r>
              <a:rPr lang="en-US" dirty="0" err="1"/>
              <a:t>i</a:t>
            </a:r>
            <a:r>
              <a:rPr lang="en-US" dirty="0"/>
              <a:t>, score in enumerate(scores) if score[1] &gt; threshold]</a:t>
            </a:r>
          </a:p>
          <a:p>
            <a:r>
              <a:rPr lang="en-US" dirty="0"/>
              <a:t>    return predictions</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144</a:t>
            </a:fld>
            <a:endParaRPr lang="en-US"/>
          </a:p>
        </p:txBody>
      </p:sp>
    </p:spTree>
    <p:extLst>
      <p:ext uri="{BB962C8B-B14F-4D97-AF65-F5344CB8AC3E}">
        <p14:creationId xmlns:p14="http://schemas.microsoft.com/office/powerpoint/2010/main" val="13220726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https://aws.amazon.com/blogs/machine-learning/amazon-sagemaker-supports-knn-classification-and-regression/</a:t>
            </a:r>
          </a:p>
          <a:p>
            <a:r>
              <a:rPr lang="en-US" dirty="0"/>
              <a:t>https://github.com/awslabs/amazon-sagemaker-examples/blob/master/introduction_to_amazon_algorithms/k_nearest_neighbors_covtype/k_nearest_neighbors_covtype.ipynb</a:t>
            </a:r>
          </a:p>
          <a:p>
            <a:endParaRPr lang="en-US" dirty="0"/>
          </a:p>
          <a:p>
            <a:r>
              <a:rPr lang="zh-CN" altLang="en-US" dirty="0"/>
              <a:t>关于参数与非参数模型可以参考：</a:t>
            </a:r>
            <a:r>
              <a:rPr lang="en-US" altLang="zh-CN" dirty="0"/>
              <a:t>https://machinelearningmastery.com/parametric-and-nonparametric-machine-learning-algorithms/</a:t>
            </a:r>
          </a:p>
          <a:p>
            <a:r>
              <a:rPr lang="zh-CN" altLang="en-US" dirty="0"/>
              <a:t>关于神经网络是参数还是非参数模型参考：</a:t>
            </a:r>
            <a:r>
              <a:rPr lang="en-US" altLang="zh-CN" dirty="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147</a:t>
            </a:fld>
            <a:endParaRPr lang="en-US"/>
          </a:p>
        </p:txBody>
      </p:sp>
    </p:spTree>
    <p:extLst>
      <p:ext uri="{BB962C8B-B14F-4D97-AF65-F5344CB8AC3E}">
        <p14:creationId xmlns:p14="http://schemas.microsoft.com/office/powerpoint/2010/main" val="2096828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https://github.com/awsdocs/amazon-sagemaker-developer-guide/blob/master/doc_source/kNN_hyperparameters.md</a:t>
            </a:r>
          </a:p>
          <a:p>
            <a:endParaRPr lang="en-US" dirty="0"/>
          </a:p>
          <a:p>
            <a:r>
              <a:rPr lang="zh-CN" altLang="en-US" dirty="0"/>
              <a:t>关于</a:t>
            </a:r>
            <a:r>
              <a:rPr lang="en-US" altLang="zh-CN" dirty="0"/>
              <a:t>PQ</a:t>
            </a:r>
            <a:r>
              <a:rPr lang="zh-CN" altLang="en-US" dirty="0"/>
              <a:t>乘积量化可以参考</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3"/>
              </a:rPr>
              <a:t>http://vividfree.github.io/%E6%9C%BA%E5%99%A8%E5%AD%A6%E4%B9%A0/2017/08/05/understanding-product-quantization</a:t>
            </a:r>
            <a:endParaRPr lang="en-US" sz="1200" u="sng" kern="1200" dirty="0">
              <a:solidFill>
                <a:schemeClr val="tx1"/>
              </a:solidFill>
              <a:effectLst/>
              <a:latin typeface="+mn-lt"/>
              <a:ea typeface="+mn-ea"/>
              <a:cs typeface="+mn-cs"/>
            </a:endParaRPr>
          </a:p>
          <a:p>
            <a:endParaRPr lang="en-US" dirty="0"/>
          </a:p>
          <a:p>
            <a:pPr lvl="0"/>
            <a:r>
              <a:rPr lang="zh-CN" altLang="en-US" dirty="0"/>
              <a:t>关于</a:t>
            </a:r>
            <a:r>
              <a:rPr lang="en-US" altLang="zh-CN" dirty="0" err="1"/>
              <a:t>faiss</a:t>
            </a:r>
            <a:r>
              <a:rPr lang="en-US" altLang="zh-CN" dirty="0"/>
              <a:t> index</a:t>
            </a:r>
            <a:r>
              <a:rPr lang="zh-CN" altLang="en-US" dirty="0"/>
              <a:t>的原理参考</a:t>
            </a:r>
            <a:r>
              <a:rPr lang="en-US" altLang="zh-CN" dirty="0"/>
              <a:t>:</a:t>
            </a:r>
            <a:r>
              <a:rPr lang="en-US" altLang="zh-CN" baseline="0" dirty="0"/>
              <a:t> https://github.com/facebookresearch/faiss/wiki/Faiss-indexes, </a:t>
            </a:r>
          </a:p>
          <a:p>
            <a:pPr lvl="0"/>
            <a:r>
              <a:rPr lang="en-US" altLang="zh-CN" baseline="0" dirty="0"/>
              <a:t>https://waltyou.github.io/Faiss-Indexs/ </a:t>
            </a:r>
          </a:p>
          <a:p>
            <a:pPr lvl="0"/>
            <a:endParaRPr lang="en-US" altLang="zh-CN" baseline="0" dirty="0"/>
          </a:p>
          <a:p>
            <a:pPr lvl="0"/>
            <a:r>
              <a:rPr lang="zh-CN" altLang="en-US" dirty="0"/>
              <a:t>对于</a:t>
            </a:r>
            <a:r>
              <a:rPr lang="en-US" altLang="zh-CN" dirty="0"/>
              <a:t>SM</a:t>
            </a:r>
            <a:r>
              <a:rPr lang="zh-CN" altLang="en-US" dirty="0"/>
              <a:t>的</a:t>
            </a:r>
            <a:r>
              <a:rPr lang="en-US" altLang="zh-CN" dirty="0"/>
              <a:t>KNN</a:t>
            </a:r>
            <a:r>
              <a:rPr lang="zh-CN" altLang="en-US" dirty="0"/>
              <a:t>的</a:t>
            </a:r>
            <a:r>
              <a:rPr lang="en-US" altLang="zh-CN" dirty="0"/>
              <a:t>index type</a:t>
            </a:r>
            <a:r>
              <a:rPr lang="zh-CN" altLang="en-US" dirty="0"/>
              <a:t>的我自己的理解如下：</a:t>
            </a:r>
            <a:endParaRPr lang="en-US" altLang="zh-CN" dirty="0"/>
          </a:p>
          <a:p>
            <a:pPr lvl="0"/>
            <a:r>
              <a:rPr lang="en-US" altLang="zh-CN" dirty="0" err="1"/>
              <a:t>index_type</a:t>
            </a:r>
            <a:r>
              <a:rPr lang="zh-CN" altLang="en-US" dirty="0"/>
              <a:t>如果是</a:t>
            </a:r>
            <a:r>
              <a:rPr lang="en-US" dirty="0" err="1"/>
              <a:t>faiss.Flat</a:t>
            </a:r>
            <a:r>
              <a:rPr lang="zh-CN" altLang="en-US" dirty="0"/>
              <a:t>，训练时就是简单的把特征向量保存，推理时其实用的是暴力搜索；</a:t>
            </a:r>
            <a:endParaRPr lang="en-US" altLang="zh-CN" dirty="0"/>
          </a:p>
          <a:p>
            <a:pPr lvl="0"/>
            <a:endParaRPr lang="en-US" altLang="zh-CN" dirty="0"/>
          </a:p>
          <a:p>
            <a:pPr lvl="0"/>
            <a:r>
              <a:rPr lang="en-US" altLang="zh-CN" dirty="0" err="1"/>
              <a:t>index_type</a:t>
            </a:r>
            <a:r>
              <a:rPr lang="zh-CN" altLang="en-US" dirty="0"/>
              <a:t>如果是</a:t>
            </a:r>
            <a:r>
              <a:rPr lang="en-US" dirty="0" err="1"/>
              <a:t>faiss.IVFFlat</a:t>
            </a:r>
            <a:r>
              <a:rPr lang="zh-CN" altLang="en-US" dirty="0"/>
              <a:t>，训练时会先做聚类得到</a:t>
            </a:r>
            <a:r>
              <a:rPr lang="en-US" dirty="0" err="1"/>
              <a:t>faiss_index_ivf_nlists</a:t>
            </a:r>
            <a:r>
              <a:rPr lang="zh-CN" altLang="en-US" dirty="0"/>
              <a:t>个簇心，然后建立倒排索引，索引的内容包括簇心的向量值，属于该簇的原始向量以及原始向量的</a:t>
            </a:r>
            <a:r>
              <a:rPr lang="en-US" altLang="zh-CN" dirty="0"/>
              <a:t>ID</a:t>
            </a:r>
            <a:r>
              <a:rPr lang="zh-CN" altLang="en-US" dirty="0"/>
              <a:t>。推理时输入向量根据倒排索引找到</a:t>
            </a:r>
            <a:r>
              <a:rPr lang="en-US" b="1" dirty="0"/>
              <a:t>_</a:t>
            </a:r>
            <a:r>
              <a:rPr lang="en-US" b="1" dirty="0" err="1"/>
              <a:t>faiss_index_nprobe</a:t>
            </a:r>
            <a:r>
              <a:rPr lang="zh-CN" altLang="en-US" b="1" dirty="0"/>
              <a:t>个</a:t>
            </a:r>
            <a:r>
              <a:rPr lang="zh-CN" altLang="en-US" dirty="0"/>
              <a:t>最相似的簇，然后在每个簇内执行所有的相似性计算并得到确定数量的</a:t>
            </a:r>
            <a:r>
              <a:rPr lang="en-US" altLang="zh-CN" dirty="0" err="1"/>
              <a:t>topN</a:t>
            </a:r>
            <a:r>
              <a:rPr lang="zh-CN" altLang="en-US" dirty="0"/>
              <a:t>，最后把所有簇的</a:t>
            </a:r>
            <a:r>
              <a:rPr lang="en-US" altLang="zh-CN" dirty="0" err="1"/>
              <a:t>topN</a:t>
            </a:r>
            <a:r>
              <a:rPr lang="zh-CN" altLang="en-US" dirty="0"/>
              <a:t>的相似度排序获得最后的</a:t>
            </a:r>
            <a:r>
              <a:rPr lang="en-US" altLang="zh-CN" dirty="0"/>
              <a:t>K</a:t>
            </a:r>
            <a:r>
              <a:rPr lang="zh-CN" altLang="en-US" dirty="0"/>
              <a:t>个最相似的</a:t>
            </a:r>
            <a:r>
              <a:rPr lang="en-US" altLang="zh-CN" dirty="0"/>
              <a:t>ID</a:t>
            </a:r>
            <a:r>
              <a:rPr lang="zh-CN" altLang="en-US" dirty="0"/>
              <a:t>，然后对这些</a:t>
            </a:r>
            <a:r>
              <a:rPr lang="en-US" altLang="zh-CN" dirty="0"/>
              <a:t>ID</a:t>
            </a:r>
            <a:r>
              <a:rPr lang="zh-CN" altLang="en-US" dirty="0"/>
              <a:t>的</a:t>
            </a:r>
            <a:r>
              <a:rPr lang="en-US" altLang="zh-CN" dirty="0"/>
              <a:t>label</a:t>
            </a:r>
            <a:r>
              <a:rPr lang="zh-CN" altLang="en-US" dirty="0"/>
              <a:t>做大多数投票或者取平均得到最后预测结果。</a:t>
            </a:r>
            <a:endParaRPr lang="en-US" altLang="zh-CN" dirty="0"/>
          </a:p>
          <a:p>
            <a:pPr lvl="0"/>
            <a:endParaRPr lang="en-US" altLang="zh-CN" dirty="0"/>
          </a:p>
          <a:p>
            <a:pPr lvl="0"/>
            <a:r>
              <a:rPr lang="en-US" altLang="zh-CN" dirty="0" err="1"/>
              <a:t>index_type</a:t>
            </a:r>
            <a:r>
              <a:rPr lang="zh-CN" altLang="en-US" dirty="0"/>
              <a:t>如果是</a:t>
            </a:r>
            <a:r>
              <a:rPr lang="en-US" dirty="0" err="1"/>
              <a:t>faiss.IVFPQ</a:t>
            </a:r>
            <a:r>
              <a:rPr lang="zh-CN" altLang="en-US" dirty="0"/>
              <a:t>，训练时会用到</a:t>
            </a:r>
            <a:r>
              <a:rPr lang="en-US" altLang="zh-CN" dirty="0"/>
              <a:t>PQ</a:t>
            </a:r>
            <a:r>
              <a:rPr lang="zh-CN" altLang="en-US" dirty="0"/>
              <a:t>做乘积量化的预处理，就是把原始向量空间切分为</a:t>
            </a:r>
            <a:r>
              <a:rPr lang="en-US" dirty="0" err="1"/>
              <a:t>faiss_index_pq_m</a:t>
            </a:r>
            <a:r>
              <a:rPr lang="zh-CN" altLang="en-US" dirty="0"/>
              <a:t>个子空间，然后在每个子空间聚类得到</a:t>
            </a:r>
            <a:r>
              <a:rPr lang="en-US" dirty="0" err="1"/>
              <a:t>faiss_index_ivf_nlists</a:t>
            </a:r>
            <a:r>
              <a:rPr lang="zh-CN" altLang="en-US" dirty="0"/>
              <a:t>个簇心，然后每个训练样本的每个子向量在子空间计算它归属的簇类编号（每个子空间量化后的字节数为</a:t>
            </a:r>
            <a:r>
              <a:rPr lang="en-US" altLang="zh-CN" dirty="0"/>
              <a:t>log</a:t>
            </a:r>
            <a:r>
              <a:rPr lang="en-US" dirty="0"/>
              <a:t> </a:t>
            </a:r>
            <a:r>
              <a:rPr lang="en-US" dirty="0" err="1"/>
              <a:t>faiss_index_ivf_nlists</a:t>
            </a:r>
            <a:r>
              <a:rPr lang="en-US" dirty="0"/>
              <a:t> </a:t>
            </a:r>
            <a:r>
              <a:rPr lang="zh-CN" altLang="en-US" dirty="0"/>
              <a:t>，比如</a:t>
            </a:r>
            <a:r>
              <a:rPr lang="en-US" dirty="0" err="1"/>
              <a:t>faiss_index_ivf_nlists</a:t>
            </a:r>
            <a:r>
              <a:rPr lang="en-US" dirty="0"/>
              <a:t> </a:t>
            </a:r>
            <a:r>
              <a:rPr lang="zh-CN" altLang="en-US" dirty="0"/>
              <a:t>是</a:t>
            </a:r>
            <a:r>
              <a:rPr lang="en-US" altLang="zh-CN" dirty="0"/>
              <a:t>256</a:t>
            </a:r>
            <a:r>
              <a:rPr lang="zh-CN" altLang="en-US" dirty="0"/>
              <a:t>，那么每个子空间用</a:t>
            </a:r>
            <a:r>
              <a:rPr lang="en-US" altLang="zh-CN" dirty="0"/>
              <a:t>1</a:t>
            </a:r>
            <a:r>
              <a:rPr lang="zh-CN" altLang="en-US" dirty="0"/>
              <a:t>个字节就能表示所有簇的编号），整个向量空间来看，每个原始向量量化后的字节数就是</a:t>
            </a:r>
            <a:r>
              <a:rPr lang="en-US" dirty="0" err="1"/>
              <a:t>faiss_index_pq_m</a:t>
            </a:r>
            <a:r>
              <a:rPr lang="en-US" dirty="0"/>
              <a:t> </a:t>
            </a:r>
            <a:r>
              <a:rPr lang="en-US" altLang="zh-CN" dirty="0"/>
              <a:t>× log(</a:t>
            </a:r>
            <a:r>
              <a:rPr lang="en-US" dirty="0"/>
              <a:t> </a:t>
            </a:r>
            <a:r>
              <a:rPr lang="en-US" dirty="0" err="1"/>
              <a:t>faiss_index_ivf_nlists</a:t>
            </a:r>
            <a:r>
              <a:rPr lang="en-US" altLang="zh-CN" dirty="0"/>
              <a:t>)</a:t>
            </a:r>
            <a:r>
              <a:rPr lang="zh-CN" altLang="en-US" dirty="0"/>
              <a:t>，这个就是所谓的乘积量化。接着建立倒排索引，类似</a:t>
            </a:r>
            <a:r>
              <a:rPr lang="en-US" dirty="0" err="1"/>
              <a:t>faiss.IVFFlat</a:t>
            </a:r>
            <a:r>
              <a:rPr lang="zh-CN" altLang="en-US" dirty="0"/>
              <a:t>的过程，只是现在的输入向量不是原始向量，而且乘积量化过的占用更少字节的向量。推理</a:t>
            </a:r>
            <a:r>
              <a:rPr lang="en-US" altLang="zh-CN" dirty="0"/>
              <a:t>/query</a:t>
            </a:r>
            <a:r>
              <a:rPr lang="zh-CN" altLang="en-US" dirty="0"/>
              <a:t>的时候首先把样本同样分成同样数量的子空间，每个子空间和所有的簇心向量对比，找到</a:t>
            </a:r>
            <a:r>
              <a:rPr lang="zh-CN" altLang="en-US" sz="1200" b="1" kern="1200" dirty="0">
                <a:solidFill>
                  <a:schemeClr val="tx1"/>
                </a:solidFill>
                <a:effectLst/>
                <a:latin typeface="+mn-lt"/>
                <a:ea typeface="+mn-ea"/>
                <a:cs typeface="+mn-cs"/>
              </a:rPr>
              <a:t>最</a:t>
            </a:r>
            <a:r>
              <a:rPr lang="zh-CN" altLang="en-US" dirty="0"/>
              <a:t>相似的簇心从而得到这个空间的簇编号，最后得到这个样本的乘积量化向量。接着用类似</a:t>
            </a:r>
            <a:r>
              <a:rPr lang="en-US" dirty="0" err="1"/>
              <a:t>faiss.IVFFlat</a:t>
            </a:r>
            <a:r>
              <a:rPr lang="zh-CN" altLang="en-US" dirty="0"/>
              <a:t>中的搜索步骤来找到</a:t>
            </a:r>
            <a:r>
              <a:rPr lang="en-US" altLang="zh-CN" dirty="0"/>
              <a:t>K</a:t>
            </a:r>
            <a:r>
              <a:rPr lang="zh-CN" altLang="en-US" dirty="0"/>
              <a:t>个相似的乘积量化向量从而得到推理输出。</a:t>
            </a:r>
            <a:endParaRPr lang="en-US" altLang="zh-CN" dirty="0"/>
          </a:p>
          <a:p>
            <a:pPr lvl="0"/>
            <a:endParaRPr lang="en-US" dirty="0"/>
          </a:p>
          <a:p>
            <a:pPr lvl="0"/>
            <a:r>
              <a:rPr lang="en-US" dirty="0" err="1"/>
              <a:t>faiss.IVFPQ</a:t>
            </a:r>
            <a:r>
              <a:rPr lang="zh-CN" altLang="en-US" dirty="0"/>
              <a:t>相对于</a:t>
            </a:r>
            <a:r>
              <a:rPr lang="en-US" dirty="0" err="1"/>
              <a:t>faiss.IVFFlat</a:t>
            </a:r>
            <a:r>
              <a:rPr lang="zh-CN" altLang="en-US" dirty="0"/>
              <a:t>的主要区别就是在前者相当于做了</a:t>
            </a:r>
            <a:r>
              <a:rPr lang="en-US" altLang="zh-CN" dirty="0"/>
              <a:t>PQ</a:t>
            </a:r>
            <a:r>
              <a:rPr lang="zh-CN" altLang="en-US" dirty="0"/>
              <a:t>，然后再做</a:t>
            </a:r>
            <a:r>
              <a:rPr lang="en-US" altLang="zh-CN" dirty="0"/>
              <a:t>IVFFLAT</a:t>
            </a:r>
            <a:r>
              <a:rPr lang="zh-CN" altLang="en-US" dirty="0"/>
              <a:t>。而且前者不需要保存原始的特征向量，只需要保存量化后的向量就可以，需要更少的内存。</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148</a:t>
            </a:fld>
            <a:endParaRPr lang="en-US"/>
          </a:p>
        </p:txBody>
      </p:sp>
    </p:spTree>
    <p:extLst>
      <p:ext uri="{BB962C8B-B14F-4D97-AF65-F5344CB8AC3E}">
        <p14:creationId xmlns:p14="http://schemas.microsoft.com/office/powerpoint/2010/main" val="5269226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a:t>
            </a:r>
            <a:r>
              <a:rPr lang="en-US" altLang="zh-CN" dirty="0"/>
              <a:t>SM KNN</a:t>
            </a:r>
            <a:r>
              <a:rPr lang="zh-CN" altLang="en-US" dirty="0"/>
              <a:t>做可视化搜索，参考：</a:t>
            </a:r>
            <a:r>
              <a:rPr lang="en-US" altLang="zh-CN" dirty="0"/>
              <a:t>https://aws.amazon.com/blogs/machine-learning/visual-search-on-aws-part-1-engine-implementation-with-amazon-sagemaker/</a:t>
            </a:r>
          </a:p>
          <a:p>
            <a:r>
              <a:rPr lang="en-US" dirty="0"/>
              <a:t>https://aws.amazon.com/blogs/machine-learning/visual-search-on-aws-part-2-deploying-a-visual-search-model-with-aws-deeplens/</a:t>
            </a:r>
          </a:p>
          <a:p>
            <a:endParaRPr lang="en-US" dirty="0"/>
          </a:p>
          <a:p>
            <a:r>
              <a:rPr lang="en-US" altLang="zh-CN" dirty="0"/>
              <a:t>SM</a:t>
            </a:r>
            <a:r>
              <a:rPr lang="zh-CN" altLang="en-US" dirty="0"/>
              <a:t>的</a:t>
            </a:r>
            <a:r>
              <a:rPr lang="en-US" altLang="zh-CN" dirty="0"/>
              <a:t>KNN</a:t>
            </a:r>
            <a:r>
              <a:rPr lang="zh-CN" altLang="en-US" dirty="0"/>
              <a:t>支持对训练后的模型的</a:t>
            </a:r>
            <a:r>
              <a:rPr lang="en-US" altLang="zh-CN" dirty="0"/>
              <a:t>metadata</a:t>
            </a:r>
            <a:r>
              <a:rPr lang="zh-CN" altLang="en-US" dirty="0"/>
              <a:t>文件进行修改，比如修改推理时的</a:t>
            </a:r>
            <a:r>
              <a:rPr lang="en-US" altLang="zh-CN" dirty="0"/>
              <a:t>K</a:t>
            </a:r>
            <a:r>
              <a:rPr lang="zh-CN" altLang="en-US" dirty="0"/>
              <a:t>值，具体参考：</a:t>
            </a:r>
            <a:r>
              <a:rPr lang="en-US" altLang="zh-CN" dirty="0"/>
              <a:t>https://docs.aws.amazon.com/sagemaker/latest/dg/kNN_how-it-works.html </a:t>
            </a:r>
            <a:endParaRPr lang="en-US" dirty="0"/>
          </a:p>
          <a:p>
            <a:endParaRPr lang="en-US" dirty="0"/>
          </a:p>
          <a:p>
            <a:r>
              <a:rPr lang="en-US" altLang="zh-CN" dirty="0"/>
              <a:t>KNN</a:t>
            </a:r>
            <a:r>
              <a:rPr lang="zh-CN" altLang="en-US" dirty="0"/>
              <a:t>的优点：</a:t>
            </a:r>
            <a:endParaRPr lang="en-US" altLang="zh-CN" dirty="0"/>
          </a:p>
          <a:p>
            <a:pPr lvl="1"/>
            <a:r>
              <a:rPr lang="zh-CN" altLang="en-US" dirty="0"/>
              <a:t>可处理</a:t>
            </a:r>
            <a:r>
              <a:rPr lang="zh-CN" altLang="en-US" b="1" dirty="0"/>
              <a:t>非线性的</a:t>
            </a:r>
            <a:r>
              <a:rPr lang="zh-CN" altLang="en-US" dirty="0"/>
              <a:t>分类和回归任务。</a:t>
            </a:r>
          </a:p>
          <a:p>
            <a:pPr lvl="1"/>
            <a:r>
              <a:rPr lang="zh-CN" altLang="en-US" dirty="0"/>
              <a:t>当训练数据集比较大时，准确度高。</a:t>
            </a:r>
            <a:endParaRPr lang="en-US" altLang="zh-CN" dirty="0"/>
          </a:p>
          <a:p>
            <a:pPr lvl="1"/>
            <a:r>
              <a:rPr lang="zh-CN" altLang="en-US" dirty="0"/>
              <a:t>对异常值相对不敏感。</a:t>
            </a:r>
          </a:p>
          <a:p>
            <a:pPr lvl="1"/>
            <a:r>
              <a:rPr lang="zh-CN" altLang="en-US" dirty="0"/>
              <a:t>对于不同类别的重叠样本较多的数据集来说，</a:t>
            </a:r>
            <a:r>
              <a:rPr lang="en-US" altLang="zh-CN" dirty="0"/>
              <a:t>KNN</a:t>
            </a:r>
            <a:r>
              <a:rPr lang="zh-CN" altLang="en-US" dirty="0"/>
              <a:t>更适合。</a:t>
            </a:r>
            <a:endParaRPr lang="en-US" altLang="zh-CN" dirty="0"/>
          </a:p>
          <a:p>
            <a:pPr lvl="2"/>
            <a:r>
              <a:rPr lang="en-US" altLang="zh-CN" dirty="0"/>
              <a:t>KNN</a:t>
            </a:r>
            <a:r>
              <a:rPr lang="zh-CN" altLang="en-US" dirty="0"/>
              <a:t>主要靠周围有限的邻近的样本，而不是靠类别边界的方法来确定所属类别。</a:t>
            </a:r>
            <a:endParaRPr lang="en-US" altLang="zh-CN" dirty="0"/>
          </a:p>
          <a:p>
            <a:pPr lvl="1"/>
            <a:r>
              <a:rPr lang="zh-CN" altLang="en-US" dirty="0"/>
              <a:t>适用于决策边界非常不规则的分类情景。</a:t>
            </a:r>
            <a:endParaRPr lang="en-US" altLang="zh-CN" dirty="0"/>
          </a:p>
          <a:p>
            <a:pPr lvl="1"/>
            <a:r>
              <a:rPr lang="zh-CN" altLang="en-US" dirty="0"/>
              <a:t>具有一定的可解释性。</a:t>
            </a:r>
            <a:endParaRPr lang="en-US" altLang="zh-CN" dirty="0"/>
          </a:p>
          <a:p>
            <a:pPr lvl="2"/>
            <a:r>
              <a:rPr lang="zh-CN" altLang="en-US" dirty="0"/>
              <a:t>至少知道样本被判定为某个类别是因为他跟这个类别的很多样本的距离小即比较相似。</a:t>
            </a:r>
            <a:endParaRPr lang="en-US" altLang="zh-CN" dirty="0"/>
          </a:p>
          <a:p>
            <a:r>
              <a:rPr lang="en-US" altLang="zh-CN" dirty="0"/>
              <a:t>KNN</a:t>
            </a:r>
            <a:r>
              <a:rPr lang="zh-CN" altLang="en-US" dirty="0"/>
              <a:t>的缺点：</a:t>
            </a:r>
            <a:endParaRPr lang="en-US" altLang="zh-CN" dirty="0"/>
          </a:p>
          <a:p>
            <a:pPr lvl="1"/>
            <a:r>
              <a:rPr lang="zh-CN" altLang="en-US" dirty="0"/>
              <a:t>相比一般的线性分类器或者决策树，推理时的速度要慢。</a:t>
            </a:r>
            <a:endParaRPr lang="en-US" altLang="zh-CN" dirty="0"/>
          </a:p>
          <a:p>
            <a:pPr lvl="2"/>
            <a:r>
              <a:rPr lang="zh-CN" altLang="en-US" dirty="0"/>
              <a:t>尽管使用了</a:t>
            </a:r>
            <a:r>
              <a:rPr lang="en-US" altLang="zh-CN" dirty="0"/>
              <a:t>subsampling</a:t>
            </a:r>
            <a:r>
              <a:rPr lang="zh-CN" altLang="en-US" dirty="0"/>
              <a:t>，</a:t>
            </a:r>
            <a:r>
              <a:rPr lang="en-US" altLang="zh-CN" dirty="0"/>
              <a:t>dimension reduction</a:t>
            </a:r>
            <a:r>
              <a:rPr lang="zh-CN" altLang="en-US" dirty="0"/>
              <a:t>，聚类，乘积量化等技术，推理时仍然相对比较耗时。</a:t>
            </a:r>
            <a:endParaRPr lang="en-US" altLang="zh-CN" dirty="0"/>
          </a:p>
          <a:p>
            <a:pPr lvl="1"/>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pPr lvl="1"/>
            <a:r>
              <a:rPr lang="zh-CN" altLang="en-US" b="1" dirty="0"/>
              <a:t>不适合非凸数据集。</a:t>
            </a:r>
          </a:p>
          <a:p>
            <a:pPr lvl="1"/>
            <a:r>
              <a:rPr lang="zh-CN" altLang="en-US" dirty="0"/>
              <a:t>样本不平衡的时候，对稀有类别的预测准确率低。</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149</a:t>
            </a:fld>
            <a:endParaRPr lang="en-US"/>
          </a:p>
        </p:txBody>
      </p:sp>
    </p:spTree>
    <p:extLst>
      <p:ext uri="{BB962C8B-B14F-4D97-AF65-F5344CB8AC3E}">
        <p14:creationId xmlns:p14="http://schemas.microsoft.com/office/powerpoint/2010/main" val="38462460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https://github.com/awslabs/amazon-sagemaker-examples/tree/master/introduction_to_amazon_algorithms/ipinsights_login</a:t>
            </a:r>
          </a:p>
        </p:txBody>
      </p:sp>
      <p:sp>
        <p:nvSpPr>
          <p:cNvPr id="4" name="Slide Number Placeholder 3"/>
          <p:cNvSpPr>
            <a:spLocks noGrp="1"/>
          </p:cNvSpPr>
          <p:nvPr>
            <p:ph type="sldNum" sz="quarter" idx="10"/>
          </p:nvPr>
        </p:nvSpPr>
        <p:spPr/>
        <p:txBody>
          <a:bodyPr/>
          <a:lstStyle/>
          <a:p>
            <a:fld id="{650FEBEF-6AFB-4209-844D-4B5A638074B9}" type="slidenum">
              <a:rPr lang="en-US" smtClean="0"/>
              <a:t>152</a:t>
            </a:fld>
            <a:endParaRPr lang="en-US"/>
          </a:p>
        </p:txBody>
      </p:sp>
    </p:spTree>
    <p:extLst>
      <p:ext uri="{BB962C8B-B14F-4D97-AF65-F5344CB8AC3E}">
        <p14:creationId xmlns:p14="http://schemas.microsoft.com/office/powerpoint/2010/main" val="296231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https://github.com/aws/sagemaker-tensorflow-container</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a:t>
            </a:fld>
            <a:endParaRPr lang="en-US"/>
          </a:p>
        </p:txBody>
      </p:sp>
    </p:spTree>
    <p:extLst>
      <p:ext uri="{BB962C8B-B14F-4D97-AF65-F5344CB8AC3E}">
        <p14:creationId xmlns:p14="http://schemas.microsoft.com/office/powerpoint/2010/main" val="4198985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https://github.com/awsdocs/amazon-sagemaker-developer-guide/blob/master/doc_source/ip-insights-hyperparameters.md</a:t>
            </a:r>
          </a:p>
        </p:txBody>
      </p:sp>
      <p:sp>
        <p:nvSpPr>
          <p:cNvPr id="4" name="Slide Number Placeholder 3"/>
          <p:cNvSpPr>
            <a:spLocks noGrp="1"/>
          </p:cNvSpPr>
          <p:nvPr>
            <p:ph type="sldNum" sz="quarter" idx="10"/>
          </p:nvPr>
        </p:nvSpPr>
        <p:spPr/>
        <p:txBody>
          <a:bodyPr/>
          <a:lstStyle/>
          <a:p>
            <a:fld id="{966470E8-0F9A-495C-B808-245D67B5A4E1}" type="slidenum">
              <a:rPr lang="en-US" smtClean="0"/>
              <a:t>153</a:t>
            </a:fld>
            <a:endParaRPr lang="en-US"/>
          </a:p>
        </p:txBody>
      </p:sp>
    </p:spTree>
    <p:extLst>
      <p:ext uri="{BB962C8B-B14F-4D97-AF65-F5344CB8AC3E}">
        <p14:creationId xmlns:p14="http://schemas.microsoft.com/office/powerpoint/2010/main" val="1735118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155</a:t>
            </a:fld>
            <a:endParaRPr lang="en-US"/>
          </a:p>
        </p:txBody>
      </p:sp>
    </p:spTree>
    <p:extLst>
      <p:ext uri="{BB962C8B-B14F-4D97-AF65-F5344CB8AC3E}">
        <p14:creationId xmlns:p14="http://schemas.microsoft.com/office/powerpoint/2010/main" val="26998064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https://aws.amazon.com/blogs/machine-learning/use-the-built-in-amazon-sagemaker-random-cut-forest-algorithm-for-anomaly-detection/</a:t>
            </a:r>
          </a:p>
        </p:txBody>
      </p:sp>
      <p:sp>
        <p:nvSpPr>
          <p:cNvPr id="4" name="Slide Number Placeholder 3"/>
          <p:cNvSpPr>
            <a:spLocks noGrp="1"/>
          </p:cNvSpPr>
          <p:nvPr>
            <p:ph type="sldNum" sz="quarter" idx="10"/>
          </p:nvPr>
        </p:nvSpPr>
        <p:spPr/>
        <p:txBody>
          <a:bodyPr/>
          <a:lstStyle/>
          <a:p>
            <a:fld id="{966470E8-0F9A-495C-B808-245D67B5A4E1}" type="slidenum">
              <a:rPr lang="en-US" smtClean="0"/>
              <a:t>156</a:t>
            </a:fld>
            <a:endParaRPr lang="en-US"/>
          </a:p>
        </p:txBody>
      </p:sp>
    </p:spTree>
    <p:extLst>
      <p:ext uri="{BB962C8B-B14F-4D97-AF65-F5344CB8AC3E}">
        <p14:creationId xmlns:p14="http://schemas.microsoft.com/office/powerpoint/2010/main" val="3154494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关于用滑窗来构造新的训练样本的方法可以参考：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https://github.com/awslabs/amazon-sagemaker-examples/blob/master/introduction_to_amazon_algorithms/random_cut_forest/random_cut_forest.ipynb</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157</a:t>
            </a:fld>
            <a:endParaRPr lang="en-US"/>
          </a:p>
        </p:txBody>
      </p:sp>
    </p:spTree>
    <p:extLst>
      <p:ext uri="{BB962C8B-B14F-4D97-AF65-F5344CB8AC3E}">
        <p14:creationId xmlns:p14="http://schemas.microsoft.com/office/powerpoint/2010/main" val="25398399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https://aws.amazon.com/blogs/machine-learning/k-means-clustering-with-amazon-sagemaker/</a:t>
            </a:r>
          </a:p>
          <a:p>
            <a:endParaRPr lang="en-US" dirty="0"/>
          </a:p>
          <a:p>
            <a:r>
              <a:rPr lang="en-US" dirty="0"/>
              <a:t>https://github.com/awslabs/amazon-sagemaker-examples/blob/master/introduction_to_applying_machine_learning/US-census_population_segmentation_PCA_Kmeans/sagemaker-countycensusclustering.ipynb</a:t>
            </a:r>
          </a:p>
          <a:p>
            <a:endParaRPr lang="en-US" dirty="0"/>
          </a:p>
          <a:p>
            <a:r>
              <a:rPr lang="en-US" dirty="0"/>
              <a:t>https://github.com/awslabs/amazon-sagemaker-examples/tree/master/sagemaker-python-sdk/1P_kmeans_highlevel</a:t>
            </a:r>
          </a:p>
          <a:p>
            <a:r>
              <a:rPr lang="en-US" dirty="0"/>
              <a:t>https://github.com/awslabs/amazon-sagemaker-examples/tree/master/sagemaker-python-sdk/1P_kmeans_lowlevel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的</a:t>
            </a:r>
            <a:r>
              <a:rPr lang="en-US" altLang="zh-CN" dirty="0"/>
              <a:t>mini-batch K-means</a:t>
            </a:r>
            <a:r>
              <a:rPr lang="zh-CN" altLang="en-US" dirty="0"/>
              <a:t>是分布式训练的，</a:t>
            </a:r>
            <a:r>
              <a:rPr lang="en-US" altLang="zh-CN" dirty="0" err="1"/>
              <a:t>Sagemaker</a:t>
            </a:r>
            <a:r>
              <a:rPr lang="zh-CN" altLang="en-US" dirty="0"/>
              <a:t>的</a:t>
            </a:r>
            <a:r>
              <a:rPr lang="en-US" altLang="zh-CN" dirty="0"/>
              <a:t>K-Means</a:t>
            </a:r>
            <a:r>
              <a:rPr lang="zh-CN" altLang="en-US" dirty="0"/>
              <a:t>当前不支持分布式训练，但是</a:t>
            </a:r>
            <a:r>
              <a:rPr lang="en-US" altLang="zh-CN" dirty="0"/>
              <a:t>SM</a:t>
            </a:r>
            <a:r>
              <a:rPr lang="zh-CN" altLang="en-US" dirty="0"/>
              <a:t>的</a:t>
            </a:r>
            <a:r>
              <a:rPr lang="en-US" altLang="zh-CN" dirty="0"/>
              <a:t>k-means</a:t>
            </a:r>
            <a:r>
              <a:rPr lang="zh-CN" altLang="en-US" dirty="0"/>
              <a:t>支持在单机单卡</a:t>
            </a:r>
            <a:r>
              <a:rPr lang="en-US" altLang="zh-CN" dirty="0"/>
              <a:t>GPU</a:t>
            </a:r>
            <a:r>
              <a:rPr lang="zh-CN" altLang="en-US" dirty="0"/>
              <a:t>上训练。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159</a:t>
            </a:fld>
            <a:endParaRPr lang="en-US"/>
          </a:p>
        </p:txBody>
      </p:sp>
    </p:spTree>
    <p:extLst>
      <p:ext uri="{BB962C8B-B14F-4D97-AF65-F5344CB8AC3E}">
        <p14:creationId xmlns:p14="http://schemas.microsoft.com/office/powerpoint/2010/main" val="1225636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https://github.com/awsdocs/amazon-sagemaker-developer-guide/blob/master/doc_source/ll_how-it-works.md</a:t>
            </a:r>
          </a:p>
          <a:p>
            <a:r>
              <a:rPr lang="en-US" dirty="0"/>
              <a:t>https://github.com/awsdocs/amazon-sagemaker-developer-guide/blob/master/doc_source/ll_hyperparameters.md</a:t>
            </a:r>
          </a:p>
        </p:txBody>
      </p:sp>
      <p:sp>
        <p:nvSpPr>
          <p:cNvPr id="4" name="Slide Number Placeholder 3"/>
          <p:cNvSpPr>
            <a:spLocks noGrp="1"/>
          </p:cNvSpPr>
          <p:nvPr>
            <p:ph type="sldNum" sz="quarter" idx="10"/>
          </p:nvPr>
        </p:nvSpPr>
        <p:spPr/>
        <p:txBody>
          <a:bodyPr/>
          <a:lstStyle/>
          <a:p>
            <a:fld id="{966470E8-0F9A-495C-B808-245D67B5A4E1}" type="slidenum">
              <a:rPr lang="en-US" smtClean="0"/>
              <a:t>160</a:t>
            </a:fld>
            <a:endParaRPr lang="en-US"/>
          </a:p>
        </p:txBody>
      </p:sp>
    </p:spTree>
    <p:extLst>
      <p:ext uri="{BB962C8B-B14F-4D97-AF65-F5344CB8AC3E}">
        <p14:creationId xmlns:p14="http://schemas.microsoft.com/office/powerpoint/2010/main" val="3025573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https://github.com/awslabs/amazon-sagemaker-examples/blob/master/scientific_details_of_algorithms/linear_learner_multiclass_classification/linear_learner_multiclass_classification.ipynb</a:t>
            </a:r>
          </a:p>
          <a:p>
            <a:endParaRPr lang="en-US" dirty="0"/>
          </a:p>
          <a:p>
            <a:r>
              <a:rPr lang="en-US" dirty="0"/>
              <a:t>https://aws.amazon.com/blogs/machine-learning/build-multiclass-classifiers-with-amazon-sagemaker-linear-learner/</a:t>
            </a:r>
          </a:p>
        </p:txBody>
      </p:sp>
      <p:sp>
        <p:nvSpPr>
          <p:cNvPr id="4" name="Slide Number Placeholder 3"/>
          <p:cNvSpPr>
            <a:spLocks noGrp="1"/>
          </p:cNvSpPr>
          <p:nvPr>
            <p:ph type="sldNum" sz="quarter" idx="10"/>
          </p:nvPr>
        </p:nvSpPr>
        <p:spPr/>
        <p:txBody>
          <a:bodyPr/>
          <a:lstStyle/>
          <a:p>
            <a:fld id="{966470E8-0F9A-495C-B808-245D67B5A4E1}" type="slidenum">
              <a:rPr lang="en-US" smtClean="0"/>
              <a:t>161</a:t>
            </a:fld>
            <a:endParaRPr lang="en-US"/>
          </a:p>
        </p:txBody>
      </p:sp>
    </p:spTree>
    <p:extLst>
      <p:ext uri="{BB962C8B-B14F-4D97-AF65-F5344CB8AC3E}">
        <p14:creationId xmlns:p14="http://schemas.microsoft.com/office/powerpoint/2010/main" val="6223273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162</a:t>
            </a:fld>
            <a:endParaRPr lang="en-US"/>
          </a:p>
        </p:txBody>
      </p:sp>
    </p:spTree>
    <p:extLst>
      <p:ext uri="{BB962C8B-B14F-4D97-AF65-F5344CB8AC3E}">
        <p14:creationId xmlns:p14="http://schemas.microsoft.com/office/powerpoint/2010/main" val="17337583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a:t>
            </a:r>
            <a:r>
              <a:rPr lang="zh-CN" altLang="en-US" baseline="0" dirty="0"/>
              <a:t> </a:t>
            </a:r>
            <a:r>
              <a:rPr lang="en-US" altLang="zh-CN" baseline="0" dirty="0"/>
              <a:t>linear learner</a:t>
            </a:r>
            <a:r>
              <a:rPr lang="zh-CN" altLang="en-US" baseline="0" dirty="0"/>
              <a:t>关于</a:t>
            </a:r>
            <a:r>
              <a:rPr lang="en-US" altLang="zh-CN" baseline="0" dirty="0"/>
              <a:t>loss</a:t>
            </a:r>
            <a:r>
              <a:rPr lang="zh-CN" altLang="en-US" baseline="0" dirty="0"/>
              <a:t>函数的介绍请参考：</a:t>
            </a:r>
            <a:endParaRPr lang="en-US" altLang="zh-CN" baseline="0" dirty="0"/>
          </a:p>
          <a:p>
            <a:r>
              <a:rPr lang="en-US" altLang="zh-CN" baseline="0" dirty="0"/>
              <a:t>https://aws.amazon.com/blogs/machine-learning/train-faster-more-flexible-models-with-amazon-sagemaker-linear-learner/ </a:t>
            </a:r>
          </a:p>
          <a:p>
            <a:r>
              <a:rPr lang="zh-CN" altLang="en-US" baseline="0" dirty="0"/>
              <a:t>以及 </a:t>
            </a:r>
            <a:endParaRPr lang="en-US" altLang="zh-CN" baseline="0" dirty="0"/>
          </a:p>
          <a:p>
            <a:r>
              <a:rPr lang="en-US" altLang="zh-CN" baseline="0" dirty="0"/>
              <a:t>https://github.com/awslabs/amazon-sagemaker-examples/blob/master/scientific_details_of_algorithms/linear_learner_class_weights_loss_functions/linear_learner_class_weights_loss_functions.ipynb</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163</a:t>
            </a:fld>
            <a:endParaRPr lang="en-US"/>
          </a:p>
        </p:txBody>
      </p:sp>
    </p:spTree>
    <p:extLst>
      <p:ext uri="{BB962C8B-B14F-4D97-AF65-F5344CB8AC3E}">
        <p14:creationId xmlns:p14="http://schemas.microsoft.com/office/powerpoint/2010/main" val="1066693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https://aws.amazon.com/blogs/machine-learning/running-principal-component-analysis-in-amazon-sagemaker/</a:t>
            </a:r>
          </a:p>
          <a:p>
            <a:r>
              <a:rPr lang="en-US" dirty="0"/>
              <a:t>https://aws.amazon.com/blogs/machine-learning/perform-a-large-scale-principal-component-analysis-faster-using-amazon-sagemaker/</a:t>
            </a:r>
          </a:p>
        </p:txBody>
      </p:sp>
      <p:sp>
        <p:nvSpPr>
          <p:cNvPr id="4" name="Slide Number Placeholder 3"/>
          <p:cNvSpPr>
            <a:spLocks noGrp="1"/>
          </p:cNvSpPr>
          <p:nvPr>
            <p:ph type="sldNum" sz="quarter" idx="10"/>
          </p:nvPr>
        </p:nvSpPr>
        <p:spPr/>
        <p:txBody>
          <a:bodyPr/>
          <a:lstStyle/>
          <a:p>
            <a:fld id="{966470E8-0F9A-495C-B808-245D67B5A4E1}" type="slidenum">
              <a:rPr lang="en-US" smtClean="0"/>
              <a:t>164</a:t>
            </a:fld>
            <a:endParaRPr lang="en-US"/>
          </a:p>
        </p:txBody>
      </p:sp>
    </p:spTree>
    <p:extLst>
      <p:ext uri="{BB962C8B-B14F-4D97-AF65-F5344CB8AC3E}">
        <p14:creationId xmlns:p14="http://schemas.microsoft.com/office/powerpoint/2010/main" val="348283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550EE7-F59D-4EAF-868F-F9E62403EB2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287910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17219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130697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zh-CN" altLang="en-US"/>
              <a:t>单击此处编辑母版标题样式</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9941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66574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550EE7-F59D-4EAF-868F-F9E62403EB2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1434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550EE7-F59D-4EAF-868F-F9E62403EB2D}"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08285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550EE7-F59D-4EAF-868F-F9E62403EB2D}"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9992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550EE7-F59D-4EAF-868F-F9E62403EB2D}"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88338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50EE7-F59D-4EAF-868F-F9E62403EB2D}"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98198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4009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41290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50EE7-F59D-4EAF-868F-F9E62403EB2D}" type="datetimeFigureOut">
              <a:rPr lang="en-US" smtClean="0"/>
              <a:t>6/27/2022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2D71B-3345-4754-B983-B18BB11B5570}" type="slidenum">
              <a:rPr lang="en-US" smtClean="0"/>
              <a:t>‹#›</a:t>
            </a:fld>
            <a:endParaRPr lang="en-US"/>
          </a:p>
        </p:txBody>
      </p:sp>
    </p:spTree>
    <p:extLst>
      <p:ext uri="{BB962C8B-B14F-4D97-AF65-F5344CB8AC3E}">
        <p14:creationId xmlns:p14="http://schemas.microsoft.com/office/powerpoint/2010/main" val="415824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pplying_machine_learning/ntm_20newsgroups_topic_modeling/ntm_20newsgroups_topic_model.ipynb"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arxiv.org/pdf/1809.02687.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github.com/awslabs/amazon-sagemaker-examples/blob/master/introduction_to_applying_machine_learning/ntm_20newsgroups_topic_modeling/ntm_20newsgroups_topic_model.ipynb"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matt.waypost.net/text/sockeye-code-walkthrough.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deepar_electricity/DeepAR-Electricity.ipynb"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4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microsoft.com/office/2007/relationships/hdphoto" Target="../media/hdphoto3.wdp"/><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tiff"/><Relationship Id="rId15" Type="http://schemas.microsoft.com/office/2007/relationships/hdphoto" Target="../media/hdphoto2.wdp"/><Relationship Id="rId23" Type="http://schemas.openxmlformats.org/officeDocument/2006/relationships/image" Target="../media/image48.png"/><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png"/><Relationship Id="rId22" Type="http://schemas.microsoft.com/office/2007/relationships/hdphoto" Target="../media/hdphoto4.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ensorflow/serving/tree/master/tensorflow_serving/batchin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54187"/>
          </a:xfrm>
        </p:spPr>
        <p:txBody>
          <a:bodyPr/>
          <a:lstStyle/>
          <a:p>
            <a:r>
              <a:rPr lang="en-US" altLang="zh-CN" dirty="0"/>
              <a:t>AWS </a:t>
            </a:r>
            <a:r>
              <a:rPr lang="en-US" altLang="zh-CN" dirty="0" err="1"/>
              <a:t>SageMaker</a:t>
            </a:r>
            <a:r>
              <a:rPr lang="zh-CN" altLang="en-US" dirty="0"/>
              <a:t> </a:t>
            </a:r>
            <a:r>
              <a:rPr lang="en-US" altLang="zh-CN" dirty="0"/>
              <a:t>deep dive</a:t>
            </a:r>
            <a:endParaRPr lang="en-US" dirty="0"/>
          </a:p>
        </p:txBody>
      </p:sp>
      <p:sp>
        <p:nvSpPr>
          <p:cNvPr id="3" name="Subtitle 2"/>
          <p:cNvSpPr>
            <a:spLocks noGrp="1"/>
          </p:cNvSpPr>
          <p:nvPr>
            <p:ph type="subTitle" idx="1"/>
          </p:nvPr>
        </p:nvSpPr>
        <p:spPr>
          <a:xfrm>
            <a:off x="1524000" y="3000375"/>
            <a:ext cx="9144000" cy="847725"/>
          </a:xfrm>
        </p:spPr>
        <p:txBody>
          <a:bodyPr/>
          <a:lstStyle/>
          <a:p>
            <a:r>
              <a:rPr lang="zh-CN" altLang="en-US" dirty="0"/>
              <a:t>梁宇辉</a:t>
            </a:r>
            <a:r>
              <a:rPr lang="en-US" altLang="zh-CN" dirty="0"/>
              <a:t>@</a:t>
            </a:r>
            <a:endParaRPr lang="en-US" dirty="0"/>
          </a:p>
        </p:txBody>
      </p:sp>
    </p:spTree>
    <p:extLst>
      <p:ext uri="{BB962C8B-B14F-4D97-AF65-F5344CB8AC3E}">
        <p14:creationId xmlns:p14="http://schemas.microsoft.com/office/powerpoint/2010/main" val="60521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SageMaker</a:t>
            </a:r>
            <a:r>
              <a:rPr lang="en-US" dirty="0"/>
              <a:t> API</a:t>
            </a:r>
            <a:r>
              <a:rPr lang="zh-CN" altLang="en-US" dirty="0"/>
              <a:t>：</a:t>
            </a:r>
            <a:r>
              <a:rPr lang="en-US" altLang="zh-CN" dirty="0"/>
              <a:t>high level API</a:t>
            </a:r>
            <a:r>
              <a:rPr lang="zh-CN" altLang="en-US" dirty="0"/>
              <a:t>和</a:t>
            </a:r>
            <a:r>
              <a:rPr lang="en-US" altLang="zh-CN" dirty="0"/>
              <a:t>low level API</a:t>
            </a:r>
            <a:endParaRPr lang="en-US" dirty="0"/>
          </a:p>
        </p:txBody>
      </p:sp>
      <p:sp>
        <p:nvSpPr>
          <p:cNvPr id="3" name="Content Placeholder 2"/>
          <p:cNvSpPr>
            <a:spLocks noGrp="1"/>
          </p:cNvSpPr>
          <p:nvPr>
            <p:ph idx="1"/>
          </p:nvPr>
        </p:nvSpPr>
        <p:spPr>
          <a:xfrm>
            <a:off x="838200" y="1999281"/>
            <a:ext cx="10515600" cy="4184543"/>
          </a:xfrm>
        </p:spPr>
        <p:txBody>
          <a:bodyPr>
            <a:normAutofit/>
          </a:bodyPr>
          <a:lstStyle/>
          <a:p>
            <a:r>
              <a:rPr lang="en-US" dirty="0"/>
              <a:t>high level</a:t>
            </a:r>
            <a:r>
              <a:rPr lang="zh-CN" altLang="en-US" dirty="0"/>
              <a:t>的</a:t>
            </a:r>
            <a:r>
              <a:rPr lang="en-US" dirty="0"/>
              <a:t>API</a:t>
            </a:r>
            <a:r>
              <a:rPr lang="zh-CN" altLang="en-US" dirty="0"/>
              <a:t>当前只有</a:t>
            </a:r>
            <a:r>
              <a:rPr lang="en-US" dirty="0"/>
              <a:t>python</a:t>
            </a:r>
            <a:r>
              <a:rPr lang="zh-CN" altLang="en-US" dirty="0"/>
              <a:t>版本的。</a:t>
            </a:r>
            <a:endParaRPr lang="en-US" dirty="0"/>
          </a:p>
          <a:p>
            <a:r>
              <a:rPr lang="en-US" dirty="0"/>
              <a:t>low level</a:t>
            </a:r>
            <a:r>
              <a:rPr lang="zh-CN" altLang="en-US" dirty="0"/>
              <a:t>的</a:t>
            </a:r>
            <a:r>
              <a:rPr lang="en-US" dirty="0"/>
              <a:t>API</a:t>
            </a:r>
            <a:r>
              <a:rPr lang="zh-CN" altLang="en-US" dirty="0"/>
              <a:t>很多语言版本（</a:t>
            </a:r>
            <a:r>
              <a:rPr lang="en-US" dirty="0"/>
              <a:t>Java, Python, JavaScript, C#</a:t>
            </a:r>
            <a:r>
              <a:rPr lang="zh-CN" altLang="en-US" dirty="0"/>
              <a:t>等等），</a:t>
            </a:r>
            <a:r>
              <a:rPr lang="en-US" dirty="0"/>
              <a:t>AWS </a:t>
            </a:r>
            <a:r>
              <a:rPr lang="en-US" dirty="0" err="1"/>
              <a:t>SageMaker</a:t>
            </a:r>
            <a:r>
              <a:rPr lang="en-US" dirty="0"/>
              <a:t> CLI</a:t>
            </a:r>
            <a:r>
              <a:rPr lang="zh-CN" altLang="en-US" dirty="0"/>
              <a:t>也属于</a:t>
            </a:r>
            <a:r>
              <a:rPr lang="en-US" dirty="0"/>
              <a:t>low level</a:t>
            </a:r>
            <a:r>
              <a:rPr lang="zh-CN" altLang="en-US" dirty="0"/>
              <a:t>的。</a:t>
            </a:r>
            <a:endParaRPr lang="en-US" dirty="0"/>
          </a:p>
          <a:p>
            <a:r>
              <a:rPr lang="zh-CN" altLang="en-US" dirty="0"/>
              <a:t>特点：</a:t>
            </a:r>
            <a:endParaRPr lang="en-US" altLang="zh-CN" dirty="0"/>
          </a:p>
          <a:p>
            <a:pPr lvl="1"/>
            <a:r>
              <a:rPr lang="en-US" altLang="zh-CN" dirty="0"/>
              <a:t>High </a:t>
            </a:r>
            <a:r>
              <a:rPr lang="en-US" dirty="0"/>
              <a:t>API</a:t>
            </a:r>
            <a:r>
              <a:rPr lang="zh-CN" altLang="en-US" dirty="0"/>
              <a:t>使用习惯类似常见的</a:t>
            </a:r>
            <a:r>
              <a:rPr lang="en-US" dirty="0"/>
              <a:t>ML</a:t>
            </a:r>
            <a:r>
              <a:rPr lang="zh-CN" altLang="en-US" dirty="0"/>
              <a:t>框架比如</a:t>
            </a:r>
            <a:r>
              <a:rPr lang="en-US" dirty="0" err="1"/>
              <a:t>sklearn</a:t>
            </a:r>
            <a:r>
              <a:rPr lang="zh-CN" altLang="en-US" dirty="0"/>
              <a:t>。</a:t>
            </a:r>
            <a:endParaRPr lang="en-US" altLang="zh-CN" dirty="0"/>
          </a:p>
          <a:p>
            <a:pPr lvl="1"/>
            <a:r>
              <a:rPr lang="en-US" b="1" dirty="0"/>
              <a:t>High level</a:t>
            </a:r>
            <a:r>
              <a:rPr lang="zh-CN" altLang="en-US" b="1" dirty="0"/>
              <a:t>的</a:t>
            </a:r>
            <a:r>
              <a:rPr lang="en-US" b="1" dirty="0"/>
              <a:t>API</a:t>
            </a:r>
            <a:r>
              <a:rPr lang="zh-CN" altLang="en-US" b="1" dirty="0"/>
              <a:t>使用起来要简单方便，尽量优先使用</a:t>
            </a:r>
            <a:r>
              <a:rPr lang="en-US" b="1" dirty="0"/>
              <a:t>high level</a:t>
            </a:r>
            <a:r>
              <a:rPr lang="zh-CN" altLang="en-US" b="1" dirty="0"/>
              <a:t>的</a:t>
            </a:r>
            <a:r>
              <a:rPr lang="en-US" b="1" dirty="0"/>
              <a:t>API</a:t>
            </a:r>
            <a:r>
              <a:rPr lang="zh-CN" altLang="en-US" dirty="0"/>
              <a:t>。</a:t>
            </a:r>
            <a:endParaRPr lang="en-US" altLang="zh-CN" dirty="0"/>
          </a:p>
          <a:p>
            <a:pPr lvl="1"/>
            <a:r>
              <a:rPr lang="en-US" b="1" dirty="0"/>
              <a:t>high level API</a:t>
            </a:r>
            <a:r>
              <a:rPr lang="zh-CN" altLang="en-US" b="1" dirty="0"/>
              <a:t>当前支持（到</a:t>
            </a:r>
            <a:r>
              <a:rPr lang="en-US" b="1" dirty="0"/>
              <a:t>2020</a:t>
            </a:r>
            <a:r>
              <a:rPr lang="zh-CN" altLang="en-US" b="1" dirty="0"/>
              <a:t>年</a:t>
            </a:r>
            <a:r>
              <a:rPr lang="en-US" altLang="zh-CN" b="1" dirty="0"/>
              <a:t>3</a:t>
            </a:r>
            <a:r>
              <a:rPr lang="zh-CN" altLang="en-US" b="1" dirty="0"/>
              <a:t>月份为止）的</a:t>
            </a:r>
            <a:r>
              <a:rPr lang="en-US" b="1" dirty="0"/>
              <a:t>built-in</a:t>
            </a:r>
            <a:r>
              <a:rPr lang="zh-CN" altLang="en-US" b="1" dirty="0"/>
              <a:t>的</a:t>
            </a:r>
            <a:r>
              <a:rPr lang="en-US" b="1" dirty="0"/>
              <a:t>framework</a:t>
            </a:r>
            <a:r>
              <a:rPr lang="zh-CN" altLang="en-US" b="1" dirty="0"/>
              <a:t>包括：</a:t>
            </a:r>
            <a:r>
              <a:rPr lang="en-US" b="1" dirty="0" err="1"/>
              <a:t>Tensorflow</a:t>
            </a:r>
            <a:r>
              <a:rPr lang="zh-CN" altLang="en-US" b="1" dirty="0"/>
              <a:t>，</a:t>
            </a:r>
            <a:r>
              <a:rPr lang="en-US" b="1" dirty="0" err="1"/>
              <a:t>MxNet</a:t>
            </a:r>
            <a:r>
              <a:rPr lang="zh-CN" altLang="en-US" b="1" dirty="0"/>
              <a:t>，</a:t>
            </a:r>
            <a:r>
              <a:rPr lang="en-US" b="1" dirty="0" err="1"/>
              <a:t>Pytorch</a:t>
            </a:r>
            <a:r>
              <a:rPr lang="zh-CN" altLang="en-US" b="1" dirty="0"/>
              <a:t>，</a:t>
            </a:r>
            <a:r>
              <a:rPr lang="en-US" b="1" dirty="0" err="1"/>
              <a:t>Chainer</a:t>
            </a:r>
            <a:r>
              <a:rPr lang="zh-CN" altLang="en-US" b="1" dirty="0"/>
              <a:t>，</a:t>
            </a:r>
            <a:r>
              <a:rPr lang="en-US" b="1" dirty="0" err="1"/>
              <a:t>sklearn</a:t>
            </a:r>
            <a:r>
              <a:rPr lang="zh-CN" altLang="en-US" b="1" dirty="0"/>
              <a:t>，</a:t>
            </a:r>
            <a:r>
              <a:rPr lang="en-US" b="1" dirty="0" err="1"/>
              <a:t>xgboost</a:t>
            </a:r>
            <a:r>
              <a:rPr lang="zh-CN" altLang="en-US" b="1" dirty="0"/>
              <a:t>。</a:t>
            </a:r>
            <a:endParaRPr lang="en-US" altLang="zh-CN" b="1" dirty="0"/>
          </a:p>
          <a:p>
            <a:pPr lvl="1"/>
            <a:r>
              <a:rPr lang="en-US" b="1" dirty="0"/>
              <a:t>high level API</a:t>
            </a:r>
            <a:r>
              <a:rPr lang="zh-CN" altLang="en-US" b="1" dirty="0"/>
              <a:t>还支持内建的</a:t>
            </a:r>
            <a:r>
              <a:rPr lang="en-US" altLang="zh-CN" b="1" dirty="0" err="1"/>
              <a:t>sparkml</a:t>
            </a:r>
            <a:r>
              <a:rPr lang="en-US" altLang="zh-CN" b="1" dirty="0"/>
              <a:t> model serving</a:t>
            </a:r>
            <a:r>
              <a:rPr lang="zh-CN" altLang="en-US" dirty="0"/>
              <a:t>。</a:t>
            </a:r>
            <a:endParaRPr lang="en-US" altLang="zh-CN" dirty="0"/>
          </a:p>
        </p:txBody>
      </p:sp>
    </p:spTree>
    <p:extLst>
      <p:ext uri="{BB962C8B-B14F-4D97-AF65-F5344CB8AC3E}">
        <p14:creationId xmlns:p14="http://schemas.microsoft.com/office/powerpoint/2010/main" val="25062775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58875"/>
          </a:xfrm>
        </p:spPr>
        <p:txBody>
          <a:bodyPr/>
          <a:lstStyle/>
          <a:p>
            <a:r>
              <a:rPr lang="en-US" altLang="zh-CN" dirty="0"/>
              <a:t>Continue……</a:t>
            </a:r>
            <a:endParaRPr lang="en-US" dirty="0"/>
          </a:p>
        </p:txBody>
      </p:sp>
      <p:sp>
        <p:nvSpPr>
          <p:cNvPr id="3" name="Content Placeholder 2"/>
          <p:cNvSpPr>
            <a:spLocks noGrp="1"/>
          </p:cNvSpPr>
          <p:nvPr>
            <p:ph idx="1"/>
          </p:nvPr>
        </p:nvSpPr>
        <p:spPr>
          <a:xfrm>
            <a:off x="838200" y="1654630"/>
            <a:ext cx="10515600" cy="4949370"/>
          </a:xfrm>
        </p:spPr>
        <p:txBody>
          <a:bodyPr>
            <a:normAutofit lnSpcReduction="10000"/>
          </a:bodyPr>
          <a:lstStyle/>
          <a:p>
            <a:r>
              <a:rPr lang="en-US" altLang="zh-CN" b="1" dirty="0"/>
              <a:t>Tips</a:t>
            </a:r>
            <a:r>
              <a:rPr lang="zh-CN" altLang="en-US" b="1" dirty="0"/>
              <a:t>：</a:t>
            </a:r>
            <a:endParaRPr lang="en-US" altLang="zh-CN" b="1" dirty="0"/>
          </a:p>
          <a:p>
            <a:pPr lvl="1"/>
            <a:r>
              <a:rPr lang="en-US" altLang="zh-CN" b="1" dirty="0" err="1"/>
              <a:t>Sagemaker</a:t>
            </a:r>
            <a:r>
              <a:rPr lang="en-US" altLang="zh-CN" b="1" dirty="0"/>
              <a:t> </a:t>
            </a:r>
            <a:r>
              <a:rPr lang="zh-CN" altLang="en-US" b="1" dirty="0"/>
              <a:t>目标检测算法对</a:t>
            </a:r>
            <a:r>
              <a:rPr lang="en-US" altLang="zh-CN" b="1" dirty="0"/>
              <a:t>BBOX</a:t>
            </a:r>
            <a:r>
              <a:rPr lang="zh-CN" altLang="en-US" b="1" dirty="0"/>
              <a:t>的格式要求：</a:t>
            </a:r>
            <a:endParaRPr lang="en-US" altLang="zh-CN" b="1" dirty="0"/>
          </a:p>
          <a:p>
            <a:pPr lvl="2"/>
            <a:r>
              <a:rPr lang="zh-CN" altLang="en-US" b="1" dirty="0"/>
              <a:t>对于</a:t>
            </a:r>
            <a:r>
              <a:rPr lang="en-US" b="1" dirty="0" err="1"/>
              <a:t>json</a:t>
            </a:r>
            <a:r>
              <a:rPr lang="zh-CN" altLang="en-US" b="1" dirty="0"/>
              <a:t>格式的输入标注文件，</a:t>
            </a:r>
            <a:r>
              <a:rPr lang="en-US" altLang="zh-CN" b="1" dirty="0"/>
              <a:t> </a:t>
            </a:r>
            <a:r>
              <a:rPr lang="zh-CN" altLang="en-US" b="1" dirty="0"/>
              <a:t>要求的坐标格式是：</a:t>
            </a:r>
            <a:r>
              <a:rPr lang="en-US" altLang="zh-CN" b="1" dirty="0"/>
              <a:t>[</a:t>
            </a:r>
            <a:r>
              <a:rPr lang="en-US" b="1" dirty="0"/>
              <a:t>top, left, width, height]</a:t>
            </a:r>
          </a:p>
          <a:p>
            <a:pPr lvl="3"/>
            <a:r>
              <a:rPr lang="zh-CN" altLang="en-US" dirty="0"/>
              <a:t>如果你的数据集的标注是</a:t>
            </a:r>
            <a:r>
              <a:rPr lang="en-US" dirty="0"/>
              <a:t>PASCAL VOC</a:t>
            </a:r>
            <a:r>
              <a:rPr lang="zh-CN" altLang="en-US" dirty="0"/>
              <a:t>格式的（</a:t>
            </a:r>
            <a:r>
              <a:rPr lang="en-US" dirty="0" err="1"/>
              <a:t>xmin</a:t>
            </a:r>
            <a:r>
              <a:rPr lang="zh-CN" altLang="en-US" dirty="0"/>
              <a:t>，</a:t>
            </a:r>
            <a:r>
              <a:rPr lang="en-US" dirty="0" err="1"/>
              <a:t>ymin</a:t>
            </a:r>
            <a:r>
              <a:rPr lang="zh-CN" altLang="en-US" dirty="0"/>
              <a:t>，</a:t>
            </a:r>
            <a:r>
              <a:rPr lang="en-US" dirty="0" err="1"/>
              <a:t>xmax</a:t>
            </a:r>
            <a:r>
              <a:rPr lang="zh-CN" altLang="en-US" dirty="0"/>
              <a:t>，</a:t>
            </a:r>
            <a:r>
              <a:rPr lang="en-US" dirty="0" err="1"/>
              <a:t>ymax</a:t>
            </a:r>
            <a:r>
              <a:rPr lang="zh-CN" altLang="en-US" dirty="0"/>
              <a:t>）或者是</a:t>
            </a:r>
            <a:r>
              <a:rPr lang="en-US" dirty="0"/>
              <a:t>COCO</a:t>
            </a:r>
            <a:r>
              <a:rPr lang="zh-CN" altLang="en-US" dirty="0"/>
              <a:t>格式的（</a:t>
            </a:r>
            <a:r>
              <a:rPr lang="en-US" dirty="0"/>
              <a:t>x</a:t>
            </a:r>
            <a:r>
              <a:rPr lang="zh-CN" altLang="en-US" dirty="0"/>
              <a:t>，</a:t>
            </a:r>
            <a:r>
              <a:rPr lang="en-US" dirty="0"/>
              <a:t>y</a:t>
            </a:r>
            <a:r>
              <a:rPr lang="zh-CN" altLang="en-US" dirty="0"/>
              <a:t>，</a:t>
            </a:r>
            <a:r>
              <a:rPr lang="en-US" dirty="0"/>
              <a:t>width</a:t>
            </a:r>
            <a:r>
              <a:rPr lang="zh-CN" altLang="en-US" dirty="0"/>
              <a:t>，</a:t>
            </a:r>
            <a:r>
              <a:rPr lang="en-US" dirty="0"/>
              <a:t>height</a:t>
            </a:r>
            <a:r>
              <a:rPr lang="zh-CN" altLang="en-US" dirty="0"/>
              <a:t>），都需要做不同的转换。</a:t>
            </a:r>
            <a:endParaRPr lang="en-US" dirty="0"/>
          </a:p>
          <a:p>
            <a:pPr lvl="2"/>
            <a:r>
              <a:rPr lang="zh-CN" altLang="en-US" b="1" dirty="0"/>
              <a:t>对于</a:t>
            </a:r>
            <a:r>
              <a:rPr lang="en-US" b="1" dirty="0" err="1"/>
              <a:t>recordIO</a:t>
            </a:r>
            <a:r>
              <a:rPr lang="zh-CN" altLang="en-US" b="1" dirty="0"/>
              <a:t>格式的输入文件，</a:t>
            </a:r>
            <a:r>
              <a:rPr lang="en-US" altLang="zh-CN" b="1" dirty="0"/>
              <a:t> </a:t>
            </a:r>
            <a:r>
              <a:rPr lang="zh-CN" altLang="en-US" b="1" dirty="0"/>
              <a:t>要求的坐标格式是相对坐标</a:t>
            </a:r>
            <a:r>
              <a:rPr lang="zh-CN" altLang="en-US" dirty="0"/>
              <a:t>：</a:t>
            </a:r>
            <a:endParaRPr lang="en-US" altLang="zh-CN" dirty="0"/>
          </a:p>
          <a:p>
            <a:pPr lvl="3"/>
            <a:r>
              <a:rPr lang="en-US" altLang="zh-CN" dirty="0"/>
              <a:t>[</a:t>
            </a:r>
            <a:r>
              <a:rPr lang="en-US" dirty="0" err="1"/>
              <a:t>xmin</a:t>
            </a:r>
            <a:r>
              <a:rPr lang="en-US" dirty="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a:t>ymax</a:t>
            </a:r>
            <a:r>
              <a:rPr lang="en-US" dirty="0"/>
              <a:t>/height</a:t>
            </a:r>
            <a:r>
              <a:rPr lang="en-US" altLang="zh-CN" dirty="0"/>
              <a:t>]</a:t>
            </a:r>
          </a:p>
          <a:p>
            <a:pPr lvl="1"/>
            <a:r>
              <a:rPr lang="zh-CN" altLang="en-US" b="1" dirty="0"/>
              <a:t>超参数</a:t>
            </a:r>
            <a:r>
              <a:rPr lang="en-US" b="1" dirty="0" err="1"/>
              <a:t>overlap_threshold</a:t>
            </a:r>
            <a:r>
              <a:rPr lang="zh-CN" altLang="en-US" b="1" dirty="0"/>
              <a:t>是在训练阶段用来选择候选框的</a:t>
            </a:r>
            <a:r>
              <a:rPr lang="zh-CN" altLang="en-US" dirty="0"/>
              <a:t>。</a:t>
            </a:r>
            <a:endParaRPr lang="en-US" altLang="zh-CN" dirty="0"/>
          </a:p>
          <a:p>
            <a:pPr lvl="2"/>
            <a:r>
              <a:rPr lang="zh-CN" altLang="en-US" dirty="0"/>
              <a:t>比如需要选择与</a:t>
            </a:r>
            <a:r>
              <a:rPr lang="en-US" altLang="zh-CN" dirty="0"/>
              <a:t>GT</a:t>
            </a:r>
            <a:r>
              <a:rPr lang="zh-CN" altLang="en-US" dirty="0"/>
              <a:t>的</a:t>
            </a:r>
            <a:r>
              <a:rPr lang="en-US" altLang="zh-CN" dirty="0"/>
              <a:t>IOU</a:t>
            </a:r>
            <a:r>
              <a:rPr lang="zh-CN" altLang="en-US" dirty="0"/>
              <a:t>大于某个阈值比如</a:t>
            </a:r>
            <a:r>
              <a:rPr lang="en-US" altLang="zh-CN" dirty="0"/>
              <a:t>0.5</a:t>
            </a:r>
            <a:r>
              <a:rPr lang="zh-CN" altLang="en-US" dirty="0"/>
              <a:t>的</a:t>
            </a:r>
            <a:r>
              <a:rPr lang="en-US" altLang="zh-CN" dirty="0" err="1"/>
              <a:t>bbox</a:t>
            </a:r>
            <a:r>
              <a:rPr lang="zh-CN" altLang="en-US" dirty="0"/>
              <a:t>。</a:t>
            </a:r>
            <a:endParaRPr lang="en-US" altLang="zh-CN" dirty="0"/>
          </a:p>
          <a:p>
            <a:pPr lvl="1"/>
            <a:r>
              <a:rPr lang="zh-CN" altLang="en-US" b="1" dirty="0"/>
              <a:t>超参数</a:t>
            </a:r>
            <a:r>
              <a:rPr lang="en-US" b="1" dirty="0" err="1"/>
              <a:t>nms_threshold</a:t>
            </a:r>
            <a:r>
              <a:rPr lang="zh-CN" altLang="en-US" b="1" dirty="0"/>
              <a:t>则是在推理阶段选择最终目标框的</a:t>
            </a:r>
            <a:r>
              <a:rPr lang="zh-CN" altLang="en-US" dirty="0"/>
              <a:t>。</a:t>
            </a:r>
            <a:endParaRPr lang="en-US" altLang="zh-CN" dirty="0"/>
          </a:p>
          <a:p>
            <a:pPr lvl="2"/>
            <a:r>
              <a:rPr lang="en-US" altLang="zh-CN" dirty="0"/>
              <a:t>NMS</a:t>
            </a:r>
            <a:r>
              <a:rPr lang="zh-CN" altLang="en-US" dirty="0"/>
              <a:t>机制，简单理解就是根据设定的固定阈值，对于某个对象的多个测试框，找到该对象置信度最大的检测框</a:t>
            </a:r>
            <a:r>
              <a:rPr lang="en-US" altLang="zh-CN" dirty="0"/>
              <a:t>A</a:t>
            </a:r>
            <a:r>
              <a:rPr lang="zh-CN" altLang="en-US" dirty="0"/>
              <a:t>，并计算其他检测框</a:t>
            </a:r>
            <a:r>
              <a:rPr lang="en-US" altLang="zh-CN" dirty="0"/>
              <a:t>B</a:t>
            </a:r>
            <a:r>
              <a:rPr lang="zh-CN" altLang="en-US" dirty="0"/>
              <a:t>与这个检测框的</a:t>
            </a:r>
            <a:r>
              <a:rPr lang="en-US" altLang="zh-CN" dirty="0"/>
              <a:t>IOU</a:t>
            </a:r>
            <a:r>
              <a:rPr lang="zh-CN" altLang="en-US" dirty="0"/>
              <a:t>，如果</a:t>
            </a:r>
            <a:r>
              <a:rPr lang="en-US" altLang="zh-CN" dirty="0"/>
              <a:t>IOU</a:t>
            </a:r>
            <a:r>
              <a:rPr lang="zh-CN" altLang="en-US" dirty="0"/>
              <a:t>超过阈值，那么检测框</a:t>
            </a:r>
            <a:r>
              <a:rPr lang="en-US" altLang="zh-CN" dirty="0"/>
              <a:t>B</a:t>
            </a:r>
            <a:r>
              <a:rPr lang="zh-CN" altLang="en-US" dirty="0"/>
              <a:t>就被丢弃。</a:t>
            </a:r>
            <a:endParaRPr lang="en-US" altLang="zh-CN" dirty="0"/>
          </a:p>
          <a:p>
            <a:pPr lvl="1"/>
            <a:r>
              <a:rPr lang="en-US" altLang="zh-CN" dirty="0" err="1"/>
              <a:t>Sagemaker</a:t>
            </a:r>
            <a:r>
              <a:rPr lang="en-US" altLang="zh-CN" dirty="0"/>
              <a:t> </a:t>
            </a:r>
            <a:r>
              <a:rPr lang="zh-CN" altLang="en-US" dirty="0"/>
              <a:t>目标检测模型的推理的</a:t>
            </a:r>
            <a:r>
              <a:rPr lang="en-US" altLang="zh-CN" dirty="0"/>
              <a:t>BBOX</a:t>
            </a:r>
            <a:r>
              <a:rPr lang="zh-CN" altLang="en-US" dirty="0"/>
              <a:t>坐标的格式是</a:t>
            </a:r>
            <a:r>
              <a:rPr lang="zh-CN" altLang="en-US" b="1" dirty="0"/>
              <a:t>相对坐标</a:t>
            </a:r>
            <a:r>
              <a:rPr lang="zh-CN" altLang="en-US" dirty="0"/>
              <a:t>，即：</a:t>
            </a:r>
            <a:r>
              <a:rPr lang="en-US" altLang="zh-CN" dirty="0"/>
              <a:t>	[</a:t>
            </a:r>
            <a:r>
              <a:rPr lang="en-US" dirty="0" err="1"/>
              <a:t>xmin</a:t>
            </a:r>
            <a:r>
              <a:rPr lang="en-US" dirty="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a:t>ymax</a:t>
            </a:r>
            <a:r>
              <a:rPr lang="en-US" dirty="0"/>
              <a:t>/height</a:t>
            </a:r>
            <a:r>
              <a:rPr lang="en-US" altLang="zh-CN" dirty="0"/>
              <a:t>] </a:t>
            </a:r>
          </a:p>
          <a:p>
            <a:pPr lvl="1"/>
            <a:endParaRPr lang="en-US" altLang="zh-CN" dirty="0"/>
          </a:p>
          <a:p>
            <a:pPr lvl="2"/>
            <a:endParaRPr lang="en-US" dirty="0"/>
          </a:p>
          <a:p>
            <a:endParaRPr lang="en-US" altLang="zh-CN" b="1" dirty="0"/>
          </a:p>
          <a:p>
            <a:pPr marL="457200" lvl="1" indent="0">
              <a:buNone/>
            </a:pPr>
            <a:endParaRPr lang="en-US" dirty="0"/>
          </a:p>
        </p:txBody>
      </p:sp>
    </p:spTree>
    <p:extLst>
      <p:ext uri="{BB962C8B-B14F-4D97-AF65-F5344CB8AC3E}">
        <p14:creationId xmlns:p14="http://schemas.microsoft.com/office/powerpoint/2010/main" val="406520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5332"/>
          </a:xfrm>
        </p:spPr>
        <p:txBody>
          <a:bodyPr/>
          <a:lstStyle/>
          <a:p>
            <a:r>
              <a:rPr lang="zh-CN" altLang="en-US" dirty="0"/>
              <a:t>内建算法</a:t>
            </a:r>
            <a:r>
              <a:rPr lang="en-US" altLang="zh-CN" dirty="0"/>
              <a:t>/</a:t>
            </a:r>
            <a:r>
              <a:rPr lang="zh-CN" altLang="en-US" dirty="0"/>
              <a:t>模型</a:t>
            </a:r>
            <a:r>
              <a:rPr lang="en-US" altLang="zh-CN" dirty="0"/>
              <a:t>-----</a:t>
            </a:r>
            <a:r>
              <a:rPr lang="en-US" b="1" dirty="0"/>
              <a:t> Semantic Segmentation</a:t>
            </a:r>
            <a:endParaRPr lang="en-US" dirty="0"/>
          </a:p>
        </p:txBody>
      </p:sp>
      <p:sp>
        <p:nvSpPr>
          <p:cNvPr id="3" name="Content Placeholder 2"/>
          <p:cNvSpPr>
            <a:spLocks noGrp="1"/>
          </p:cNvSpPr>
          <p:nvPr>
            <p:ph idx="1"/>
          </p:nvPr>
        </p:nvSpPr>
        <p:spPr>
          <a:xfrm>
            <a:off x="838200" y="1480458"/>
            <a:ext cx="10515600" cy="4696505"/>
          </a:xfrm>
        </p:spPr>
        <p:txBody>
          <a:bodyPr/>
          <a:lstStyle/>
          <a:p>
            <a:r>
              <a:rPr lang="zh-CN" altLang="en-US" dirty="0"/>
              <a:t>语义分割算法，简单说就是按照“语义”给图像上感兴趣的目标类别中的每一个像素打一个标签，使得不同种类的东西在图像上被区分开来。</a:t>
            </a:r>
            <a:r>
              <a:rPr lang="zh-CN" altLang="en-US" b="1" dirty="0"/>
              <a:t>本质上是像素级别的分类任务</a:t>
            </a:r>
            <a:r>
              <a:rPr lang="zh-CN" altLang="en-US" dirty="0"/>
              <a:t>。</a:t>
            </a:r>
            <a:endParaRPr lang="en-US" altLang="zh-CN" dirty="0"/>
          </a:p>
          <a:p>
            <a:pPr lvl="1"/>
            <a:endParaRPr lang="en-US" dirty="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922816"/>
            <a:ext cx="10515600" cy="3606634"/>
          </a:xfrm>
          <a:prstGeom prst="rect">
            <a:avLst/>
          </a:prstGeom>
        </p:spPr>
      </p:pic>
    </p:spTree>
    <p:extLst>
      <p:ext uri="{BB962C8B-B14F-4D97-AF65-F5344CB8AC3E}">
        <p14:creationId xmlns:p14="http://schemas.microsoft.com/office/powerpoint/2010/main" val="245202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Semantic Segmentation</a:t>
            </a:r>
            <a:r>
              <a:rPr lang="zh-CN" altLang="en-US" dirty="0"/>
              <a:t>的特点：</a:t>
            </a:r>
            <a:endParaRPr lang="en-US" altLang="zh-CN" dirty="0"/>
          </a:p>
          <a:p>
            <a:pPr lvl="1"/>
            <a:r>
              <a:rPr lang="zh-CN" altLang="en-US" dirty="0"/>
              <a:t>可以选择</a:t>
            </a:r>
            <a:r>
              <a:rPr lang="en-US" altLang="zh-CN" dirty="0"/>
              <a:t>backbone/encoder</a:t>
            </a:r>
            <a:r>
              <a:rPr lang="zh-CN" altLang="en-US" dirty="0"/>
              <a:t>为</a:t>
            </a:r>
            <a:r>
              <a:rPr lang="en-US" dirty="0"/>
              <a:t>resnet-50</a:t>
            </a:r>
            <a:r>
              <a:rPr lang="zh-CN" altLang="en-US" dirty="0"/>
              <a:t>或者</a:t>
            </a:r>
            <a:r>
              <a:rPr lang="en-US" dirty="0"/>
              <a:t>resnet-101</a:t>
            </a:r>
          </a:p>
          <a:p>
            <a:pPr lvl="1"/>
            <a:r>
              <a:rPr lang="zh-CN" altLang="en-US" dirty="0"/>
              <a:t>可以选择三种语义分割网络模型作为</a:t>
            </a:r>
            <a:r>
              <a:rPr lang="en-US" altLang="zh-CN" dirty="0"/>
              <a:t>decoder</a:t>
            </a:r>
            <a:r>
              <a:rPr lang="zh-CN" altLang="en-US" dirty="0"/>
              <a:t>：</a:t>
            </a:r>
            <a:r>
              <a:rPr lang="en-US" altLang="zh-CN" dirty="0"/>
              <a:t>FCN, PSP, DeepLabV3</a:t>
            </a:r>
          </a:p>
          <a:p>
            <a:pPr lvl="1"/>
            <a:r>
              <a:rPr lang="zh-CN" altLang="en-US" b="1" dirty="0"/>
              <a:t>支持增量训练</a:t>
            </a:r>
            <a:endParaRPr lang="en-US" altLang="zh-CN" b="1" dirty="0"/>
          </a:p>
          <a:p>
            <a:pPr lvl="2"/>
            <a:r>
              <a:rPr lang="zh-CN" altLang="en-US" dirty="0"/>
              <a:t>提供</a:t>
            </a:r>
            <a:r>
              <a:rPr lang="en-US" altLang="zh-CN" dirty="0"/>
              <a:t>model channel</a:t>
            </a:r>
            <a:r>
              <a:rPr lang="zh-CN" altLang="en-US" dirty="0"/>
              <a:t>即可</a:t>
            </a:r>
            <a:endParaRPr lang="en-US" altLang="zh-CN" dirty="0"/>
          </a:p>
          <a:p>
            <a:pPr lvl="1"/>
            <a:r>
              <a:rPr lang="zh-CN" altLang="en-US" b="1" dirty="0"/>
              <a:t>支持</a:t>
            </a:r>
            <a:r>
              <a:rPr lang="en-US" altLang="zh-CN" b="1" dirty="0"/>
              <a:t>transfer learning</a:t>
            </a:r>
            <a:r>
              <a:rPr lang="zh-CN" altLang="en-US" dirty="0"/>
              <a:t>：</a:t>
            </a:r>
            <a:endParaRPr lang="en-US" altLang="zh-CN" dirty="0"/>
          </a:p>
          <a:p>
            <a:pPr lvl="2"/>
            <a:r>
              <a:rPr lang="zh-CN" altLang="en-US" dirty="0"/>
              <a:t>设置超参数</a:t>
            </a:r>
            <a:r>
              <a:rPr lang="en-US" dirty="0" err="1"/>
              <a:t>use_pretrained_model</a:t>
            </a:r>
            <a:r>
              <a:rPr lang="zh-CN" altLang="en-US" dirty="0"/>
              <a:t>为</a:t>
            </a:r>
            <a:r>
              <a:rPr lang="en-US" altLang="zh-CN" dirty="0"/>
              <a:t>True</a:t>
            </a:r>
            <a:r>
              <a:rPr lang="zh-CN" altLang="en-US" dirty="0"/>
              <a:t>就开启</a:t>
            </a:r>
            <a:r>
              <a:rPr lang="en-US" altLang="zh-CN" dirty="0"/>
              <a:t>transfer learning. </a:t>
            </a:r>
            <a:r>
              <a:rPr lang="zh-CN" altLang="en-US" dirty="0"/>
              <a:t>这个只是对</a:t>
            </a:r>
            <a:r>
              <a:rPr lang="en-US" altLang="zh-CN" dirty="0"/>
              <a:t>backbone</a:t>
            </a:r>
            <a:r>
              <a:rPr lang="zh-CN" altLang="en-US" dirty="0"/>
              <a:t>进行基于</a:t>
            </a:r>
            <a:r>
              <a:rPr lang="en-US" altLang="zh-CN" dirty="0"/>
              <a:t>ImageNet</a:t>
            </a:r>
            <a:r>
              <a:rPr lang="zh-CN" altLang="en-US" dirty="0"/>
              <a:t>数据集的</a:t>
            </a:r>
            <a:r>
              <a:rPr lang="en-US" altLang="zh-CN" dirty="0"/>
              <a:t>pre-trained</a:t>
            </a:r>
            <a:r>
              <a:rPr lang="zh-CN" altLang="en-US" dirty="0"/>
              <a:t>模型的参数初始化</a:t>
            </a:r>
            <a:r>
              <a:rPr lang="en-US" altLang="zh-CN" dirty="0"/>
              <a:t>.</a:t>
            </a:r>
          </a:p>
          <a:p>
            <a:pPr lvl="2"/>
            <a:r>
              <a:rPr lang="en-US" altLang="zh-CN" dirty="0"/>
              <a:t>Decoder</a:t>
            </a:r>
            <a:r>
              <a:rPr lang="zh-CN" altLang="en-US" dirty="0"/>
              <a:t>部分不支持</a:t>
            </a:r>
            <a:r>
              <a:rPr lang="en-US" altLang="zh-CN" dirty="0"/>
              <a:t>pre-trained </a:t>
            </a:r>
            <a:r>
              <a:rPr lang="zh-CN" altLang="en-US" dirty="0"/>
              <a:t>模型来初始化</a:t>
            </a:r>
            <a:r>
              <a:rPr lang="en-US" altLang="zh-CN" dirty="0"/>
              <a:t>.</a:t>
            </a:r>
          </a:p>
          <a:p>
            <a:pPr lvl="1"/>
            <a:r>
              <a:rPr lang="zh-CN" altLang="en-US" b="1" dirty="0"/>
              <a:t>模型预测的输出支持两种方式</a:t>
            </a:r>
            <a:r>
              <a:rPr lang="zh-CN" altLang="en-US" dirty="0"/>
              <a:t>：</a:t>
            </a:r>
            <a:endParaRPr lang="en-US" altLang="zh-CN" dirty="0"/>
          </a:p>
          <a:p>
            <a:pPr lvl="2"/>
            <a:r>
              <a:rPr lang="zh-CN" altLang="en-US" dirty="0"/>
              <a:t>如果设置</a:t>
            </a:r>
            <a:r>
              <a:rPr lang="en-US" altLang="zh-CN" dirty="0" err="1"/>
              <a:t>AcceptType</a:t>
            </a:r>
            <a:r>
              <a:rPr lang="zh-CN" altLang="en-US" dirty="0"/>
              <a:t>为</a:t>
            </a:r>
            <a:r>
              <a:rPr lang="en-US" altLang="zh-CN" dirty="0"/>
              <a:t>image/</a:t>
            </a:r>
            <a:r>
              <a:rPr lang="en-US" altLang="zh-CN" dirty="0" err="1"/>
              <a:t>png</a:t>
            </a:r>
            <a:r>
              <a:rPr lang="zh-CN" altLang="en-US" dirty="0"/>
              <a:t>，获得的是</a:t>
            </a:r>
            <a:r>
              <a:rPr lang="en-US" altLang="zh-CN" dirty="0"/>
              <a:t>segmentation mask</a:t>
            </a:r>
            <a:r>
              <a:rPr lang="zh-CN" altLang="en-US" dirty="0"/>
              <a:t>的</a:t>
            </a:r>
            <a:r>
              <a:rPr lang="en-US" altLang="zh-CN" dirty="0"/>
              <a:t>PNG</a:t>
            </a:r>
            <a:r>
              <a:rPr lang="zh-CN" altLang="en-US" dirty="0"/>
              <a:t>文件；每个像素值代表具体的类别。</a:t>
            </a:r>
            <a:endParaRPr lang="en-US" altLang="zh-CN" dirty="0"/>
          </a:p>
          <a:p>
            <a:pPr lvl="2"/>
            <a:r>
              <a:rPr lang="zh-CN" altLang="en-US" dirty="0"/>
              <a:t>如果设置</a:t>
            </a:r>
            <a:r>
              <a:rPr lang="en-US" altLang="zh-CN" dirty="0" err="1"/>
              <a:t>AcceptType</a:t>
            </a:r>
            <a:r>
              <a:rPr lang="en-US" altLang="zh-CN" dirty="0"/>
              <a:t> </a:t>
            </a:r>
            <a:r>
              <a:rPr lang="zh-CN" altLang="en-US" dirty="0"/>
              <a:t>为</a:t>
            </a:r>
            <a:r>
              <a:rPr lang="en-US" altLang="zh-CN" dirty="0"/>
              <a:t>application/x-</a:t>
            </a:r>
            <a:r>
              <a:rPr lang="en-US" altLang="zh-CN" dirty="0" err="1"/>
              <a:t>recordio</a:t>
            </a:r>
            <a:r>
              <a:rPr lang="en-US" altLang="zh-CN" dirty="0"/>
              <a:t>-</a:t>
            </a:r>
            <a:r>
              <a:rPr lang="en-US" altLang="zh-CN" dirty="0" err="1"/>
              <a:t>protobuf</a:t>
            </a:r>
            <a:r>
              <a:rPr lang="zh-CN" altLang="en-US" dirty="0"/>
              <a:t>，对</a:t>
            </a:r>
            <a:r>
              <a:rPr lang="en-US" altLang="zh-CN" dirty="0" err="1"/>
              <a:t>recordIO</a:t>
            </a:r>
            <a:r>
              <a:rPr lang="zh-CN" altLang="en-US" dirty="0"/>
              <a:t>格式的</a:t>
            </a:r>
            <a:r>
              <a:rPr lang="en-US" altLang="zh-CN" dirty="0"/>
              <a:t>response</a:t>
            </a:r>
            <a:r>
              <a:rPr lang="zh-CN" altLang="en-US" dirty="0"/>
              <a:t>解码后获得的是</a:t>
            </a:r>
            <a:r>
              <a:rPr lang="en-US" altLang="zh-CN" dirty="0"/>
              <a:t>3D tensor</a:t>
            </a:r>
            <a:r>
              <a:rPr lang="zh-CN" altLang="en-US" dirty="0"/>
              <a:t>；</a:t>
            </a:r>
            <a:r>
              <a:rPr lang="zh-CN" altLang="en-US" b="1" dirty="0"/>
              <a:t>第三个维度就是类别的数量，每个类别一个</a:t>
            </a:r>
            <a:r>
              <a:rPr lang="en-US" altLang="zh-CN" b="1" dirty="0"/>
              <a:t>2D</a:t>
            </a:r>
            <a:r>
              <a:rPr lang="zh-CN" altLang="en-US" b="1" dirty="0"/>
              <a:t>概率矩阵</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3766969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a:t>Tips:</a:t>
            </a:r>
          </a:p>
          <a:p>
            <a:pPr lvl="1"/>
            <a:r>
              <a:rPr lang="zh-CN" altLang="en-US" b="1" dirty="0"/>
              <a:t>超参数</a:t>
            </a:r>
            <a:r>
              <a:rPr lang="en-US" b="1" dirty="0" err="1"/>
              <a:t>num_classes</a:t>
            </a:r>
            <a:r>
              <a:rPr lang="zh-CN" altLang="en-US" b="1" dirty="0"/>
              <a:t>的有效范围是</a:t>
            </a:r>
            <a:r>
              <a:rPr lang="en-US" altLang="zh-CN" b="1" dirty="0"/>
              <a:t>[2,254]</a:t>
            </a:r>
          </a:p>
          <a:p>
            <a:pPr lvl="2"/>
            <a:r>
              <a:rPr lang="zh-CN" altLang="en-US" dirty="0"/>
              <a:t>因此使用时，目标对象的类别数量不能超过</a:t>
            </a:r>
            <a:r>
              <a:rPr lang="en-US" altLang="zh-CN" dirty="0"/>
              <a:t>253.  </a:t>
            </a:r>
            <a:r>
              <a:rPr lang="zh-CN" altLang="en-US" dirty="0"/>
              <a:t>算上背景，最多是</a:t>
            </a:r>
            <a:r>
              <a:rPr lang="en-US" altLang="zh-CN" dirty="0"/>
              <a:t>254</a:t>
            </a:r>
            <a:r>
              <a:rPr lang="zh-CN" altLang="en-US" dirty="0"/>
              <a:t>类。</a:t>
            </a:r>
            <a:endParaRPr lang="en-US" altLang="zh-CN" dirty="0"/>
          </a:p>
          <a:p>
            <a:pPr lvl="2"/>
            <a:r>
              <a:rPr lang="zh-CN" altLang="en-US" dirty="0"/>
              <a:t>支持的类别编号是</a:t>
            </a:r>
            <a:r>
              <a:rPr lang="en-US" altLang="zh-CN" dirty="0"/>
              <a:t>0</a:t>
            </a:r>
            <a:r>
              <a:rPr lang="zh-CN" altLang="en-US" dirty="0"/>
              <a:t>～</a:t>
            </a:r>
            <a:r>
              <a:rPr lang="en-US" altLang="zh-CN" dirty="0"/>
              <a:t>254</a:t>
            </a:r>
            <a:r>
              <a:rPr lang="zh-CN" altLang="en-US" dirty="0"/>
              <a:t>，如果你的类别编号是</a:t>
            </a:r>
            <a:r>
              <a:rPr lang="en-US" altLang="zh-CN" dirty="0"/>
              <a:t>255</a:t>
            </a:r>
            <a:r>
              <a:rPr lang="zh-CN" altLang="en-US" dirty="0"/>
              <a:t>，</a:t>
            </a:r>
            <a:r>
              <a:rPr lang="en-US" altLang="zh-CN" dirty="0" err="1"/>
              <a:t>Sagemaker</a:t>
            </a:r>
            <a:r>
              <a:rPr lang="zh-CN" altLang="en-US" dirty="0"/>
              <a:t>会把它特殊处理从而出问题。</a:t>
            </a:r>
            <a:endParaRPr lang="en-US" altLang="zh-CN" dirty="0"/>
          </a:p>
          <a:p>
            <a:pPr lvl="1"/>
            <a:r>
              <a:rPr lang="en-US" altLang="zh-CN" dirty="0" err="1"/>
              <a:t>label_map</a:t>
            </a:r>
            <a:r>
              <a:rPr lang="zh-CN" altLang="en-US" dirty="0"/>
              <a:t>文件的作用：</a:t>
            </a:r>
            <a:endParaRPr lang="en-US" altLang="zh-CN" dirty="0"/>
          </a:p>
          <a:p>
            <a:pPr lvl="2"/>
            <a:r>
              <a:rPr lang="zh-CN" altLang="en-US" dirty="0"/>
              <a:t>将</a:t>
            </a:r>
            <a:r>
              <a:rPr lang="en-US" altLang="zh-CN" dirty="0"/>
              <a:t>annotation</a:t>
            </a:r>
            <a:r>
              <a:rPr lang="zh-CN" altLang="en-US" dirty="0"/>
              <a:t>文件的值（</a:t>
            </a:r>
            <a:r>
              <a:rPr lang="en-US" altLang="zh-CN" dirty="0"/>
              <a:t>0~254</a:t>
            </a:r>
            <a:r>
              <a:rPr lang="zh-CN" altLang="en-US" dirty="0"/>
              <a:t>）与类别关系对应上；</a:t>
            </a:r>
            <a:r>
              <a:rPr lang="en-US" altLang="zh-CN" dirty="0"/>
              <a:t>scale</a:t>
            </a:r>
            <a:r>
              <a:rPr lang="zh-CN" altLang="en-US" dirty="0"/>
              <a:t>参数的含义是把标注文件的所有像素值缩放对应倍数后就变成了类别编号。</a:t>
            </a:r>
          </a:p>
          <a:p>
            <a:pPr lvl="2"/>
            <a:r>
              <a:rPr lang="zh-CN" altLang="en-US" dirty="0"/>
              <a:t>除了使用</a:t>
            </a:r>
            <a:r>
              <a:rPr lang="en-US" altLang="zh-CN" dirty="0"/>
              <a:t>scale</a:t>
            </a:r>
            <a:r>
              <a:rPr lang="zh-CN" altLang="en-US" dirty="0"/>
              <a:t>做</a:t>
            </a:r>
            <a:r>
              <a:rPr lang="en-US" altLang="zh-CN" dirty="0"/>
              <a:t>label</a:t>
            </a:r>
            <a:r>
              <a:rPr lang="zh-CN" altLang="en-US" dirty="0"/>
              <a:t>映射，还可以使用</a:t>
            </a:r>
            <a:r>
              <a:rPr lang="en-US" altLang="zh-CN" dirty="0"/>
              <a:t>map</a:t>
            </a:r>
            <a:r>
              <a:rPr lang="zh-CN" altLang="en-US" dirty="0"/>
              <a:t>参数对非连续值做</a:t>
            </a:r>
            <a:r>
              <a:rPr lang="en-US" altLang="zh-CN" dirty="0"/>
              <a:t>label</a:t>
            </a:r>
            <a:r>
              <a:rPr lang="zh-CN" altLang="en-US" dirty="0"/>
              <a:t>映射：</a:t>
            </a:r>
            <a:endParaRPr lang="en-US" altLang="zh-CN" dirty="0"/>
          </a:p>
          <a:p>
            <a:pPr lvl="1"/>
            <a:endParaRPr lang="en-US" dirty="0"/>
          </a:p>
          <a:p>
            <a:pPr lvl="1"/>
            <a:endParaRPr lang="en-US" dirty="0"/>
          </a:p>
        </p:txBody>
      </p:sp>
      <p:pic>
        <p:nvPicPr>
          <p:cNvPr id="6" name="Picture 5"/>
          <p:cNvPicPr>
            <a:picLocks noChangeAspect="1"/>
          </p:cNvPicPr>
          <p:nvPr/>
        </p:nvPicPr>
        <p:blipFill>
          <a:blip r:embed="rId2"/>
          <a:stretch>
            <a:fillRect/>
          </a:stretch>
        </p:blipFill>
        <p:spPr>
          <a:xfrm>
            <a:off x="4026310" y="5033682"/>
            <a:ext cx="3200400" cy="1537057"/>
          </a:xfrm>
          <a:prstGeom prst="rect">
            <a:avLst/>
          </a:prstGeom>
        </p:spPr>
      </p:pic>
    </p:spTree>
    <p:extLst>
      <p:ext uri="{BB962C8B-B14F-4D97-AF65-F5344CB8AC3E}">
        <p14:creationId xmlns:p14="http://schemas.microsoft.com/office/powerpoint/2010/main" val="237253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3" y="3093577"/>
            <a:ext cx="10515600" cy="1325563"/>
          </a:xfrm>
        </p:spPr>
        <p:txBody>
          <a:bodyPr>
            <a:normAutofit/>
          </a:bodyPr>
          <a:lstStyle/>
          <a:p>
            <a:pPr algn="ctr"/>
            <a:r>
              <a:rPr lang="en-US" altLang="zh-CN" sz="6000" dirty="0"/>
              <a:t>NLP</a:t>
            </a:r>
            <a:r>
              <a:rPr lang="zh-CN" altLang="en-US" sz="6000" dirty="0"/>
              <a:t>和语音识别相关</a:t>
            </a:r>
            <a:endParaRPr lang="en-US" sz="6000" dirty="0"/>
          </a:p>
        </p:txBody>
      </p:sp>
    </p:spTree>
    <p:extLst>
      <p:ext uri="{BB962C8B-B14F-4D97-AF65-F5344CB8AC3E}">
        <p14:creationId xmlns:p14="http://schemas.microsoft.com/office/powerpoint/2010/main" val="2255016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026"/>
          </a:xfrm>
        </p:spPr>
        <p:txBody>
          <a:bodyPr/>
          <a:lstStyle/>
          <a:p>
            <a:r>
              <a:rPr lang="zh-CN" altLang="en-US" dirty="0"/>
              <a:t>内建算法</a:t>
            </a:r>
            <a:r>
              <a:rPr lang="en-US" altLang="zh-CN" dirty="0"/>
              <a:t>/</a:t>
            </a:r>
            <a:r>
              <a:rPr lang="zh-CN" altLang="en-US" dirty="0"/>
              <a:t>模型</a:t>
            </a:r>
            <a:r>
              <a:rPr lang="en-US" altLang="zh-CN" dirty="0"/>
              <a:t>-----</a:t>
            </a:r>
            <a:r>
              <a:rPr lang="en-US" altLang="zh-CN" dirty="0" err="1"/>
              <a:t>BlazingText</a:t>
            </a:r>
            <a:endParaRPr lang="en-US" dirty="0"/>
          </a:p>
        </p:txBody>
      </p:sp>
      <p:sp>
        <p:nvSpPr>
          <p:cNvPr id="3" name="Content Placeholder 2"/>
          <p:cNvSpPr>
            <a:spLocks noGrp="1"/>
          </p:cNvSpPr>
          <p:nvPr>
            <p:ph idx="1"/>
          </p:nvPr>
        </p:nvSpPr>
        <p:spPr>
          <a:xfrm>
            <a:off x="838200" y="1907151"/>
            <a:ext cx="10348913" cy="4722249"/>
          </a:xfrm>
        </p:spPr>
        <p:txBody>
          <a:bodyPr>
            <a:normAutofit/>
          </a:bodyPr>
          <a:lstStyle/>
          <a:p>
            <a:r>
              <a:rPr lang="en-US" altLang="zh-CN" dirty="0" err="1"/>
              <a:t>BlazingText</a:t>
            </a:r>
            <a:r>
              <a:rPr lang="zh-CN" altLang="en-US" dirty="0"/>
              <a:t>是什么？</a:t>
            </a:r>
            <a:endParaRPr lang="en-US" altLang="zh-CN" dirty="0"/>
          </a:p>
          <a:p>
            <a:pPr lvl="1"/>
            <a:r>
              <a:rPr lang="zh-CN" altLang="en-US" dirty="0"/>
              <a:t>它是</a:t>
            </a:r>
            <a:r>
              <a:rPr lang="en-US" altLang="zh-CN" dirty="0"/>
              <a:t>word embedding</a:t>
            </a:r>
            <a:r>
              <a:rPr lang="zh-CN" altLang="en-US" dirty="0"/>
              <a:t>的一个高效实现。</a:t>
            </a:r>
            <a:endParaRPr lang="en-US" altLang="zh-CN" dirty="0"/>
          </a:p>
          <a:p>
            <a:pPr lvl="2"/>
            <a:r>
              <a:rPr lang="zh-CN" altLang="en-US" dirty="0"/>
              <a:t>生成的词向量可用于下游</a:t>
            </a:r>
            <a:r>
              <a:rPr lang="en-US" altLang="zh-CN" dirty="0"/>
              <a:t>ML</a:t>
            </a:r>
            <a:r>
              <a:rPr lang="zh-CN" altLang="en-US" dirty="0"/>
              <a:t>任务，注意一词多义的静态词向量的通病。</a:t>
            </a:r>
            <a:endParaRPr lang="en-US" altLang="zh-CN" dirty="0"/>
          </a:p>
          <a:p>
            <a:pPr lvl="1"/>
            <a:r>
              <a:rPr lang="zh-CN" altLang="en-US" dirty="0"/>
              <a:t>还可以做文本分类任务。</a:t>
            </a:r>
            <a:endParaRPr lang="en-US" altLang="zh-CN" dirty="0"/>
          </a:p>
          <a:p>
            <a:r>
              <a:rPr lang="en-US" altLang="zh-CN" dirty="0" err="1"/>
              <a:t>Blazingtext</a:t>
            </a:r>
            <a:r>
              <a:rPr lang="zh-CN" altLang="en-US" dirty="0"/>
              <a:t>做分类任务时的网络结构：</a:t>
            </a:r>
            <a:endParaRPr lang="en-US" altLang="zh-CN" dirty="0"/>
          </a:p>
          <a:p>
            <a:endParaRPr lang="en-US" dirty="0"/>
          </a:p>
          <a:p>
            <a:pPr lvl="1"/>
            <a:endParaRPr lang="en-US" altLang="zh-CN" dirty="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4046419"/>
            <a:ext cx="8919410" cy="2517381"/>
          </a:xfrm>
          <a:prstGeom prst="rect">
            <a:avLst/>
          </a:prstGeom>
        </p:spPr>
      </p:pic>
    </p:spTree>
    <p:extLst>
      <p:ext uri="{BB962C8B-B14F-4D97-AF65-F5344CB8AC3E}">
        <p14:creationId xmlns:p14="http://schemas.microsoft.com/office/powerpoint/2010/main" val="1981525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Blazingtext</a:t>
            </a:r>
            <a:r>
              <a:rPr lang="zh-CN" altLang="en-US" dirty="0"/>
              <a:t>做</a:t>
            </a:r>
            <a:r>
              <a:rPr lang="en-US" altLang="zh-CN" dirty="0"/>
              <a:t>word embedding</a:t>
            </a:r>
            <a:r>
              <a:rPr lang="zh-CN" altLang="en-US" dirty="0"/>
              <a:t>任务时的网络结构：</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821" y="2444165"/>
            <a:ext cx="10058399" cy="3867735"/>
          </a:xfrm>
          <a:prstGeom prst="rect">
            <a:avLst/>
          </a:prstGeom>
        </p:spPr>
      </p:pic>
    </p:spTree>
    <p:extLst>
      <p:ext uri="{BB962C8B-B14F-4D97-AF65-F5344CB8AC3E}">
        <p14:creationId xmlns:p14="http://schemas.microsoft.com/office/powerpoint/2010/main" val="21856654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1379"/>
          </a:xfrm>
        </p:spPr>
        <p:txBody>
          <a:bodyPr/>
          <a:lstStyle/>
          <a:p>
            <a:r>
              <a:rPr lang="en-US" altLang="zh-CN" dirty="0"/>
              <a:t>Continue…..</a:t>
            </a:r>
            <a:endParaRPr lang="en-US" dirty="0"/>
          </a:p>
        </p:txBody>
      </p:sp>
      <p:sp>
        <p:nvSpPr>
          <p:cNvPr id="3" name="Content Placeholder 2"/>
          <p:cNvSpPr>
            <a:spLocks noGrp="1"/>
          </p:cNvSpPr>
          <p:nvPr>
            <p:ph idx="1"/>
          </p:nvPr>
        </p:nvSpPr>
        <p:spPr>
          <a:xfrm>
            <a:off x="838200" y="1716505"/>
            <a:ext cx="10515600" cy="4491790"/>
          </a:xfrm>
        </p:spPr>
        <p:txBody>
          <a:bodyPr/>
          <a:lstStyle/>
          <a:p>
            <a:r>
              <a:rPr lang="en-US" altLang="zh-CN" dirty="0" err="1"/>
              <a:t>BlazingText</a:t>
            </a:r>
            <a:r>
              <a:rPr lang="zh-CN" altLang="en-US" dirty="0"/>
              <a:t>与</a:t>
            </a:r>
            <a:r>
              <a:rPr lang="en-US" altLang="zh-CN" dirty="0"/>
              <a:t>Facebook</a:t>
            </a:r>
            <a:r>
              <a:rPr lang="zh-CN" altLang="en-US" dirty="0"/>
              <a:t>的</a:t>
            </a:r>
            <a:r>
              <a:rPr lang="en-US" altLang="zh-CN" dirty="0" err="1"/>
              <a:t>FastText</a:t>
            </a:r>
            <a:r>
              <a:rPr lang="zh-CN" altLang="en-US" dirty="0"/>
              <a:t>的对比：</a:t>
            </a:r>
            <a:endParaRPr lang="en-US" altLang="zh-CN" dirty="0"/>
          </a:p>
          <a:p>
            <a:pPr lvl="1"/>
            <a:r>
              <a:rPr lang="en-US" altLang="zh-CN" dirty="0" err="1"/>
              <a:t>FastText</a:t>
            </a:r>
            <a:r>
              <a:rPr lang="zh-CN" altLang="en-US" dirty="0"/>
              <a:t>（以及</a:t>
            </a:r>
            <a:r>
              <a:rPr lang="en-US" altLang="zh-CN" dirty="0" err="1"/>
              <a:t>gensim</a:t>
            </a:r>
            <a:r>
              <a:rPr lang="zh-CN" altLang="en-US" dirty="0"/>
              <a:t>库）只是在单机上的多</a:t>
            </a:r>
            <a:r>
              <a:rPr lang="en-US" altLang="zh-CN" dirty="0"/>
              <a:t>CPU</a:t>
            </a:r>
            <a:r>
              <a:rPr lang="zh-CN" altLang="en-US" dirty="0"/>
              <a:t>实现。</a:t>
            </a:r>
            <a:endParaRPr lang="en-US" altLang="zh-CN" dirty="0"/>
          </a:p>
          <a:p>
            <a:pPr lvl="2"/>
            <a:r>
              <a:rPr lang="en-US" altLang="zh-CN" b="1" dirty="0" err="1"/>
              <a:t>BlazingText</a:t>
            </a:r>
            <a:r>
              <a:rPr lang="zh-CN" altLang="en-US" b="1" dirty="0"/>
              <a:t>还支持在多</a:t>
            </a:r>
            <a:r>
              <a:rPr lang="en-US" altLang="zh-CN" b="1" dirty="0"/>
              <a:t>GPU</a:t>
            </a:r>
            <a:r>
              <a:rPr lang="zh-CN" altLang="en-US" b="1" dirty="0"/>
              <a:t>的单个</a:t>
            </a:r>
            <a:r>
              <a:rPr lang="en-US" altLang="zh-CN" b="1" dirty="0"/>
              <a:t>EC2</a:t>
            </a:r>
            <a:r>
              <a:rPr lang="zh-CN" altLang="en-US" b="1" dirty="0"/>
              <a:t>实例上做</a:t>
            </a:r>
            <a:r>
              <a:rPr lang="en-US" altLang="zh-CN" b="1" dirty="0"/>
              <a:t>Word2Vec</a:t>
            </a:r>
            <a:r>
              <a:rPr lang="zh-CN" altLang="en-US" dirty="0"/>
              <a:t>。</a:t>
            </a:r>
            <a:endParaRPr lang="en-US" altLang="zh-CN" dirty="0"/>
          </a:p>
          <a:p>
            <a:pPr lvl="2"/>
            <a:r>
              <a:rPr lang="en-US" altLang="zh-CN" b="1" dirty="0" err="1"/>
              <a:t>BlazingText</a:t>
            </a:r>
            <a:r>
              <a:rPr lang="zh-CN" altLang="en-US" b="1" dirty="0"/>
              <a:t>可以在多个实例上基于</a:t>
            </a:r>
            <a:r>
              <a:rPr lang="en-US" altLang="zh-CN" b="1" dirty="0"/>
              <a:t>CPU</a:t>
            </a:r>
            <a:r>
              <a:rPr lang="zh-CN" altLang="en-US" b="1" dirty="0"/>
              <a:t>分布式训练词向量。</a:t>
            </a:r>
            <a:endParaRPr lang="en-US" altLang="zh-CN" b="1" dirty="0"/>
          </a:p>
          <a:p>
            <a:pPr lvl="2"/>
            <a:r>
              <a:rPr lang="en-US" altLang="zh-CN" b="1" dirty="0" err="1"/>
              <a:t>BlazingText</a:t>
            </a:r>
            <a:r>
              <a:rPr lang="zh-CN" altLang="en-US" b="1" dirty="0"/>
              <a:t>可以在单个</a:t>
            </a:r>
            <a:r>
              <a:rPr lang="en-US" altLang="zh-CN" b="1" dirty="0"/>
              <a:t>GPU</a:t>
            </a:r>
            <a:r>
              <a:rPr lang="zh-CN" altLang="en-US" b="1" dirty="0"/>
              <a:t>上做文本分类</a:t>
            </a:r>
            <a:endParaRPr lang="en-US" altLang="zh-CN" b="1" dirty="0"/>
          </a:p>
          <a:p>
            <a:pPr lvl="1"/>
            <a:r>
              <a:rPr lang="en-US" altLang="zh-CN" b="1" dirty="0" err="1"/>
              <a:t>BlazingText</a:t>
            </a:r>
            <a:r>
              <a:rPr lang="zh-CN" altLang="en-US" b="1" dirty="0"/>
              <a:t>的训练速度更快</a:t>
            </a:r>
            <a:r>
              <a:rPr lang="zh-CN" altLang="en-US" dirty="0"/>
              <a:t>。</a:t>
            </a:r>
            <a:endParaRPr lang="en-US" altLang="zh-CN" dirty="0"/>
          </a:p>
          <a:p>
            <a:pPr lvl="2"/>
            <a:r>
              <a:rPr lang="zh-CN" altLang="en-US" dirty="0"/>
              <a:t>对比</a:t>
            </a:r>
            <a:r>
              <a:rPr lang="en-US" altLang="zh-CN" dirty="0" err="1"/>
              <a:t>FastText</a:t>
            </a:r>
            <a:r>
              <a:rPr lang="zh-CN" altLang="en-US" dirty="0"/>
              <a:t>，在评价指标（向量相似性和向量类比）稍微下降的情况下，</a:t>
            </a:r>
            <a:r>
              <a:rPr lang="zh-CN" altLang="en-US" b="1" dirty="0"/>
              <a:t>训练速度提升好几倍</a:t>
            </a:r>
            <a:r>
              <a:rPr lang="zh-CN" altLang="en-US" dirty="0"/>
              <a:t>。</a:t>
            </a:r>
            <a:endParaRPr lang="en-US" altLang="zh-CN" dirty="0"/>
          </a:p>
          <a:p>
            <a:pPr lvl="1"/>
            <a:r>
              <a:rPr lang="en-US" altLang="zh-CN" b="1" dirty="0" err="1"/>
              <a:t>F</a:t>
            </a:r>
            <a:r>
              <a:rPr lang="en-US" b="1" dirty="0" err="1"/>
              <a:t>ast</a:t>
            </a:r>
            <a:r>
              <a:rPr lang="en-US" altLang="zh-CN" b="1" dirty="0" err="1"/>
              <a:t>T</a:t>
            </a:r>
            <a:r>
              <a:rPr lang="en-US" b="1" dirty="0" err="1"/>
              <a:t>ext</a:t>
            </a:r>
            <a:r>
              <a:rPr lang="zh-CN" altLang="en-US" b="1" dirty="0"/>
              <a:t>只能做</a:t>
            </a:r>
            <a:r>
              <a:rPr lang="en-US" b="1" dirty="0"/>
              <a:t>batch size</a:t>
            </a:r>
            <a:r>
              <a:rPr lang="zh-CN" altLang="en-US" b="1" dirty="0"/>
              <a:t>为</a:t>
            </a:r>
            <a:r>
              <a:rPr lang="en-US" b="1" dirty="0"/>
              <a:t>1</a:t>
            </a:r>
            <a:r>
              <a:rPr lang="zh-CN" altLang="en-US" b="1" dirty="0"/>
              <a:t>的训练</a:t>
            </a:r>
            <a:r>
              <a:rPr lang="zh-CN" altLang="en-US" dirty="0"/>
              <a:t>。</a:t>
            </a:r>
            <a:endParaRPr lang="en-US" altLang="zh-CN" dirty="0"/>
          </a:p>
          <a:p>
            <a:pPr lvl="2"/>
            <a:r>
              <a:rPr lang="en-US" dirty="0" err="1"/>
              <a:t>Blazing</a:t>
            </a:r>
            <a:r>
              <a:rPr lang="en-US" altLang="zh-CN" dirty="0" err="1"/>
              <a:t>T</a:t>
            </a:r>
            <a:r>
              <a:rPr lang="en-US" dirty="0" err="1"/>
              <a:t>ext</a:t>
            </a:r>
            <a:r>
              <a:rPr lang="en-US" dirty="0"/>
              <a:t> </a:t>
            </a:r>
            <a:r>
              <a:rPr lang="zh-CN" altLang="en-US" dirty="0"/>
              <a:t>的</a:t>
            </a:r>
            <a:r>
              <a:rPr lang="en-US" altLang="zh-CN" dirty="0"/>
              <a:t>word2vec</a:t>
            </a:r>
            <a:r>
              <a:rPr lang="zh-CN" altLang="en-US" dirty="0"/>
              <a:t>任务利用</a:t>
            </a:r>
            <a:r>
              <a:rPr lang="en-US" dirty="0"/>
              <a:t>batch skip-gram</a:t>
            </a:r>
            <a:r>
              <a:rPr lang="zh-CN" altLang="en-US" dirty="0"/>
              <a:t>方法可以做</a:t>
            </a:r>
            <a:r>
              <a:rPr lang="en-US" dirty="0"/>
              <a:t>mini batch</a:t>
            </a:r>
            <a:r>
              <a:rPr lang="zh-CN" altLang="en-US" dirty="0"/>
              <a:t>的训练。</a:t>
            </a:r>
            <a:endParaRPr lang="en-US" altLang="zh-CN" dirty="0"/>
          </a:p>
          <a:p>
            <a:pPr lvl="3"/>
            <a:r>
              <a:rPr lang="zh-CN" altLang="en-US" dirty="0"/>
              <a:t>这个时候</a:t>
            </a:r>
            <a:r>
              <a:rPr lang="en-US" altLang="zh-CN" dirty="0"/>
              <a:t>batch size</a:t>
            </a:r>
            <a:r>
              <a:rPr lang="zh-CN" altLang="en-US" dirty="0"/>
              <a:t>建议设置为</a:t>
            </a:r>
            <a:r>
              <a:rPr lang="en-US" altLang="zh-CN" dirty="0"/>
              <a:t>(2*</a:t>
            </a:r>
            <a:r>
              <a:rPr lang="en-US" altLang="zh-CN" dirty="0" err="1"/>
              <a:t>window_size</a:t>
            </a:r>
            <a:r>
              <a:rPr lang="en-US" altLang="zh-CN" dirty="0"/>
              <a:t> + 1)</a:t>
            </a:r>
          </a:p>
          <a:p>
            <a:pPr lvl="2"/>
            <a:r>
              <a:rPr lang="en-US" altLang="zh-CN" dirty="0" err="1"/>
              <a:t>Blazingtext</a:t>
            </a:r>
            <a:r>
              <a:rPr lang="zh-CN" altLang="en-US" dirty="0"/>
              <a:t>的文本分类任务基于</a:t>
            </a:r>
            <a:r>
              <a:rPr lang="en-US" altLang="zh-CN" dirty="0"/>
              <a:t>GPU</a:t>
            </a:r>
            <a:r>
              <a:rPr lang="zh-CN" altLang="en-US" dirty="0"/>
              <a:t>训练的可以做</a:t>
            </a:r>
            <a:r>
              <a:rPr lang="en-US" altLang="zh-CN" dirty="0"/>
              <a:t>mini batch</a:t>
            </a:r>
            <a:r>
              <a:rPr lang="zh-CN" altLang="en-US" dirty="0"/>
              <a:t>的训练。</a:t>
            </a:r>
            <a:endParaRPr lang="en-US" altLang="zh-CN" dirty="0"/>
          </a:p>
        </p:txBody>
      </p:sp>
    </p:spTree>
    <p:extLst>
      <p:ext uri="{BB962C8B-B14F-4D97-AF65-F5344CB8AC3E}">
        <p14:creationId xmlns:p14="http://schemas.microsoft.com/office/powerpoint/2010/main" val="575644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6904" y="1555935"/>
            <a:ext cx="10246895" cy="4828016"/>
          </a:xfrm>
          <a:prstGeom prst="rect">
            <a:avLst/>
          </a:prstGeom>
        </p:spPr>
      </p:pic>
    </p:spTree>
    <p:extLst>
      <p:ext uri="{BB962C8B-B14F-4D97-AF65-F5344CB8AC3E}">
        <p14:creationId xmlns:p14="http://schemas.microsoft.com/office/powerpoint/2010/main" val="1988659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err="1"/>
              <a:t>BlazingText</a:t>
            </a:r>
            <a:r>
              <a:rPr lang="zh-CN" altLang="en-US" dirty="0"/>
              <a:t>的特点：</a:t>
            </a:r>
            <a:endParaRPr lang="en-US" altLang="zh-CN" dirty="0"/>
          </a:p>
          <a:p>
            <a:pPr lvl="1"/>
            <a:r>
              <a:rPr lang="zh-CN" altLang="en-US" b="1" dirty="0"/>
              <a:t>训练集，验证集，测试集都需要提前分词和做文本的预处理。</a:t>
            </a:r>
            <a:endParaRPr lang="en-US" altLang="zh-CN" b="1" dirty="0"/>
          </a:p>
          <a:p>
            <a:pPr lvl="2"/>
            <a:r>
              <a:rPr lang="zh-CN" altLang="en-US" dirty="0"/>
              <a:t>根据具体的任务是训练词向量还是文本分类，文本的预处理操作可能会不同。</a:t>
            </a:r>
            <a:endParaRPr lang="en-US" altLang="zh-CN" dirty="0"/>
          </a:p>
          <a:p>
            <a:pPr lvl="2"/>
            <a:r>
              <a:rPr lang="zh-CN" altLang="en-US" b="1" dirty="0"/>
              <a:t>常见的文本预处理包括标点符号，错别字，大小写，常用词，低频词，数字，日期，地名，人名，货币，</a:t>
            </a:r>
            <a:r>
              <a:rPr lang="en-US" b="1" dirty="0"/>
              <a:t>URL</a:t>
            </a:r>
            <a:r>
              <a:rPr lang="zh-CN" altLang="en-US" b="1" dirty="0"/>
              <a:t>，非文本部分比如</a:t>
            </a:r>
            <a:r>
              <a:rPr lang="en-US" b="1" dirty="0"/>
              <a:t>HTML</a:t>
            </a:r>
            <a:r>
              <a:rPr lang="zh-CN" altLang="en-US" b="1" dirty="0"/>
              <a:t>等。</a:t>
            </a:r>
            <a:endParaRPr lang="en-US" altLang="zh-CN" b="1" dirty="0"/>
          </a:p>
          <a:p>
            <a:pPr lvl="1"/>
            <a:r>
              <a:rPr lang="en-US" altLang="zh-CN" dirty="0" err="1"/>
              <a:t>BlazingText</a:t>
            </a:r>
            <a:r>
              <a:rPr lang="zh-CN" altLang="en-US" dirty="0"/>
              <a:t>的</a:t>
            </a:r>
            <a:r>
              <a:rPr lang="en-US" altLang="zh-CN" dirty="0"/>
              <a:t>word2vec</a:t>
            </a:r>
            <a:r>
              <a:rPr lang="zh-CN" altLang="en-US" dirty="0"/>
              <a:t>任务，利用了类似</a:t>
            </a:r>
            <a:r>
              <a:rPr lang="en-US" altLang="zh-CN" dirty="0" err="1"/>
              <a:t>FastText</a:t>
            </a:r>
            <a:r>
              <a:rPr lang="zh-CN" altLang="en-US" dirty="0"/>
              <a:t>的</a:t>
            </a:r>
            <a:r>
              <a:rPr lang="en-US" altLang="zh-CN" dirty="0" err="1"/>
              <a:t>subword</a:t>
            </a:r>
            <a:r>
              <a:rPr lang="zh-CN" altLang="en-US" dirty="0"/>
              <a:t>来分割词。</a:t>
            </a:r>
            <a:endParaRPr lang="en-US" altLang="zh-CN" dirty="0"/>
          </a:p>
          <a:p>
            <a:pPr lvl="2"/>
            <a:r>
              <a:rPr lang="zh-CN" altLang="en-US" dirty="0"/>
              <a:t>即基于</a:t>
            </a:r>
            <a:r>
              <a:rPr lang="en-US" altLang="zh-CN" dirty="0"/>
              <a:t>character-level</a:t>
            </a:r>
            <a:r>
              <a:rPr lang="zh-CN" altLang="en-US" dirty="0"/>
              <a:t>的</a:t>
            </a:r>
            <a:r>
              <a:rPr lang="en-US" altLang="zh-CN" dirty="0" err="1"/>
              <a:t>ngram</a:t>
            </a:r>
            <a:r>
              <a:rPr lang="zh-CN" altLang="en-US" dirty="0"/>
              <a:t>，比如单词“</a:t>
            </a:r>
            <a:r>
              <a:rPr lang="en-US" dirty="0"/>
              <a:t>hello</a:t>
            </a:r>
            <a:r>
              <a:rPr lang="zh-CN" altLang="en-US" dirty="0"/>
              <a:t>”，</a:t>
            </a:r>
            <a:r>
              <a:rPr lang="en-US" dirty="0"/>
              <a:t>char</a:t>
            </a:r>
            <a:r>
              <a:rPr lang="en-US" altLang="zh-CN" dirty="0"/>
              <a:t>acter</a:t>
            </a:r>
            <a:r>
              <a:rPr lang="en-US" dirty="0"/>
              <a:t>-level</a:t>
            </a:r>
            <a:r>
              <a:rPr lang="zh-CN" altLang="en-US" dirty="0"/>
              <a:t>的</a:t>
            </a:r>
            <a:r>
              <a:rPr lang="en-US" altLang="zh-CN" dirty="0"/>
              <a:t>3-</a:t>
            </a:r>
            <a:r>
              <a:rPr lang="en-US" dirty="0"/>
              <a:t>gram</a:t>
            </a:r>
            <a:r>
              <a:rPr lang="zh-CN" altLang="en-US" dirty="0"/>
              <a:t>有“</a:t>
            </a:r>
            <a:r>
              <a:rPr lang="en-US" dirty="0" err="1"/>
              <a:t>hel</a:t>
            </a:r>
            <a:r>
              <a:rPr lang="zh-CN" altLang="en-US" dirty="0"/>
              <a:t>”</a:t>
            </a:r>
            <a:r>
              <a:rPr lang="en-US" dirty="0"/>
              <a:t>, </a:t>
            </a:r>
            <a:r>
              <a:rPr lang="zh-CN" altLang="en-US" dirty="0"/>
              <a:t>“</a:t>
            </a:r>
            <a:r>
              <a:rPr lang="en-US" dirty="0"/>
              <a:t>ell</a:t>
            </a:r>
            <a:r>
              <a:rPr lang="zh-CN" altLang="en-US" dirty="0"/>
              <a:t>”</a:t>
            </a:r>
            <a:r>
              <a:rPr lang="en-US" dirty="0"/>
              <a:t>, </a:t>
            </a:r>
            <a:r>
              <a:rPr lang="zh-CN" altLang="en-US" dirty="0"/>
              <a:t>“</a:t>
            </a:r>
            <a:r>
              <a:rPr lang="en-US" dirty="0" err="1"/>
              <a:t>llo</a:t>
            </a:r>
            <a:r>
              <a:rPr lang="zh-CN" altLang="en-US" dirty="0"/>
              <a:t>”</a:t>
            </a:r>
            <a:endParaRPr lang="en-US" altLang="zh-CN" dirty="0"/>
          </a:p>
          <a:p>
            <a:pPr lvl="2"/>
            <a:r>
              <a:rPr lang="zh-CN" altLang="en-US" dirty="0"/>
              <a:t>它可以直接训练</a:t>
            </a:r>
            <a:r>
              <a:rPr lang="en-US" altLang="zh-CN" dirty="0" err="1"/>
              <a:t>subword</a:t>
            </a:r>
            <a:r>
              <a:rPr lang="zh-CN" altLang="en-US" dirty="0"/>
              <a:t>的</a:t>
            </a:r>
            <a:r>
              <a:rPr lang="en-US" altLang="zh-CN" dirty="0"/>
              <a:t>embedding</a:t>
            </a:r>
            <a:r>
              <a:rPr lang="zh-CN" altLang="en-US" dirty="0"/>
              <a:t>向量，因此能很好的解决</a:t>
            </a:r>
            <a:r>
              <a:rPr lang="en-US" altLang="zh-CN" dirty="0"/>
              <a:t>OOV</a:t>
            </a:r>
            <a:r>
              <a:rPr lang="zh-CN" altLang="en-US" dirty="0"/>
              <a:t>未录入词的问题（</a:t>
            </a:r>
            <a:r>
              <a:rPr lang="en-US" altLang="zh-CN" dirty="0"/>
              <a:t>Word2Vec</a:t>
            </a:r>
            <a:r>
              <a:rPr lang="zh-CN" altLang="en-US" dirty="0"/>
              <a:t>常见的一个问题）</a:t>
            </a:r>
            <a:endParaRPr lang="en-US" altLang="zh-CN" dirty="0"/>
          </a:p>
          <a:p>
            <a:pPr lvl="2"/>
            <a:r>
              <a:rPr lang="zh-CN" altLang="en-US" b="1" dirty="0"/>
              <a:t>对于中文的</a:t>
            </a:r>
            <a:r>
              <a:rPr lang="en-US" altLang="zh-CN" b="1" dirty="0"/>
              <a:t>word2vec</a:t>
            </a:r>
            <a:r>
              <a:rPr lang="zh-CN" altLang="en-US" b="1" dirty="0"/>
              <a:t>，一般不设置</a:t>
            </a:r>
            <a:r>
              <a:rPr lang="en-US" altLang="zh-CN" b="1" dirty="0"/>
              <a:t>char level</a:t>
            </a:r>
            <a:r>
              <a:rPr lang="zh-CN" altLang="en-US" b="1" dirty="0"/>
              <a:t>的</a:t>
            </a:r>
            <a:r>
              <a:rPr lang="en-US" altLang="zh-CN" b="1" dirty="0"/>
              <a:t>n-gram</a:t>
            </a:r>
            <a:r>
              <a:rPr lang="zh-CN" altLang="en-US" dirty="0"/>
              <a:t>。</a:t>
            </a:r>
            <a:endParaRPr lang="en-US" altLang="zh-CN" dirty="0"/>
          </a:p>
          <a:p>
            <a:pPr lvl="2"/>
            <a:endParaRPr lang="en-US" altLang="zh-CN" dirty="0"/>
          </a:p>
          <a:p>
            <a:pPr lvl="1"/>
            <a:endParaRPr lang="en-US" altLang="zh-CN" dirty="0"/>
          </a:p>
          <a:p>
            <a:endParaRPr lang="en-US" dirty="0"/>
          </a:p>
        </p:txBody>
      </p:sp>
    </p:spTree>
    <p:extLst>
      <p:ext uri="{BB962C8B-B14F-4D97-AF65-F5344CB8AC3E}">
        <p14:creationId xmlns:p14="http://schemas.microsoft.com/office/powerpoint/2010/main" val="377979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985"/>
          </a:xfrm>
        </p:spPr>
        <p:txBody>
          <a:bodyPr/>
          <a:lstStyle/>
          <a:p>
            <a:r>
              <a:rPr lang="en-US" altLang="zh-CN" dirty="0" err="1"/>
              <a:t>SageMaker</a:t>
            </a:r>
            <a:r>
              <a:rPr lang="en-US" altLang="zh-CN" dirty="0"/>
              <a:t> high level</a:t>
            </a:r>
            <a:r>
              <a:rPr lang="zh-CN" altLang="en-US" dirty="0"/>
              <a:t>和</a:t>
            </a:r>
            <a:r>
              <a:rPr lang="en-US" altLang="zh-CN" dirty="0"/>
              <a:t>low level API</a:t>
            </a:r>
            <a:r>
              <a:rPr lang="zh-CN" altLang="en-US" dirty="0"/>
              <a:t>示例</a:t>
            </a:r>
            <a:endParaRPr lang="en-US" dirty="0"/>
          </a:p>
        </p:txBody>
      </p:sp>
      <p:pic>
        <p:nvPicPr>
          <p:cNvPr id="4" name="Content Placeholder 3"/>
          <p:cNvPicPr>
            <a:picLocks noGrp="1" noChangeAspect="1"/>
          </p:cNvPicPr>
          <p:nvPr>
            <p:ph idx="1"/>
          </p:nvPr>
        </p:nvPicPr>
        <p:blipFill>
          <a:blip r:embed="rId2"/>
          <a:stretch>
            <a:fillRect/>
          </a:stretch>
        </p:blipFill>
        <p:spPr>
          <a:xfrm>
            <a:off x="366252" y="1283111"/>
            <a:ext cx="5030208" cy="4918322"/>
          </a:xfrm>
          <a:prstGeom prst="rect">
            <a:avLst/>
          </a:prstGeom>
        </p:spPr>
      </p:pic>
      <p:pic>
        <p:nvPicPr>
          <p:cNvPr id="5" name="Picture 4"/>
          <p:cNvPicPr>
            <a:picLocks noChangeAspect="1"/>
          </p:cNvPicPr>
          <p:nvPr/>
        </p:nvPicPr>
        <p:blipFill>
          <a:blip r:embed="rId3"/>
          <a:stretch>
            <a:fillRect/>
          </a:stretch>
        </p:blipFill>
        <p:spPr>
          <a:xfrm>
            <a:off x="6143625" y="1283111"/>
            <a:ext cx="5353831" cy="4988763"/>
          </a:xfrm>
          <a:prstGeom prst="rect">
            <a:avLst/>
          </a:prstGeom>
        </p:spPr>
      </p:pic>
    </p:spTree>
    <p:extLst>
      <p:ext uri="{BB962C8B-B14F-4D97-AF65-F5344CB8AC3E}">
        <p14:creationId xmlns:p14="http://schemas.microsoft.com/office/powerpoint/2010/main" val="21307933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b="1" dirty="0" err="1"/>
              <a:t>BlazingText</a:t>
            </a:r>
            <a:r>
              <a:rPr lang="zh-CN" altLang="en-US" b="1" dirty="0"/>
              <a:t>支持</a:t>
            </a:r>
            <a:r>
              <a:rPr lang="en-US" altLang="zh-CN" b="1" dirty="0"/>
              <a:t>multi-class</a:t>
            </a:r>
            <a:r>
              <a:rPr lang="zh-CN" altLang="en-US" b="1" dirty="0"/>
              <a:t>，</a:t>
            </a:r>
            <a:r>
              <a:rPr lang="en-US" altLang="zh-CN" b="1" dirty="0"/>
              <a:t>multi-label </a:t>
            </a:r>
            <a:r>
              <a:rPr lang="zh-CN" altLang="en-US" b="1" dirty="0"/>
              <a:t>文本分类</a:t>
            </a:r>
            <a:r>
              <a:rPr lang="zh-CN" altLang="en-US" dirty="0"/>
              <a:t>。</a:t>
            </a:r>
            <a:endParaRPr lang="en-US" altLang="zh-CN" dirty="0"/>
          </a:p>
          <a:p>
            <a:pPr lvl="2"/>
            <a:r>
              <a:rPr lang="en-US" altLang="zh-CN" dirty="0"/>
              <a:t>multi-label</a:t>
            </a:r>
            <a:r>
              <a:rPr lang="zh-CN" altLang="en-US" dirty="0"/>
              <a:t>任务的</a:t>
            </a:r>
            <a:r>
              <a:rPr lang="en-US" altLang="zh-CN" dirty="0"/>
              <a:t>file mode</a:t>
            </a:r>
            <a:r>
              <a:rPr lang="zh-CN" altLang="en-US" dirty="0"/>
              <a:t>输入格式类似如下：</a:t>
            </a:r>
            <a:endParaRPr lang="en-US" altLang="zh-CN" dirty="0"/>
          </a:p>
          <a:p>
            <a:pPr lvl="3"/>
            <a:r>
              <a:rPr lang="en-US" dirty="0"/>
              <a:t>__label__1 __label__2 </a:t>
            </a:r>
            <a:r>
              <a:rPr lang="en-US" dirty="0" err="1"/>
              <a:t>linux</a:t>
            </a:r>
            <a:r>
              <a:rPr lang="en-US" dirty="0"/>
              <a:t> ready for prime time</a:t>
            </a:r>
            <a:r>
              <a:rPr lang="en-US" altLang="zh-CN" dirty="0"/>
              <a:t>.</a:t>
            </a:r>
            <a:endParaRPr lang="en-US" dirty="0"/>
          </a:p>
          <a:p>
            <a:pPr lvl="2"/>
            <a:r>
              <a:rPr lang="zh-CN" altLang="en-US" dirty="0"/>
              <a:t>文本分类任务可以设置</a:t>
            </a:r>
            <a:r>
              <a:rPr lang="en-US" altLang="zh-CN" dirty="0"/>
              <a:t>word level</a:t>
            </a:r>
            <a:r>
              <a:rPr lang="zh-CN" altLang="en-US" dirty="0"/>
              <a:t>的</a:t>
            </a:r>
            <a:r>
              <a:rPr lang="en-US" altLang="zh-CN" dirty="0"/>
              <a:t>n-gram</a:t>
            </a:r>
            <a:r>
              <a:rPr lang="zh-CN" altLang="en-US" dirty="0"/>
              <a:t>。</a:t>
            </a:r>
            <a:endParaRPr lang="en-US" altLang="zh-CN" dirty="0"/>
          </a:p>
          <a:p>
            <a:pPr lvl="2"/>
            <a:r>
              <a:rPr lang="zh-CN" altLang="en-US" dirty="0"/>
              <a:t>对于中文文本分类，可以尝试设置</a:t>
            </a:r>
            <a:r>
              <a:rPr lang="en-US" altLang="zh-CN" dirty="0"/>
              <a:t>word level</a:t>
            </a:r>
            <a:r>
              <a:rPr lang="zh-CN" altLang="en-US" dirty="0"/>
              <a:t>的</a:t>
            </a:r>
            <a:r>
              <a:rPr lang="en-US" altLang="zh-CN" dirty="0"/>
              <a:t>n-gram</a:t>
            </a:r>
            <a:r>
              <a:rPr lang="zh-CN" altLang="en-US" dirty="0"/>
              <a:t>。</a:t>
            </a:r>
            <a:endParaRPr lang="en-US" altLang="zh-CN" dirty="0"/>
          </a:p>
          <a:p>
            <a:pPr lvl="1"/>
            <a:r>
              <a:rPr lang="en-US" altLang="zh-CN" b="1" dirty="0"/>
              <a:t>Blazing text</a:t>
            </a:r>
            <a:r>
              <a:rPr lang="zh-CN" altLang="en-US" b="1" dirty="0"/>
              <a:t>要求的输入文件必须只能是一个文件</a:t>
            </a:r>
            <a:r>
              <a:rPr lang="zh-CN" altLang="en-US" dirty="0"/>
              <a:t>。</a:t>
            </a:r>
            <a:endParaRPr lang="en-US" altLang="zh-CN" dirty="0"/>
          </a:p>
          <a:p>
            <a:pPr lvl="1"/>
            <a:r>
              <a:rPr lang="en-US" altLang="zh-CN" dirty="0" err="1"/>
              <a:t>BlazeText</a:t>
            </a:r>
            <a:r>
              <a:rPr lang="zh-CN" altLang="en-US" dirty="0"/>
              <a:t>的</a:t>
            </a:r>
            <a:r>
              <a:rPr lang="en-US" altLang="zh-CN" dirty="0"/>
              <a:t>word2vec task</a:t>
            </a:r>
            <a:r>
              <a:rPr lang="zh-CN" altLang="en-US" dirty="0"/>
              <a:t>会自动对语料进行分行（当分词的数量超过</a:t>
            </a:r>
            <a:r>
              <a:rPr lang="en-US" altLang="zh-CN" dirty="0"/>
              <a:t>1K</a:t>
            </a:r>
            <a:r>
              <a:rPr lang="zh-CN" altLang="en-US" dirty="0"/>
              <a:t>时）</a:t>
            </a:r>
            <a:endParaRPr lang="en-US" altLang="zh-CN" dirty="0"/>
          </a:p>
          <a:p>
            <a:pPr lvl="2"/>
            <a:r>
              <a:rPr lang="zh-CN" altLang="en-US" dirty="0"/>
              <a:t>对于</a:t>
            </a:r>
            <a:r>
              <a:rPr lang="en-US" altLang="zh-CN" dirty="0"/>
              <a:t>Word2vect task</a:t>
            </a:r>
            <a:r>
              <a:rPr lang="zh-CN" altLang="en-US" dirty="0"/>
              <a:t>，准备的语料最好一个自然句子一行。</a:t>
            </a:r>
            <a:endParaRPr lang="en-US" altLang="zh-CN" dirty="0"/>
          </a:p>
          <a:p>
            <a:pPr lvl="1"/>
            <a:r>
              <a:rPr lang="en-US" altLang="zh-CN" b="1" dirty="0"/>
              <a:t>Blazing text</a:t>
            </a:r>
            <a:r>
              <a:rPr lang="zh-CN" altLang="en-US" b="1" dirty="0"/>
              <a:t>的</a:t>
            </a:r>
            <a:r>
              <a:rPr lang="en-US" altLang="zh-CN" b="1" dirty="0"/>
              <a:t>text classification</a:t>
            </a:r>
            <a:r>
              <a:rPr lang="zh-CN" altLang="en-US" b="1" dirty="0"/>
              <a:t>任务对长文本和短文本都可以工作。</a:t>
            </a:r>
            <a:endParaRPr lang="en-US" altLang="zh-CN" b="1" dirty="0"/>
          </a:p>
          <a:p>
            <a:pPr lvl="2"/>
            <a:r>
              <a:rPr lang="zh-CN" altLang="en-US" dirty="0"/>
              <a:t>对于</a:t>
            </a:r>
            <a:r>
              <a:rPr lang="en-US" altLang="zh-CN" dirty="0"/>
              <a:t>text classification task</a:t>
            </a:r>
            <a:r>
              <a:rPr lang="zh-CN" altLang="en-US" dirty="0"/>
              <a:t>，它对每个</a:t>
            </a:r>
            <a:r>
              <a:rPr lang="en-US" altLang="zh-CN" dirty="0"/>
              <a:t>document</a:t>
            </a:r>
            <a:r>
              <a:rPr lang="zh-CN" altLang="en-US" dirty="0"/>
              <a:t>没有分词数量的限制。认为每个换行符就是一个</a:t>
            </a:r>
            <a:r>
              <a:rPr lang="en-US" altLang="zh-CN" dirty="0"/>
              <a:t>document</a:t>
            </a:r>
            <a:r>
              <a:rPr lang="zh-CN" altLang="en-US" dirty="0"/>
              <a:t>的结束。</a:t>
            </a:r>
            <a:endParaRPr lang="en-US" altLang="zh-CN" dirty="0"/>
          </a:p>
          <a:p>
            <a:endParaRPr lang="en-US" dirty="0"/>
          </a:p>
        </p:txBody>
      </p:sp>
    </p:spTree>
    <p:extLst>
      <p:ext uri="{BB962C8B-B14F-4D97-AF65-F5344CB8AC3E}">
        <p14:creationId xmlns:p14="http://schemas.microsoft.com/office/powerpoint/2010/main" val="42385637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3586" y="1690688"/>
            <a:ext cx="9651124" cy="4552307"/>
          </a:xfrm>
          <a:prstGeom prst="rect">
            <a:avLst/>
          </a:prstGeom>
        </p:spPr>
      </p:pic>
    </p:spTree>
    <p:extLst>
      <p:ext uri="{BB962C8B-B14F-4D97-AF65-F5344CB8AC3E}">
        <p14:creationId xmlns:p14="http://schemas.microsoft.com/office/powerpoint/2010/main" val="2299514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6977"/>
          </a:xfrm>
        </p:spPr>
        <p:txBody>
          <a:bodyPr>
            <a:normAutofit fontScale="90000"/>
          </a:bodyPr>
          <a:lstStyle/>
          <a:p>
            <a:r>
              <a:rPr lang="zh-CN" altLang="en-US" dirty="0"/>
              <a:t>内建算法</a:t>
            </a:r>
            <a:r>
              <a:rPr lang="en-US" altLang="zh-CN" dirty="0"/>
              <a:t>/</a:t>
            </a:r>
            <a:r>
              <a:rPr lang="zh-CN" altLang="en-US" dirty="0"/>
              <a:t>模型</a:t>
            </a:r>
            <a:r>
              <a:rPr lang="en-US" altLang="zh-CN" dirty="0"/>
              <a:t>-----</a:t>
            </a:r>
            <a:r>
              <a:rPr lang="en-US" b="1" dirty="0"/>
              <a:t> Latent </a:t>
            </a:r>
            <a:r>
              <a:rPr lang="en-US" b="1" dirty="0" err="1"/>
              <a:t>Dirichlet</a:t>
            </a:r>
            <a:r>
              <a:rPr lang="en-US" b="1" dirty="0"/>
              <a:t> Allocation (LDA)</a:t>
            </a:r>
            <a:endParaRPr lang="en-US" dirty="0"/>
          </a:p>
        </p:txBody>
      </p:sp>
      <p:sp>
        <p:nvSpPr>
          <p:cNvPr id="3" name="Content Placeholder 2"/>
          <p:cNvSpPr>
            <a:spLocks noGrp="1"/>
          </p:cNvSpPr>
          <p:nvPr>
            <p:ph idx="1"/>
          </p:nvPr>
        </p:nvSpPr>
        <p:spPr>
          <a:xfrm>
            <a:off x="838200" y="1988082"/>
            <a:ext cx="10515600" cy="4242816"/>
          </a:xfrm>
        </p:spPr>
        <p:txBody>
          <a:bodyPr>
            <a:normAutofit fontScale="92500"/>
          </a:bodyPr>
          <a:lstStyle/>
          <a:p>
            <a:r>
              <a:rPr lang="en-US" altLang="zh-CN" b="1" dirty="0"/>
              <a:t>LDA</a:t>
            </a:r>
            <a:r>
              <a:rPr lang="zh-CN" altLang="en-US" b="1" dirty="0"/>
              <a:t>是一个非监督的概率生成模型，是一种常用的主题模型</a:t>
            </a:r>
            <a:r>
              <a:rPr lang="en-US" altLang="zh-CN" b="1" dirty="0"/>
              <a:t>topic model</a:t>
            </a:r>
            <a:r>
              <a:rPr lang="zh-CN" altLang="en-US" dirty="0"/>
              <a:t>，属于</a:t>
            </a:r>
            <a:r>
              <a:rPr lang="en-US" altLang="zh-CN" dirty="0"/>
              <a:t>NLP</a:t>
            </a:r>
            <a:r>
              <a:rPr lang="zh-CN" altLang="en-US" dirty="0"/>
              <a:t>领域。</a:t>
            </a:r>
            <a:endParaRPr lang="en-US" altLang="zh-CN" dirty="0"/>
          </a:p>
          <a:p>
            <a:pPr lvl="1"/>
            <a:r>
              <a:rPr lang="zh-CN" altLang="en-US" dirty="0"/>
              <a:t>主题模型的思路：</a:t>
            </a:r>
            <a:r>
              <a:rPr lang="zh-CN" altLang="en-US" b="1" dirty="0"/>
              <a:t>它认为文档是一些主题的混合分布，主题又是词语的概率分布</a:t>
            </a:r>
            <a:r>
              <a:rPr lang="zh-CN" altLang="en-US" dirty="0"/>
              <a:t>。</a:t>
            </a:r>
            <a:endParaRPr lang="en-US" altLang="zh-CN" dirty="0"/>
          </a:p>
          <a:p>
            <a:pPr lvl="1"/>
            <a:r>
              <a:rPr lang="en-US" dirty="0"/>
              <a:t>LDA</a:t>
            </a:r>
            <a:r>
              <a:rPr lang="zh-CN" altLang="en-US" dirty="0"/>
              <a:t>能生成主题与文档的分布以及主题与词的分布，还能得到每个主题对应的词的相关度。</a:t>
            </a:r>
            <a:endParaRPr lang="en-US" altLang="zh-CN" dirty="0"/>
          </a:p>
          <a:p>
            <a:pPr lvl="2"/>
            <a:r>
              <a:rPr lang="zh-CN" altLang="en-US" dirty="0"/>
              <a:t>因此可以通过提取文档与主题相关度最高的那个主题对应的相关度高的词作为关键词。</a:t>
            </a:r>
            <a:endParaRPr lang="en-US" altLang="zh-CN" dirty="0"/>
          </a:p>
          <a:p>
            <a:pPr lvl="1"/>
            <a:r>
              <a:rPr lang="zh-CN" altLang="en-US" dirty="0"/>
              <a:t>训练完的</a:t>
            </a:r>
            <a:r>
              <a:rPr lang="en-US" dirty="0"/>
              <a:t>LDA</a:t>
            </a:r>
            <a:r>
              <a:rPr lang="zh-CN" altLang="en-US" dirty="0"/>
              <a:t>得到的主题与词的分布就确定下来了，新来的文档做预测只是针对当前文档做处理，不会涉及到训练集中的其他文档。</a:t>
            </a:r>
            <a:endParaRPr lang="en-US" dirty="0"/>
          </a:p>
          <a:p>
            <a:r>
              <a:rPr lang="zh-CN" altLang="en-US" b="1" dirty="0"/>
              <a:t>主题模型的应用场景：</a:t>
            </a:r>
            <a:endParaRPr lang="en-US" altLang="zh-CN" b="1" dirty="0"/>
          </a:p>
          <a:p>
            <a:pPr lvl="1"/>
            <a:r>
              <a:rPr lang="zh-CN" altLang="en-US" b="1" dirty="0"/>
              <a:t>经常用来刻画用户画像的兴趣</a:t>
            </a:r>
            <a:r>
              <a:rPr lang="en-US" altLang="zh-CN" b="1" dirty="0"/>
              <a:t>topic</a:t>
            </a:r>
            <a:r>
              <a:rPr lang="zh-CN" altLang="en-US" b="1" dirty="0"/>
              <a:t>，提取文档关键词，文档相似性比较</a:t>
            </a:r>
            <a:r>
              <a:rPr lang="en-US" altLang="zh-CN" b="1" dirty="0"/>
              <a:t>/</a:t>
            </a:r>
            <a:r>
              <a:rPr lang="zh-CN" altLang="en-US" b="1" dirty="0"/>
              <a:t>检索</a:t>
            </a:r>
            <a:r>
              <a:rPr lang="zh-CN" altLang="en-US" dirty="0"/>
              <a:t>。</a:t>
            </a:r>
            <a:endParaRPr lang="en-US" altLang="zh-CN" dirty="0"/>
          </a:p>
          <a:p>
            <a:endParaRPr lang="en-US" dirty="0"/>
          </a:p>
        </p:txBody>
      </p:sp>
    </p:spTree>
    <p:extLst>
      <p:ext uri="{BB962C8B-B14F-4D97-AF65-F5344CB8AC3E}">
        <p14:creationId xmlns:p14="http://schemas.microsoft.com/office/powerpoint/2010/main" val="121261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4073013" cy="3014047"/>
          </a:xfrm>
        </p:spPr>
      </p:pic>
      <p:pic>
        <p:nvPicPr>
          <p:cNvPr id="5" name="Picture 4"/>
          <p:cNvPicPr>
            <a:picLocks noChangeAspect="1"/>
          </p:cNvPicPr>
          <p:nvPr/>
        </p:nvPicPr>
        <p:blipFill>
          <a:blip r:embed="rId3"/>
          <a:stretch>
            <a:fillRect/>
          </a:stretch>
        </p:blipFill>
        <p:spPr>
          <a:xfrm>
            <a:off x="838201" y="5151181"/>
            <a:ext cx="3881284" cy="657225"/>
          </a:xfrm>
          <a:prstGeom prst="rect">
            <a:avLst/>
          </a:prstGeom>
        </p:spPr>
      </p:pic>
      <p:pic>
        <p:nvPicPr>
          <p:cNvPr id="3" name="Picture 2"/>
          <p:cNvPicPr>
            <a:picLocks noChangeAspect="1"/>
          </p:cNvPicPr>
          <p:nvPr/>
        </p:nvPicPr>
        <p:blipFill>
          <a:blip r:embed="rId4"/>
          <a:stretch>
            <a:fillRect/>
          </a:stretch>
        </p:blipFill>
        <p:spPr>
          <a:xfrm>
            <a:off x="5294671" y="1690687"/>
            <a:ext cx="6354097" cy="3014047"/>
          </a:xfrm>
          <a:prstGeom prst="rect">
            <a:avLst/>
          </a:prstGeom>
        </p:spPr>
      </p:pic>
      <p:pic>
        <p:nvPicPr>
          <p:cNvPr id="6" name="Picture 5"/>
          <p:cNvPicPr>
            <a:picLocks noChangeAspect="1"/>
          </p:cNvPicPr>
          <p:nvPr/>
        </p:nvPicPr>
        <p:blipFill>
          <a:blip r:embed="rId5"/>
          <a:stretch>
            <a:fillRect/>
          </a:stretch>
        </p:blipFill>
        <p:spPr>
          <a:xfrm>
            <a:off x="5524500" y="4998780"/>
            <a:ext cx="5829300" cy="472871"/>
          </a:xfrm>
          <a:prstGeom prst="rect">
            <a:avLst/>
          </a:prstGeom>
        </p:spPr>
      </p:pic>
    </p:spTree>
    <p:extLst>
      <p:ext uri="{BB962C8B-B14F-4D97-AF65-F5344CB8AC3E}">
        <p14:creationId xmlns:p14="http://schemas.microsoft.com/office/powerpoint/2010/main" val="218926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14660"/>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LDA</a:t>
            </a:r>
            <a:r>
              <a:rPr lang="zh-CN" altLang="en-US" dirty="0"/>
              <a:t>优势：</a:t>
            </a:r>
            <a:endParaRPr lang="en-US" altLang="zh-CN" dirty="0"/>
          </a:p>
          <a:p>
            <a:pPr lvl="1"/>
            <a:r>
              <a:rPr lang="en-US" altLang="zh-CN" dirty="0" err="1"/>
              <a:t>Sagemaker</a:t>
            </a:r>
            <a:r>
              <a:rPr lang="zh-CN" altLang="en-US" dirty="0"/>
              <a:t>的</a:t>
            </a:r>
            <a:r>
              <a:rPr lang="en-US" altLang="zh-CN" dirty="0"/>
              <a:t>LDA</a:t>
            </a:r>
            <a:r>
              <a:rPr lang="zh-CN" altLang="en-US" dirty="0"/>
              <a:t>并没有采用</a:t>
            </a:r>
            <a:r>
              <a:rPr lang="en-US" altLang="zh-CN" dirty="0"/>
              <a:t>Gibbs</a:t>
            </a:r>
            <a:r>
              <a:rPr lang="zh-CN" altLang="en-US" dirty="0"/>
              <a:t>采样算法或者变分推断</a:t>
            </a:r>
            <a:r>
              <a:rPr lang="en-US" altLang="zh-CN" dirty="0"/>
              <a:t>EM</a:t>
            </a:r>
            <a:r>
              <a:rPr lang="zh-CN" altLang="en-US" dirty="0"/>
              <a:t>算法来训练</a:t>
            </a:r>
            <a:r>
              <a:rPr lang="en-US" altLang="zh-CN" dirty="0"/>
              <a:t>LDA</a:t>
            </a:r>
            <a:r>
              <a:rPr lang="zh-CN" altLang="en-US" dirty="0"/>
              <a:t>。它</a:t>
            </a:r>
            <a:r>
              <a:rPr lang="zh-CN" altLang="en-US" b="1" dirty="0"/>
              <a:t>使用张量分解的技术</a:t>
            </a:r>
            <a:r>
              <a:rPr lang="zh-CN" altLang="en-US" dirty="0"/>
              <a:t>来训练</a:t>
            </a:r>
            <a:r>
              <a:rPr lang="en-US" altLang="zh-CN" dirty="0"/>
              <a:t>LDA</a:t>
            </a:r>
            <a:r>
              <a:rPr lang="zh-CN" altLang="en-US" dirty="0"/>
              <a:t>。</a:t>
            </a:r>
            <a:endParaRPr lang="en-US" altLang="zh-CN" dirty="0"/>
          </a:p>
          <a:p>
            <a:pPr lvl="2"/>
            <a:r>
              <a:rPr lang="zh-CN" altLang="en-US" dirty="0"/>
              <a:t>相对于用变分推断</a:t>
            </a:r>
            <a:r>
              <a:rPr lang="en-US" altLang="zh-CN" dirty="0"/>
              <a:t>EM</a:t>
            </a:r>
            <a:r>
              <a:rPr lang="zh-CN" altLang="en-US" dirty="0"/>
              <a:t>算法来求解</a:t>
            </a:r>
            <a:r>
              <a:rPr lang="en-US" altLang="zh-CN" dirty="0"/>
              <a:t>LDA</a:t>
            </a:r>
            <a:r>
              <a:rPr lang="zh-CN" altLang="en-US" dirty="0"/>
              <a:t>只是保证能得到局部最优解，</a:t>
            </a:r>
            <a:r>
              <a:rPr lang="en-US" dirty="0"/>
              <a:t> </a:t>
            </a:r>
            <a:r>
              <a:rPr lang="en-US" dirty="0" err="1"/>
              <a:t>Sage</a:t>
            </a:r>
            <a:r>
              <a:rPr lang="en-US" altLang="zh-CN" dirty="0" err="1"/>
              <a:t>M</a:t>
            </a:r>
            <a:r>
              <a:rPr lang="en-US" dirty="0" err="1"/>
              <a:t>aker</a:t>
            </a:r>
            <a:r>
              <a:rPr lang="zh-CN" altLang="en-US" dirty="0"/>
              <a:t>的</a:t>
            </a:r>
            <a:r>
              <a:rPr lang="en-US" altLang="zh-CN" dirty="0"/>
              <a:t>LDA</a:t>
            </a:r>
            <a:r>
              <a:rPr lang="zh-CN" altLang="en-US" dirty="0"/>
              <a:t>的表现更好。</a:t>
            </a:r>
            <a:endParaRPr lang="en-US" altLang="zh-CN" dirty="0"/>
          </a:p>
          <a:p>
            <a:pPr lvl="2"/>
            <a:r>
              <a:rPr lang="zh-CN" altLang="en-US" dirty="0"/>
              <a:t>基于</a:t>
            </a:r>
            <a:r>
              <a:rPr lang="en-US" altLang="zh-CN" dirty="0"/>
              <a:t>CPU</a:t>
            </a:r>
            <a:r>
              <a:rPr lang="zh-CN" altLang="en-US" dirty="0"/>
              <a:t>更容易实现并行计算。</a:t>
            </a:r>
            <a:endParaRPr lang="en-US" altLang="zh-CN" dirty="0"/>
          </a:p>
          <a:p>
            <a:pPr lvl="2"/>
            <a:r>
              <a:rPr lang="zh-CN" altLang="en-US" dirty="0"/>
              <a:t>模型收敛更快。</a:t>
            </a:r>
            <a:endParaRPr lang="en-US" altLang="zh-CN" dirty="0"/>
          </a:p>
          <a:p>
            <a:r>
              <a:rPr lang="en-US" altLang="zh-CN" dirty="0"/>
              <a:t>Tips</a:t>
            </a:r>
            <a:r>
              <a:rPr lang="zh-CN" altLang="en-US" dirty="0"/>
              <a:t>：</a:t>
            </a:r>
            <a:endParaRPr lang="en-US" altLang="zh-CN" dirty="0"/>
          </a:p>
          <a:p>
            <a:pPr lvl="1"/>
            <a:r>
              <a:rPr lang="en-US" altLang="zh-CN" dirty="0" err="1"/>
              <a:t>Sagemaker</a:t>
            </a:r>
            <a:r>
              <a:rPr lang="en-US" altLang="zh-CN" dirty="0"/>
              <a:t> LDA</a:t>
            </a:r>
            <a:r>
              <a:rPr lang="zh-CN" altLang="en-US" dirty="0"/>
              <a:t>的训练时数据和推理时数据的格式要求：</a:t>
            </a:r>
            <a:endParaRPr lang="en-US" altLang="zh-CN" dirty="0"/>
          </a:p>
          <a:p>
            <a:pPr lvl="2"/>
            <a:r>
              <a:rPr lang="en-US" altLang="zh-CN" dirty="0"/>
              <a:t>Document</a:t>
            </a:r>
            <a:r>
              <a:rPr lang="zh-CN" altLang="en-US" dirty="0"/>
              <a:t>要表示为词频向量。</a:t>
            </a:r>
            <a:endParaRPr lang="en-US" altLang="zh-CN" dirty="0"/>
          </a:p>
          <a:p>
            <a:pPr lvl="2"/>
            <a:r>
              <a:rPr lang="zh-CN" altLang="en-US" dirty="0"/>
              <a:t>字典比较大的时候，为了节省内存和加快代数运算最好用</a:t>
            </a:r>
            <a:r>
              <a:rPr lang="en-US" altLang="zh-CN" dirty="0"/>
              <a:t>sparse</a:t>
            </a:r>
            <a:r>
              <a:rPr lang="zh-CN" altLang="en-US" dirty="0"/>
              <a:t>格式表示词频向量</a:t>
            </a:r>
            <a:endParaRPr lang="en-US" altLang="zh-CN" dirty="0"/>
          </a:p>
          <a:p>
            <a:pPr lvl="1"/>
            <a:r>
              <a:rPr lang="zh-CN" altLang="en-US" b="1" dirty="0"/>
              <a:t>为了减少字典大小，最好去掉</a:t>
            </a:r>
            <a:r>
              <a:rPr lang="en-US" altLang="zh-CN" b="1" dirty="0"/>
              <a:t>stop word</a:t>
            </a:r>
            <a:r>
              <a:rPr lang="zh-CN" altLang="en-US" b="1" dirty="0"/>
              <a:t>以及词干</a:t>
            </a:r>
            <a:r>
              <a:rPr lang="en-US" altLang="zh-CN" b="1" dirty="0"/>
              <a:t>/</a:t>
            </a:r>
            <a:r>
              <a:rPr lang="zh-CN" altLang="en-US" b="1" dirty="0"/>
              <a:t>时态归并操作</a:t>
            </a:r>
            <a:r>
              <a:rPr lang="zh-CN" altLang="en-US" dirty="0"/>
              <a:t>。</a:t>
            </a:r>
            <a:endParaRPr lang="en-US" altLang="zh-CN" dirty="0"/>
          </a:p>
          <a:p>
            <a:pPr lvl="1"/>
            <a:r>
              <a:rPr lang="zh-CN" altLang="en-US" dirty="0"/>
              <a:t>除了最简单的</a:t>
            </a:r>
            <a:r>
              <a:rPr lang="en-US" altLang="zh-CN" dirty="0"/>
              <a:t>BOW</a:t>
            </a:r>
            <a:r>
              <a:rPr lang="zh-CN" altLang="en-US" dirty="0"/>
              <a:t>词频向量表示，也可以使用</a:t>
            </a:r>
            <a:r>
              <a:rPr lang="en-US" altLang="zh-CN" dirty="0"/>
              <a:t>n-gram</a:t>
            </a:r>
            <a:r>
              <a:rPr lang="zh-CN" altLang="en-US" dirty="0"/>
              <a:t>词频向量来表示。</a:t>
            </a:r>
            <a:endParaRPr lang="en-US" altLang="zh-CN" dirty="0"/>
          </a:p>
          <a:p>
            <a:pPr lvl="1"/>
            <a:r>
              <a:rPr lang="zh-CN" altLang="en-US" dirty="0"/>
              <a:t>超参数</a:t>
            </a:r>
            <a:r>
              <a:rPr lang="en-US" altLang="zh-CN" dirty="0" err="1"/>
              <a:t>mini_batch_size</a:t>
            </a:r>
            <a:r>
              <a:rPr lang="zh-CN" altLang="en-US" dirty="0"/>
              <a:t>指的是训练集中的</a:t>
            </a:r>
            <a:r>
              <a:rPr lang="en-US" altLang="zh-CN" dirty="0"/>
              <a:t>document</a:t>
            </a:r>
            <a:r>
              <a:rPr lang="zh-CN" altLang="en-US" dirty="0"/>
              <a:t>的数量；</a:t>
            </a:r>
            <a:r>
              <a:rPr lang="en-US" altLang="zh-CN" dirty="0" err="1"/>
              <a:t>feature_dim</a:t>
            </a:r>
            <a:r>
              <a:rPr lang="zh-CN" altLang="en-US" dirty="0"/>
              <a:t>指的是词典的大小。</a:t>
            </a:r>
            <a:endParaRPr lang="en-US" altLang="zh-CN" dirty="0"/>
          </a:p>
          <a:p>
            <a:pPr lvl="1"/>
            <a:r>
              <a:rPr lang="zh-CN" altLang="en-US" dirty="0"/>
              <a:t>超参数</a:t>
            </a:r>
            <a:r>
              <a:rPr lang="en-US" altLang="zh-CN" dirty="0"/>
              <a:t>alpha0</a:t>
            </a:r>
            <a:r>
              <a:rPr lang="zh-CN" altLang="en-US" dirty="0"/>
              <a:t>用来控制混合</a:t>
            </a:r>
            <a:r>
              <a:rPr lang="en-US" altLang="zh-CN" dirty="0"/>
              <a:t>topic</a:t>
            </a:r>
            <a:r>
              <a:rPr lang="zh-CN" altLang="en-US" dirty="0"/>
              <a:t>的多样性：</a:t>
            </a:r>
            <a:endParaRPr lang="en-US" altLang="zh-CN" dirty="0"/>
          </a:p>
          <a:p>
            <a:pPr lvl="2"/>
            <a:r>
              <a:rPr lang="zh-CN" altLang="en-US" dirty="0"/>
              <a:t>该值越小，那么就会用</a:t>
            </a:r>
            <a:r>
              <a:rPr lang="en-US" altLang="zh-CN" dirty="0"/>
              <a:t>1</a:t>
            </a:r>
            <a:r>
              <a:rPr lang="zh-CN" altLang="en-US" dirty="0"/>
              <a:t>个或少数几个</a:t>
            </a:r>
            <a:r>
              <a:rPr lang="en-US" altLang="zh-CN" dirty="0"/>
              <a:t>topic</a:t>
            </a:r>
            <a:r>
              <a:rPr lang="zh-CN" altLang="en-US" dirty="0"/>
              <a:t>来表示每个</a:t>
            </a:r>
            <a:r>
              <a:rPr lang="en-US" altLang="zh-CN" dirty="0"/>
              <a:t>document</a:t>
            </a:r>
            <a:r>
              <a:rPr lang="zh-CN" altLang="en-US" dirty="0"/>
              <a:t>；</a:t>
            </a:r>
            <a:endParaRPr lang="en-US" altLang="zh-CN" dirty="0"/>
          </a:p>
          <a:p>
            <a:pPr lvl="2"/>
            <a:r>
              <a:rPr lang="zh-CN" altLang="en-US" dirty="0"/>
              <a:t>该值越大，那么就会用更多个</a:t>
            </a:r>
            <a:r>
              <a:rPr lang="en-US" altLang="zh-CN" dirty="0"/>
              <a:t>topic</a:t>
            </a:r>
            <a:r>
              <a:rPr lang="zh-CN" altLang="en-US" dirty="0"/>
              <a:t>来表示每个</a:t>
            </a:r>
            <a:r>
              <a:rPr lang="en-US" altLang="zh-CN" dirty="0"/>
              <a:t>document</a:t>
            </a:r>
            <a:r>
              <a:rPr lang="zh-CN" altLang="en-US" dirty="0"/>
              <a:t>。</a:t>
            </a:r>
            <a:endParaRPr lang="en-US" altLang="zh-CN" dirty="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0228941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利用</a:t>
            </a:r>
            <a:r>
              <a:rPr lang="en-US" altLang="zh-CN" b="1" dirty="0" err="1"/>
              <a:t>Sagemaekr</a:t>
            </a:r>
            <a:r>
              <a:rPr lang="en-US" altLang="zh-CN" b="1" dirty="0"/>
              <a:t> LDA</a:t>
            </a:r>
            <a:r>
              <a:rPr lang="zh-CN" altLang="en-US" b="1" dirty="0"/>
              <a:t>做关键字提取</a:t>
            </a:r>
            <a:r>
              <a:rPr lang="zh-CN" altLang="en-US" dirty="0"/>
              <a:t>的思路（使用</a:t>
            </a:r>
            <a:r>
              <a:rPr lang="en-US" altLang="zh-CN" dirty="0"/>
              <a:t>NTM</a:t>
            </a:r>
            <a:r>
              <a:rPr lang="zh-CN" altLang="en-US" dirty="0"/>
              <a:t>也是类似的）：</a:t>
            </a:r>
            <a:endParaRPr lang="en-US" altLang="zh-CN" dirty="0"/>
          </a:p>
          <a:p>
            <a:pPr lvl="2"/>
            <a:r>
              <a:rPr lang="en-US" altLang="zh-CN" dirty="0"/>
              <a:t>LDA</a:t>
            </a:r>
            <a:r>
              <a:rPr lang="zh-CN" altLang="en-US" dirty="0"/>
              <a:t>训练完以后可以从</a:t>
            </a:r>
            <a:r>
              <a:rPr lang="en-US" altLang="zh-CN" dirty="0"/>
              <a:t>S3</a:t>
            </a:r>
            <a:r>
              <a:rPr lang="zh-CN" altLang="en-US" dirty="0"/>
              <a:t>下载模型，提取并保存</a:t>
            </a:r>
            <a:r>
              <a:rPr lang="en-US" altLang="zh-CN" dirty="0"/>
              <a:t>topic-word</a:t>
            </a:r>
            <a:r>
              <a:rPr lang="zh-CN" altLang="en-US" dirty="0"/>
              <a:t>分布；</a:t>
            </a:r>
            <a:endParaRPr lang="en-US" altLang="zh-CN" dirty="0"/>
          </a:p>
          <a:p>
            <a:pPr lvl="2"/>
            <a:r>
              <a:rPr lang="en-US" altLang="zh-CN" dirty="0"/>
              <a:t>Online deploy </a:t>
            </a:r>
            <a:r>
              <a:rPr lang="en-US" altLang="zh-CN" dirty="0" err="1"/>
              <a:t>sagemaker</a:t>
            </a:r>
            <a:r>
              <a:rPr lang="en-US" altLang="zh-CN" dirty="0"/>
              <a:t> LDA</a:t>
            </a:r>
            <a:r>
              <a:rPr lang="zh-CN" altLang="en-US" dirty="0"/>
              <a:t>模型；</a:t>
            </a:r>
            <a:endParaRPr lang="en-US" altLang="zh-CN" dirty="0"/>
          </a:p>
          <a:p>
            <a:pPr lvl="2"/>
            <a:r>
              <a:rPr lang="en-US" altLang="zh-CN" dirty="0"/>
              <a:t>Online</a:t>
            </a:r>
            <a:r>
              <a:rPr lang="zh-CN" altLang="en-US" dirty="0"/>
              <a:t>推理</a:t>
            </a:r>
            <a:r>
              <a:rPr lang="en-US" altLang="zh-CN" dirty="0"/>
              <a:t>document</a:t>
            </a:r>
            <a:r>
              <a:rPr lang="zh-CN" altLang="en-US" dirty="0"/>
              <a:t>的</a:t>
            </a:r>
            <a:r>
              <a:rPr lang="en-US" altLang="zh-CN" dirty="0"/>
              <a:t>topic</a:t>
            </a:r>
            <a:r>
              <a:rPr lang="zh-CN" altLang="en-US" dirty="0"/>
              <a:t>分布；</a:t>
            </a:r>
            <a:endParaRPr lang="en-US" altLang="zh-CN" dirty="0"/>
          </a:p>
          <a:p>
            <a:pPr lvl="2"/>
            <a:r>
              <a:rPr lang="zh-CN" altLang="en-US" dirty="0"/>
              <a:t>利用保存的</a:t>
            </a:r>
            <a:r>
              <a:rPr lang="en-US" altLang="zh-CN" dirty="0"/>
              <a:t>topic-word</a:t>
            </a:r>
            <a:r>
              <a:rPr lang="zh-CN" altLang="en-US" dirty="0"/>
              <a:t>分布矩阵获得每个</a:t>
            </a:r>
            <a:r>
              <a:rPr lang="en-US" altLang="zh-CN" dirty="0"/>
              <a:t>topic</a:t>
            </a:r>
            <a:r>
              <a:rPr lang="zh-CN" altLang="en-US" dirty="0"/>
              <a:t>的</a:t>
            </a:r>
            <a:r>
              <a:rPr lang="en-US" altLang="zh-CN" dirty="0" err="1"/>
              <a:t>topK</a:t>
            </a:r>
            <a:r>
              <a:rPr lang="en-US" altLang="zh-CN" dirty="0"/>
              <a:t> </a:t>
            </a:r>
            <a:r>
              <a:rPr lang="zh-CN" altLang="en-US" dirty="0"/>
              <a:t>词；过滤掉当前文档中没有出现在上面得到的所有</a:t>
            </a:r>
            <a:r>
              <a:rPr lang="en-US" altLang="zh-CN" dirty="0"/>
              <a:t>topic</a:t>
            </a:r>
            <a:r>
              <a:rPr lang="zh-CN" altLang="en-US" dirty="0"/>
              <a:t>的</a:t>
            </a:r>
            <a:r>
              <a:rPr lang="en-US" altLang="zh-CN" dirty="0" err="1"/>
              <a:t>topk</a:t>
            </a:r>
            <a:r>
              <a:rPr lang="zh-CN" altLang="en-US" dirty="0"/>
              <a:t>中的词，剩下的就是该文档的关键词。</a:t>
            </a:r>
            <a:endParaRPr lang="en-US" altLang="zh-CN" dirty="0"/>
          </a:p>
          <a:p>
            <a:pPr lvl="3"/>
            <a:r>
              <a:rPr lang="zh-CN" altLang="en-US" dirty="0"/>
              <a:t>关键词的重要程度可以用该文档属于某</a:t>
            </a:r>
            <a:r>
              <a:rPr lang="en-US" altLang="zh-CN" dirty="0"/>
              <a:t>topic</a:t>
            </a:r>
            <a:r>
              <a:rPr lang="zh-CN" altLang="en-US" dirty="0"/>
              <a:t>的概率 * 每个单词属于该</a:t>
            </a:r>
            <a:r>
              <a:rPr lang="en-US" altLang="zh-CN" dirty="0"/>
              <a:t>topic</a:t>
            </a:r>
            <a:r>
              <a:rPr lang="zh-CN" altLang="en-US" dirty="0"/>
              <a:t>的概率来得到。</a:t>
            </a:r>
            <a:endParaRPr lang="en-US" altLang="zh-CN" dirty="0"/>
          </a:p>
          <a:p>
            <a:pPr lvl="1"/>
            <a:r>
              <a:rPr lang="zh-CN" altLang="en-US" dirty="0"/>
              <a:t>如何选择</a:t>
            </a:r>
            <a:r>
              <a:rPr lang="en-US" altLang="zh-CN" dirty="0"/>
              <a:t>topic</a:t>
            </a:r>
            <a:r>
              <a:rPr lang="zh-CN" altLang="en-US" dirty="0"/>
              <a:t>的数量？</a:t>
            </a:r>
            <a:endParaRPr lang="en-US" altLang="zh-CN" dirty="0"/>
          </a:p>
          <a:p>
            <a:pPr lvl="2"/>
            <a:r>
              <a:rPr lang="zh-CN" altLang="en-US" dirty="0"/>
              <a:t>语料越大，可以设置比较大的</a:t>
            </a:r>
            <a:r>
              <a:rPr lang="en-US" altLang="zh-CN" dirty="0"/>
              <a:t>topic</a:t>
            </a:r>
            <a:r>
              <a:rPr lang="zh-CN" altLang="en-US" dirty="0"/>
              <a:t>来细化；语料比较小的话，设置小的</a:t>
            </a:r>
            <a:r>
              <a:rPr lang="en-US" altLang="zh-CN" dirty="0"/>
              <a:t>topic</a:t>
            </a:r>
            <a:r>
              <a:rPr lang="zh-CN" altLang="en-US" dirty="0"/>
              <a:t>更容易泛化。</a:t>
            </a:r>
            <a:endParaRPr lang="en-US" altLang="zh-CN" dirty="0"/>
          </a:p>
          <a:p>
            <a:pPr lvl="2"/>
            <a:r>
              <a:rPr lang="zh-CN" altLang="en-US" dirty="0"/>
              <a:t>手工选择多个</a:t>
            </a:r>
            <a:r>
              <a:rPr lang="en-US" altLang="zh-CN" dirty="0"/>
              <a:t>topic</a:t>
            </a:r>
            <a:r>
              <a:rPr lang="zh-CN" altLang="en-US" dirty="0"/>
              <a:t>数量来训练</a:t>
            </a:r>
            <a:r>
              <a:rPr lang="en-US" altLang="zh-CN" dirty="0"/>
              <a:t>LDA</a:t>
            </a:r>
            <a:r>
              <a:rPr lang="zh-CN" altLang="en-US" dirty="0"/>
              <a:t>，根据最后的评价效果来选择最好的</a:t>
            </a:r>
            <a:r>
              <a:rPr lang="en-US" altLang="zh-CN" dirty="0"/>
              <a:t>topic</a:t>
            </a:r>
            <a:r>
              <a:rPr lang="zh-CN" altLang="en-US" dirty="0"/>
              <a:t>数量。</a:t>
            </a:r>
            <a:endParaRPr lang="en-US" altLang="zh-CN" dirty="0"/>
          </a:p>
          <a:p>
            <a:pPr lvl="1"/>
            <a:endParaRPr lang="en-US" altLang="zh-CN" dirty="0"/>
          </a:p>
        </p:txBody>
      </p:sp>
    </p:spTree>
    <p:extLst>
      <p:ext uri="{BB962C8B-B14F-4D97-AF65-F5344CB8AC3E}">
        <p14:creationId xmlns:p14="http://schemas.microsoft.com/office/powerpoint/2010/main" val="2807979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-----Neural Topic Model (NTM) </a:t>
            </a:r>
            <a:endParaRPr lang="en-US" dirty="0"/>
          </a:p>
        </p:txBody>
      </p:sp>
      <p:sp>
        <p:nvSpPr>
          <p:cNvPr id="3" name="Content Placeholder 2"/>
          <p:cNvSpPr>
            <a:spLocks noGrp="1"/>
          </p:cNvSpPr>
          <p:nvPr>
            <p:ph idx="1"/>
          </p:nvPr>
        </p:nvSpPr>
        <p:spPr/>
        <p:txBody>
          <a:bodyPr/>
          <a:lstStyle/>
          <a:p>
            <a:r>
              <a:rPr lang="en-US" altLang="zh-CN" dirty="0"/>
              <a:t>NTM</a:t>
            </a:r>
            <a:r>
              <a:rPr lang="zh-CN" altLang="en-US" dirty="0"/>
              <a:t>是基于神经网络的主题模型，它是非监督的概率生成模型。</a:t>
            </a:r>
            <a:endParaRPr lang="en-US" altLang="zh-CN" dirty="0"/>
          </a:p>
          <a:p>
            <a:r>
              <a:rPr lang="en-US" altLang="zh-CN" dirty="0"/>
              <a:t>High level</a:t>
            </a:r>
            <a:r>
              <a:rPr lang="zh-CN" altLang="en-US" dirty="0"/>
              <a:t>的</a:t>
            </a:r>
            <a:r>
              <a:rPr lang="en-US" altLang="zh-CN" dirty="0"/>
              <a:t>NTM</a:t>
            </a:r>
            <a:r>
              <a:rPr lang="zh-CN" altLang="en-US" dirty="0"/>
              <a:t>算法的架构（类似</a:t>
            </a:r>
            <a:r>
              <a:rPr lang="en-US" altLang="zh-CN" dirty="0"/>
              <a:t>VAE</a:t>
            </a:r>
            <a:r>
              <a:rPr lang="zh-CN" altLang="en-US" dirty="0"/>
              <a:t>变分自编码器）：</a:t>
            </a:r>
            <a:br>
              <a:rPr lang="en-US" altLang="zh-CN"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2876020"/>
            <a:ext cx="9330266" cy="3171825"/>
          </a:xfrm>
          <a:prstGeom prst="rect">
            <a:avLst/>
          </a:prstGeom>
        </p:spPr>
      </p:pic>
    </p:spTree>
    <p:extLst>
      <p:ext uri="{BB962C8B-B14F-4D97-AF65-F5344CB8AC3E}">
        <p14:creationId xmlns:p14="http://schemas.microsoft.com/office/powerpoint/2010/main" val="1905315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1068"/>
          </a:xfrm>
        </p:spPr>
        <p:txBody>
          <a:bodyPr/>
          <a:lstStyle/>
          <a:p>
            <a:r>
              <a:rPr lang="en-US" altLang="zh-CN" dirty="0"/>
              <a:t>Continue….</a:t>
            </a:r>
            <a:endParaRPr lang="en-US" dirty="0"/>
          </a:p>
        </p:txBody>
      </p:sp>
      <p:sp>
        <p:nvSpPr>
          <p:cNvPr id="3" name="Content Placeholder 2"/>
          <p:cNvSpPr>
            <a:spLocks noGrp="1"/>
          </p:cNvSpPr>
          <p:nvPr>
            <p:ph idx="1"/>
          </p:nvPr>
        </p:nvSpPr>
        <p:spPr>
          <a:xfrm>
            <a:off x="838200" y="1671146"/>
            <a:ext cx="10515600" cy="4918840"/>
          </a:xfrm>
        </p:spPr>
        <p:txBody>
          <a:bodyPr>
            <a:normAutofit/>
          </a:bodyPr>
          <a:lstStyle/>
          <a:p>
            <a:r>
              <a:rPr lang="en-US" dirty="0" err="1"/>
              <a:t>Sage</a:t>
            </a:r>
            <a:r>
              <a:rPr lang="en-US" altLang="zh-CN" dirty="0" err="1"/>
              <a:t>M</a:t>
            </a:r>
            <a:r>
              <a:rPr lang="en-US" dirty="0" err="1"/>
              <a:t>aker</a:t>
            </a:r>
            <a:r>
              <a:rPr lang="zh-CN" altLang="en-US" dirty="0"/>
              <a:t>的</a:t>
            </a:r>
            <a:r>
              <a:rPr lang="en-US" altLang="zh-CN" dirty="0"/>
              <a:t>NTM</a:t>
            </a:r>
            <a:r>
              <a:rPr lang="zh-CN" altLang="en-US" dirty="0"/>
              <a:t>的特点：</a:t>
            </a:r>
            <a:endParaRPr lang="en-US" altLang="zh-CN" dirty="0"/>
          </a:p>
          <a:p>
            <a:pPr lvl="1"/>
            <a:r>
              <a:rPr lang="zh-CN" altLang="en-US" b="1" dirty="0"/>
              <a:t>用户可以提供词典</a:t>
            </a:r>
            <a:r>
              <a:rPr lang="zh-CN" altLang="en-US" dirty="0"/>
              <a:t>：</a:t>
            </a:r>
            <a:endParaRPr lang="en-US" altLang="zh-CN" dirty="0"/>
          </a:p>
          <a:p>
            <a:pPr lvl="2"/>
            <a:r>
              <a:rPr lang="zh-CN" altLang="en-US" dirty="0"/>
              <a:t>好处：</a:t>
            </a:r>
            <a:endParaRPr lang="en-US" altLang="zh-CN" dirty="0"/>
          </a:p>
          <a:p>
            <a:pPr lvl="3"/>
            <a:r>
              <a:rPr lang="zh-CN" altLang="en-US" dirty="0"/>
              <a:t>可读性更好：</a:t>
            </a:r>
            <a:endParaRPr lang="en-US" altLang="zh-CN" dirty="0"/>
          </a:p>
          <a:p>
            <a:pPr lvl="4"/>
            <a:r>
              <a:rPr lang="zh-CN" altLang="en-US" dirty="0"/>
              <a:t>方便从训练日志中查看模型训练完的每个</a:t>
            </a:r>
            <a:r>
              <a:rPr lang="en-US" altLang="zh-CN" dirty="0"/>
              <a:t>topic</a:t>
            </a:r>
            <a:r>
              <a:rPr lang="zh-CN" altLang="en-US" dirty="0"/>
              <a:t>的</a:t>
            </a:r>
            <a:r>
              <a:rPr lang="en-US" altLang="zh-CN" dirty="0"/>
              <a:t>top word</a:t>
            </a:r>
            <a:r>
              <a:rPr lang="zh-CN" altLang="en-US" dirty="0"/>
              <a:t>为人可以理解的词而不是整数。</a:t>
            </a:r>
            <a:endParaRPr lang="en-US" altLang="zh-CN" dirty="0"/>
          </a:p>
          <a:p>
            <a:pPr lvl="3"/>
            <a:r>
              <a:rPr lang="zh-CN" altLang="en-US" dirty="0"/>
              <a:t>可以看到所有主题和单个主题的</a:t>
            </a:r>
            <a:r>
              <a:rPr lang="en-US" altLang="zh-CN" dirty="0"/>
              <a:t>WETC</a:t>
            </a:r>
            <a:r>
              <a:rPr lang="zh-CN" altLang="en-US" dirty="0"/>
              <a:t>评价指标。</a:t>
            </a:r>
            <a:endParaRPr lang="en-US" altLang="zh-CN" dirty="0"/>
          </a:p>
          <a:p>
            <a:pPr lvl="2"/>
            <a:r>
              <a:rPr lang="zh-CN" altLang="en-US" b="1" dirty="0"/>
              <a:t>要求的词典的格式</a:t>
            </a:r>
            <a:r>
              <a:rPr lang="zh-CN" altLang="en-US" dirty="0"/>
              <a:t>：</a:t>
            </a:r>
            <a:endParaRPr lang="en-US" altLang="zh-CN" dirty="0"/>
          </a:p>
          <a:p>
            <a:pPr lvl="3"/>
            <a:r>
              <a:rPr lang="zh-CN" altLang="en-US" dirty="0"/>
              <a:t>一行一个词；</a:t>
            </a:r>
            <a:r>
              <a:rPr lang="zh-CN" altLang="en-US" b="1" dirty="0">
                <a:solidFill>
                  <a:srgbClr val="FF0000"/>
                </a:solidFill>
              </a:rPr>
              <a:t>词的顺序必须与训练集，验证集，测试集中提供的整数</a:t>
            </a:r>
            <a:r>
              <a:rPr lang="en-US" altLang="zh-CN" b="1" dirty="0">
                <a:solidFill>
                  <a:srgbClr val="FF0000"/>
                </a:solidFill>
              </a:rPr>
              <a:t>ID</a:t>
            </a:r>
            <a:r>
              <a:rPr lang="zh-CN" altLang="en-US" b="1" dirty="0">
                <a:solidFill>
                  <a:srgbClr val="FF0000"/>
                </a:solidFill>
              </a:rPr>
              <a:t>一致</a:t>
            </a:r>
            <a:r>
              <a:rPr lang="zh-CN" altLang="en-US" dirty="0"/>
              <a:t>。</a:t>
            </a:r>
            <a:endParaRPr lang="en-US" altLang="zh-CN" dirty="0"/>
          </a:p>
          <a:p>
            <a:pPr lvl="2"/>
            <a:endParaRPr lang="en-US" altLang="zh-CN" dirty="0"/>
          </a:p>
          <a:p>
            <a:pPr lvl="1"/>
            <a:endParaRPr lang="en-US" altLang="zh-CN" dirty="0"/>
          </a:p>
          <a:p>
            <a:pPr lvl="1"/>
            <a:endParaRPr lang="en-US" altLang="zh-CN" dirty="0"/>
          </a:p>
        </p:txBody>
      </p:sp>
      <p:pic>
        <p:nvPicPr>
          <p:cNvPr id="4" name="Picture 3"/>
          <p:cNvPicPr>
            <a:picLocks noChangeAspect="1"/>
          </p:cNvPicPr>
          <p:nvPr/>
        </p:nvPicPr>
        <p:blipFill>
          <a:blip r:embed="rId3"/>
          <a:stretch>
            <a:fillRect/>
          </a:stretch>
        </p:blipFill>
        <p:spPr>
          <a:xfrm>
            <a:off x="3759201" y="4694630"/>
            <a:ext cx="4571999" cy="1895355"/>
          </a:xfrm>
          <a:prstGeom prst="rect">
            <a:avLst/>
          </a:prstGeom>
        </p:spPr>
      </p:pic>
    </p:spTree>
    <p:extLst>
      <p:ext uri="{BB962C8B-B14F-4D97-AF65-F5344CB8AC3E}">
        <p14:creationId xmlns:p14="http://schemas.microsoft.com/office/powerpoint/2010/main" val="3303831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59935"/>
          </a:xfrm>
        </p:spPr>
        <p:txBody>
          <a:bodyPr>
            <a:normAutofit/>
          </a:bodyPr>
          <a:lstStyle/>
          <a:p>
            <a:pPr lvl="1"/>
            <a:r>
              <a:rPr lang="zh-CN" altLang="en-US" dirty="0"/>
              <a:t>主题连贯性</a:t>
            </a:r>
            <a:r>
              <a:rPr lang="en-US" altLang="zh-CN" dirty="0"/>
              <a:t>---topic</a:t>
            </a:r>
            <a:r>
              <a:rPr lang="zh-CN" altLang="en-US" dirty="0"/>
              <a:t>评价指标：</a:t>
            </a:r>
            <a:endParaRPr lang="en-US" altLang="zh-CN" dirty="0"/>
          </a:p>
          <a:p>
            <a:pPr lvl="2"/>
            <a:r>
              <a:rPr lang="zh-CN" altLang="en-US" dirty="0"/>
              <a:t>类似与常见的主题模型评估指标</a:t>
            </a:r>
            <a:r>
              <a:rPr lang="en-US" dirty="0"/>
              <a:t>NPMI</a:t>
            </a:r>
            <a:r>
              <a:rPr lang="zh-CN" altLang="en-US" dirty="0"/>
              <a:t>，</a:t>
            </a:r>
            <a:r>
              <a:rPr lang="en-US" altLang="zh-CN" b="1" dirty="0"/>
              <a:t>NTM</a:t>
            </a:r>
            <a:r>
              <a:rPr lang="zh-CN" altLang="en-US" b="1" dirty="0"/>
              <a:t>提供了新的评估指标</a:t>
            </a:r>
            <a:r>
              <a:rPr lang="en-US" altLang="zh-CN" b="1" dirty="0"/>
              <a:t>metric</a:t>
            </a:r>
            <a:r>
              <a:rPr lang="zh-CN" altLang="en-US" dirty="0"/>
              <a:t>：</a:t>
            </a:r>
            <a:r>
              <a:rPr lang="en-US" dirty="0"/>
              <a:t> </a:t>
            </a:r>
            <a:r>
              <a:rPr lang="en-US" b="1" dirty="0"/>
              <a:t>WETC </a:t>
            </a:r>
            <a:r>
              <a:rPr lang="zh-CN" altLang="en-US" b="1" dirty="0"/>
              <a:t>即主题连贯性</a:t>
            </a:r>
            <a:r>
              <a:rPr lang="zh-CN" altLang="en-US" dirty="0"/>
              <a:t>。</a:t>
            </a:r>
            <a:endParaRPr lang="en-US" altLang="zh-CN" dirty="0"/>
          </a:p>
          <a:p>
            <a:pPr lvl="3"/>
            <a:r>
              <a:rPr lang="en-US" altLang="zh-CN" dirty="0"/>
              <a:t>NPMI</a:t>
            </a:r>
            <a:r>
              <a:rPr lang="zh-CN" altLang="en-US" dirty="0"/>
              <a:t>是基于词在整个语料出现的概率以及两个词在一个</a:t>
            </a:r>
            <a:r>
              <a:rPr lang="en-US" altLang="zh-CN" dirty="0"/>
              <a:t>document</a:t>
            </a:r>
            <a:r>
              <a:rPr lang="zh-CN" altLang="en-US" dirty="0"/>
              <a:t>中共现的概率来计算。</a:t>
            </a:r>
            <a:endParaRPr lang="en-US" altLang="zh-CN" dirty="0"/>
          </a:p>
          <a:p>
            <a:pPr lvl="2"/>
            <a:endParaRPr lang="en-US" altLang="zh-CN" dirty="0"/>
          </a:p>
          <a:p>
            <a:pPr lvl="2"/>
            <a:endParaRPr lang="en-US" altLang="zh-CN" dirty="0"/>
          </a:p>
          <a:p>
            <a:pPr lvl="2"/>
            <a:endParaRPr lang="en-US" altLang="zh-CN" dirty="0"/>
          </a:p>
          <a:p>
            <a:pPr lvl="3"/>
            <a:r>
              <a:rPr lang="en-US" altLang="zh-CN" dirty="0"/>
              <a:t>WETC</a:t>
            </a:r>
            <a:r>
              <a:rPr lang="zh-CN" altLang="en-US" dirty="0"/>
              <a:t>基于</a:t>
            </a:r>
            <a:r>
              <a:rPr lang="en-US" altLang="zh-CN" dirty="0"/>
              <a:t>pre-trained</a:t>
            </a:r>
            <a:r>
              <a:rPr lang="zh-CN" altLang="en-US" dirty="0"/>
              <a:t>的</a:t>
            </a:r>
            <a:r>
              <a:rPr lang="en-US" altLang="zh-CN" dirty="0"/>
              <a:t>Glove word embedding</a:t>
            </a:r>
            <a:r>
              <a:rPr lang="zh-CN" altLang="en-US" dirty="0"/>
              <a:t>（</a:t>
            </a:r>
            <a:r>
              <a:rPr lang="zh-CN" altLang="en-US" b="1" dirty="0"/>
              <a:t>只是针对英语单词的</a:t>
            </a:r>
            <a:r>
              <a:rPr lang="en-US" altLang="zh-CN" b="1" dirty="0"/>
              <a:t>embedding</a:t>
            </a:r>
            <a:r>
              <a:rPr lang="zh-CN" altLang="en-US" dirty="0"/>
              <a:t>）来计算同一个</a:t>
            </a:r>
            <a:r>
              <a:rPr lang="en-US" altLang="zh-CN" dirty="0"/>
              <a:t>topic</a:t>
            </a:r>
            <a:r>
              <a:rPr lang="zh-CN" altLang="en-US" dirty="0"/>
              <a:t>中的两两</a:t>
            </a:r>
            <a:r>
              <a:rPr lang="en-US" altLang="zh-CN" dirty="0"/>
              <a:t>top word</a:t>
            </a:r>
            <a:r>
              <a:rPr lang="zh-CN" altLang="en-US" dirty="0"/>
              <a:t>之间的相似性，然后把这些做平均就得到了</a:t>
            </a:r>
            <a:r>
              <a:rPr lang="en-US" altLang="zh-CN" dirty="0"/>
              <a:t>topic</a:t>
            </a:r>
            <a:r>
              <a:rPr lang="zh-CN" altLang="en-US" dirty="0"/>
              <a:t>的</a:t>
            </a:r>
            <a:r>
              <a:rPr lang="en-US" altLang="zh-CN" dirty="0"/>
              <a:t>WETC</a:t>
            </a:r>
            <a:r>
              <a:rPr lang="zh-CN" altLang="en-US" dirty="0"/>
              <a:t>评估。所有</a:t>
            </a:r>
            <a:r>
              <a:rPr lang="en-US" altLang="zh-CN" dirty="0"/>
              <a:t>topic</a:t>
            </a:r>
            <a:r>
              <a:rPr lang="zh-CN" altLang="en-US" dirty="0"/>
              <a:t>的</a:t>
            </a:r>
            <a:r>
              <a:rPr lang="en-US" altLang="zh-CN" dirty="0"/>
              <a:t>WETC</a:t>
            </a:r>
            <a:r>
              <a:rPr lang="zh-CN" altLang="en-US" dirty="0"/>
              <a:t>在做一次平均就得到了整个模型的</a:t>
            </a:r>
            <a:r>
              <a:rPr lang="en-US" altLang="zh-CN" dirty="0"/>
              <a:t>WETC</a:t>
            </a:r>
            <a:r>
              <a:rPr lang="zh-CN" altLang="en-US" dirty="0"/>
              <a:t>评估。</a:t>
            </a:r>
            <a:endParaRPr lang="en-US" altLang="zh-CN" dirty="0"/>
          </a:p>
          <a:p>
            <a:pPr lvl="4"/>
            <a:r>
              <a:rPr lang="en-US" altLang="zh-CN" dirty="0"/>
              <a:t>WETC</a:t>
            </a:r>
            <a:r>
              <a:rPr lang="zh-CN" altLang="en-US" dirty="0"/>
              <a:t>值</a:t>
            </a:r>
            <a:r>
              <a:rPr lang="en-US" altLang="zh-CN" dirty="0"/>
              <a:t>(0</a:t>
            </a:r>
            <a:r>
              <a:rPr lang="zh-CN" altLang="en-US" dirty="0"/>
              <a:t>，</a:t>
            </a:r>
            <a:r>
              <a:rPr lang="en-US" altLang="zh-CN" dirty="0"/>
              <a:t>1)</a:t>
            </a:r>
            <a:r>
              <a:rPr lang="zh-CN" altLang="en-US" dirty="0"/>
              <a:t>之间，值越高，说明</a:t>
            </a:r>
            <a:r>
              <a:rPr lang="en-US" altLang="zh-CN" dirty="0"/>
              <a:t>topic</a:t>
            </a:r>
            <a:r>
              <a:rPr lang="zh-CN" altLang="en-US" dirty="0"/>
              <a:t>的连贯性越好</a:t>
            </a:r>
            <a:endParaRPr lang="en-US" altLang="zh-CN" dirty="0"/>
          </a:p>
          <a:p>
            <a:pPr lvl="3"/>
            <a:r>
              <a:rPr lang="zh-CN" altLang="en-US" dirty="0"/>
              <a:t>如果在预训练的词嵌入中找不到我们语料中的许多词，则</a:t>
            </a:r>
            <a:r>
              <a:rPr lang="en-US" altLang="zh-CN" dirty="0"/>
              <a:t>WETC</a:t>
            </a:r>
            <a:r>
              <a:rPr lang="zh-CN" altLang="en-US" dirty="0"/>
              <a:t>分数可能会产生误导。 因此这里会提供一条警告消息，以警告用户该词汇表中到底有多少词没有嵌入。</a:t>
            </a:r>
            <a:endParaRPr lang="en-US" altLang="zh-CN" dirty="0"/>
          </a:p>
          <a:p>
            <a:pPr lvl="3"/>
            <a:r>
              <a:rPr lang="zh-CN" altLang="en-US" b="1" dirty="0"/>
              <a:t>需要用户提供英文词典才会有</a:t>
            </a:r>
            <a:r>
              <a:rPr lang="en-US" altLang="zh-CN" b="1" dirty="0"/>
              <a:t>WETC</a:t>
            </a:r>
            <a:r>
              <a:rPr lang="zh-CN" altLang="en-US" b="1" dirty="0"/>
              <a:t>的评估</a:t>
            </a:r>
            <a:r>
              <a:rPr lang="zh-CN" altLang="en-US" dirty="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456" y="3209007"/>
            <a:ext cx="5684943" cy="896584"/>
          </a:xfrm>
          <a:prstGeom prst="rect">
            <a:avLst/>
          </a:prstGeom>
        </p:spPr>
      </p:pic>
    </p:spTree>
    <p:extLst>
      <p:ext uri="{BB962C8B-B14F-4D97-AF65-F5344CB8AC3E}">
        <p14:creationId xmlns:p14="http://schemas.microsoft.com/office/powerpoint/2010/main" val="349158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10111"/>
          </a:xfrm>
        </p:spPr>
        <p:txBody>
          <a:bodyPr>
            <a:normAutofit fontScale="92500" lnSpcReduction="20000"/>
          </a:bodyPr>
          <a:lstStyle/>
          <a:p>
            <a:pPr lvl="1"/>
            <a:r>
              <a:rPr lang="zh-CN" altLang="en-US" dirty="0"/>
              <a:t>主题唯一性（</a:t>
            </a:r>
            <a:r>
              <a:rPr lang="en-US" dirty="0"/>
              <a:t>topic uniqueness (TU) </a:t>
            </a:r>
            <a:r>
              <a:rPr lang="zh-CN" altLang="en-US" dirty="0"/>
              <a:t>）</a:t>
            </a:r>
            <a:r>
              <a:rPr lang="en-US" altLang="zh-CN" dirty="0"/>
              <a:t> ---topic</a:t>
            </a:r>
            <a:r>
              <a:rPr lang="zh-CN" altLang="en-US" dirty="0"/>
              <a:t>评价指标：</a:t>
            </a:r>
            <a:endParaRPr lang="en-US" altLang="zh-CN" dirty="0"/>
          </a:p>
          <a:p>
            <a:pPr lvl="2"/>
            <a:endParaRPr lang="en-US" altLang="zh-CN" dirty="0"/>
          </a:p>
          <a:p>
            <a:pPr lvl="2"/>
            <a:endParaRPr lang="en-US" altLang="zh-CN" dirty="0"/>
          </a:p>
          <a:p>
            <a:pPr lvl="2"/>
            <a:endParaRPr lang="en-US" altLang="zh-CN" dirty="0"/>
          </a:p>
          <a:p>
            <a:pPr lvl="2"/>
            <a:r>
              <a:rPr lang="en-US" altLang="zh-CN" i="1" dirty="0"/>
              <a:t>n</a:t>
            </a:r>
            <a:r>
              <a:rPr lang="zh-CN" altLang="en-US" i="1" dirty="0"/>
              <a:t>表示某个</a:t>
            </a:r>
            <a:r>
              <a:rPr lang="en-US" altLang="zh-CN" i="1" dirty="0"/>
              <a:t>topic</a:t>
            </a:r>
            <a:r>
              <a:rPr lang="zh-CN" altLang="en-US" i="1" dirty="0"/>
              <a:t>的</a:t>
            </a:r>
            <a:r>
              <a:rPr lang="en-US" altLang="zh-CN" i="1" dirty="0"/>
              <a:t>top n</a:t>
            </a:r>
            <a:r>
              <a:rPr lang="zh-CN" altLang="en-US" i="1" dirty="0"/>
              <a:t>单词数量，</a:t>
            </a:r>
            <a:r>
              <a:rPr lang="en-US" i="1" dirty="0" err="1"/>
              <a:t>cnt</a:t>
            </a:r>
            <a:r>
              <a:rPr lang="en-US" i="1" dirty="0"/>
              <a:t>(</a:t>
            </a:r>
            <a:r>
              <a:rPr lang="en-US" i="1" dirty="0" err="1"/>
              <a:t>i,k</a:t>
            </a:r>
            <a:r>
              <a:rPr lang="en-US" i="1" dirty="0"/>
              <a:t>)</a:t>
            </a:r>
            <a:r>
              <a:rPr lang="zh-CN" altLang="en-US" i="1" dirty="0"/>
              <a:t>表示这个</a:t>
            </a:r>
            <a:r>
              <a:rPr lang="en-US" altLang="zh-CN" i="1" dirty="0"/>
              <a:t>top n</a:t>
            </a:r>
            <a:r>
              <a:rPr lang="zh-CN" altLang="en-US" i="1" dirty="0"/>
              <a:t>单词出现在所有</a:t>
            </a:r>
            <a:r>
              <a:rPr lang="en-US" altLang="zh-CN" i="1" dirty="0"/>
              <a:t>topic</a:t>
            </a:r>
            <a:r>
              <a:rPr lang="zh-CN" altLang="en-US" i="1" dirty="0"/>
              <a:t>的</a:t>
            </a:r>
            <a:r>
              <a:rPr lang="en-US" altLang="zh-CN" i="1" dirty="0"/>
              <a:t>top n</a:t>
            </a:r>
            <a:r>
              <a:rPr lang="zh-CN" altLang="en-US" i="1" dirty="0"/>
              <a:t>中的</a:t>
            </a:r>
            <a:r>
              <a:rPr lang="en-US" altLang="zh-CN" i="1" dirty="0"/>
              <a:t>topic</a:t>
            </a:r>
            <a:r>
              <a:rPr lang="zh-CN" altLang="en-US" i="1" dirty="0"/>
              <a:t>的数量，</a:t>
            </a:r>
            <a:r>
              <a:rPr lang="en-US" altLang="zh-CN" i="1" dirty="0"/>
              <a:t>K</a:t>
            </a:r>
            <a:r>
              <a:rPr lang="zh-CN" altLang="en-US" i="1" dirty="0"/>
              <a:t>表示的是</a:t>
            </a:r>
            <a:r>
              <a:rPr lang="en-US" altLang="zh-CN" i="1" dirty="0"/>
              <a:t>topic</a:t>
            </a:r>
            <a:r>
              <a:rPr lang="zh-CN" altLang="en-US" i="1" dirty="0"/>
              <a:t>的数量。</a:t>
            </a:r>
            <a:endParaRPr lang="en-US" altLang="zh-CN" i="1" dirty="0"/>
          </a:p>
          <a:p>
            <a:pPr lvl="2"/>
            <a:r>
              <a:rPr lang="en-US" altLang="zh-CN" dirty="0"/>
              <a:t>TU</a:t>
            </a:r>
            <a:r>
              <a:rPr lang="zh-CN" altLang="en-US" dirty="0"/>
              <a:t>的值</a:t>
            </a:r>
            <a:r>
              <a:rPr lang="en-US" altLang="zh-CN" dirty="0"/>
              <a:t>[1/K</a:t>
            </a:r>
            <a:r>
              <a:rPr lang="zh-CN" altLang="en-US" dirty="0"/>
              <a:t>，</a:t>
            </a:r>
            <a:r>
              <a:rPr lang="en-US" altLang="zh-CN" dirty="0"/>
              <a:t>1]</a:t>
            </a:r>
            <a:r>
              <a:rPr lang="zh-CN" altLang="en-US" dirty="0"/>
              <a:t>，值越大表示主题越唯一，主题的离散度比较好，模型质量好。</a:t>
            </a:r>
            <a:endParaRPr lang="en-US" altLang="zh-CN" dirty="0"/>
          </a:p>
          <a:p>
            <a:pPr lvl="1"/>
            <a:r>
              <a:rPr lang="en-US" altLang="zh-CN" dirty="0"/>
              <a:t>Subsample</a:t>
            </a:r>
            <a:r>
              <a:rPr lang="zh-CN" altLang="en-US" dirty="0"/>
              <a:t>子采样：</a:t>
            </a:r>
            <a:endParaRPr lang="en-US" altLang="zh-CN" dirty="0"/>
          </a:p>
          <a:p>
            <a:pPr lvl="2"/>
            <a:r>
              <a:rPr lang="zh-CN" altLang="en-US" dirty="0"/>
              <a:t>提高训练速度，</a:t>
            </a:r>
            <a:endParaRPr lang="en-US" altLang="zh-CN" dirty="0"/>
          </a:p>
          <a:p>
            <a:pPr lvl="3"/>
            <a:r>
              <a:rPr lang="zh-CN" altLang="en-US" dirty="0"/>
              <a:t>提供了超参数</a:t>
            </a:r>
            <a:r>
              <a:rPr lang="en-US" altLang="zh-CN" dirty="0" err="1"/>
              <a:t>sub_sample</a:t>
            </a:r>
            <a:r>
              <a:rPr lang="zh-CN" altLang="en-US" dirty="0"/>
              <a:t>在每个</a:t>
            </a:r>
            <a:r>
              <a:rPr lang="en-US" altLang="zh-CN" dirty="0"/>
              <a:t>epoch</a:t>
            </a:r>
            <a:r>
              <a:rPr lang="zh-CN" altLang="en-US" dirty="0"/>
              <a:t>的时候来采样部分训练集而不是每个</a:t>
            </a:r>
            <a:r>
              <a:rPr lang="en-US" altLang="zh-CN" dirty="0"/>
              <a:t>epoch</a:t>
            </a:r>
            <a:r>
              <a:rPr lang="zh-CN" altLang="en-US" dirty="0"/>
              <a:t>都用全量训练集。</a:t>
            </a:r>
            <a:endParaRPr lang="en-US" altLang="zh-CN" dirty="0"/>
          </a:p>
          <a:p>
            <a:pPr lvl="2"/>
            <a:r>
              <a:rPr lang="zh-CN" altLang="en-US" dirty="0"/>
              <a:t>提高模型质量：</a:t>
            </a:r>
            <a:endParaRPr lang="en-US" altLang="zh-CN" dirty="0"/>
          </a:p>
          <a:p>
            <a:pPr lvl="3"/>
            <a:r>
              <a:rPr lang="zh-CN" altLang="en-US" dirty="0"/>
              <a:t>一种集成模型的思路：通过每个</a:t>
            </a:r>
            <a:r>
              <a:rPr lang="en-US" altLang="zh-CN" dirty="0"/>
              <a:t>epoch</a:t>
            </a:r>
            <a:r>
              <a:rPr lang="zh-CN" altLang="en-US" dirty="0"/>
              <a:t>引入的训练集不同</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 </a:t>
            </a:r>
          </a:p>
          <a:p>
            <a:pPr lvl="2"/>
            <a:endParaRPr lang="en-US" altLang="zh-CN" dirty="0"/>
          </a:p>
          <a:p>
            <a:pPr lvl="2"/>
            <a:endParaRPr lang="en-US" altLang="zh-CN" dirty="0"/>
          </a:p>
          <a:p>
            <a:pPr lvl="2"/>
            <a:endParaRPr lang="en-US" altLang="zh-CN" dirty="0"/>
          </a:p>
          <a:p>
            <a:pPr lvl="2"/>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254" y="2040255"/>
            <a:ext cx="3095625" cy="704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346" y="2002155"/>
            <a:ext cx="2594134" cy="742950"/>
          </a:xfrm>
          <a:prstGeom prst="rect">
            <a:avLst/>
          </a:prstGeom>
        </p:spPr>
      </p:pic>
      <p:pic>
        <p:nvPicPr>
          <p:cNvPr id="6" name="Picture 5"/>
          <p:cNvPicPr>
            <a:picLocks noChangeAspect="1"/>
          </p:cNvPicPr>
          <p:nvPr/>
        </p:nvPicPr>
        <p:blipFill>
          <a:blip r:embed="rId5"/>
          <a:stretch>
            <a:fillRect/>
          </a:stretch>
        </p:blipFill>
        <p:spPr>
          <a:xfrm>
            <a:off x="2235802" y="5085396"/>
            <a:ext cx="8689088" cy="1573530"/>
          </a:xfrm>
          <a:prstGeom prst="rect">
            <a:avLst/>
          </a:prstGeom>
        </p:spPr>
      </p:pic>
    </p:spTree>
    <p:extLst>
      <p:ext uri="{BB962C8B-B14F-4D97-AF65-F5344CB8AC3E}">
        <p14:creationId xmlns:p14="http://schemas.microsoft.com/office/powerpoint/2010/main" val="363779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high level API for </a:t>
            </a:r>
            <a:r>
              <a:rPr lang="en-US" altLang="zh-CN" dirty="0" err="1"/>
              <a:t>Tensorflow</a:t>
            </a:r>
            <a:endParaRPr lang="en-US" dirty="0"/>
          </a:p>
        </p:txBody>
      </p:sp>
      <p:sp>
        <p:nvSpPr>
          <p:cNvPr id="3" name="Content Placeholder 2"/>
          <p:cNvSpPr>
            <a:spLocks noGrp="1"/>
          </p:cNvSpPr>
          <p:nvPr>
            <p:ph idx="1"/>
          </p:nvPr>
        </p:nvSpPr>
        <p:spPr/>
        <p:txBody>
          <a:bodyPr>
            <a:normAutofit fontScale="92500" lnSpcReduction="20000"/>
          </a:bodyPr>
          <a:lstStyle/>
          <a:p>
            <a:r>
              <a:rPr lang="en-US" altLang="zh-CN" dirty="0"/>
              <a:t>legacy mode</a:t>
            </a:r>
            <a:r>
              <a:rPr lang="zh-CN" altLang="en-US" dirty="0"/>
              <a:t>和</a:t>
            </a:r>
            <a:r>
              <a:rPr lang="en-US" altLang="zh-CN" dirty="0"/>
              <a:t>script mode</a:t>
            </a:r>
            <a:r>
              <a:rPr lang="zh-CN" altLang="en-US" dirty="0"/>
              <a:t>：</a:t>
            </a:r>
            <a:endParaRPr lang="en-US" altLang="zh-CN" dirty="0"/>
          </a:p>
          <a:p>
            <a:pPr lvl="1"/>
            <a:r>
              <a:rPr lang="en-US" dirty="0"/>
              <a:t>script mode</a:t>
            </a:r>
            <a:r>
              <a:rPr lang="zh-CN" altLang="en-US" dirty="0"/>
              <a:t>方式几乎不需要修改你的代码，</a:t>
            </a:r>
            <a:r>
              <a:rPr lang="en-US" dirty="0" err="1"/>
              <a:t>S</a:t>
            </a:r>
            <a:r>
              <a:rPr lang="en-US" altLang="zh-CN" dirty="0" err="1"/>
              <a:t>ageMaker</a:t>
            </a:r>
            <a:r>
              <a:rPr lang="zh-CN" altLang="en-US" dirty="0"/>
              <a:t>启动一个进程来直接执行你的脚本。</a:t>
            </a:r>
            <a:endParaRPr lang="en-US" altLang="zh-CN" dirty="0"/>
          </a:p>
          <a:p>
            <a:pPr lvl="2"/>
            <a:r>
              <a:rPr lang="zh-CN" altLang="en-US" b="1" dirty="0"/>
              <a:t>非常方便把你的</a:t>
            </a:r>
            <a:r>
              <a:rPr lang="en-US" altLang="zh-CN" b="1" dirty="0" err="1"/>
              <a:t>Tensorflow</a:t>
            </a:r>
            <a:r>
              <a:rPr lang="zh-CN" altLang="en-US" b="1" dirty="0"/>
              <a:t>脚本几乎无缝地迁移到</a:t>
            </a:r>
            <a:r>
              <a:rPr lang="en-US" altLang="zh-CN" b="1" dirty="0" err="1"/>
              <a:t>SageMaker</a:t>
            </a:r>
            <a:r>
              <a:rPr lang="zh-CN" altLang="en-US" b="1" dirty="0"/>
              <a:t>中</a:t>
            </a:r>
            <a:r>
              <a:rPr lang="zh-CN" altLang="en-US" dirty="0"/>
              <a:t>。</a:t>
            </a:r>
            <a:endParaRPr lang="en-US" altLang="zh-CN" dirty="0"/>
          </a:p>
          <a:p>
            <a:pPr lvl="1"/>
            <a:r>
              <a:rPr lang="en-US" dirty="0"/>
              <a:t>legacy mode</a:t>
            </a:r>
            <a:r>
              <a:rPr lang="zh-CN" altLang="en-US" dirty="0"/>
              <a:t>是</a:t>
            </a:r>
            <a:r>
              <a:rPr lang="en-US" dirty="0" err="1"/>
              <a:t>S</a:t>
            </a:r>
            <a:r>
              <a:rPr lang="en-US" altLang="zh-CN" dirty="0" err="1"/>
              <a:t>ageMaker</a:t>
            </a:r>
            <a:r>
              <a:rPr lang="zh-CN" altLang="en-US" dirty="0"/>
              <a:t>来调用你根据约定写好的函数，对代码改动相对</a:t>
            </a:r>
            <a:r>
              <a:rPr lang="en-US" altLang="zh-CN" dirty="0"/>
              <a:t>script mode</a:t>
            </a:r>
            <a:r>
              <a:rPr lang="zh-CN" altLang="en-US" dirty="0"/>
              <a:t>来说较大。</a:t>
            </a:r>
            <a:endParaRPr lang="en-US" altLang="zh-CN" dirty="0"/>
          </a:p>
          <a:p>
            <a:pPr lvl="1"/>
            <a:endParaRPr lang="en-US" altLang="zh-CN" dirty="0"/>
          </a:p>
          <a:p>
            <a:endParaRPr lang="en-US" altLang="zh-CN" dirty="0"/>
          </a:p>
          <a:p>
            <a:endParaRPr lang="en-US" altLang="zh-CN" dirty="0"/>
          </a:p>
          <a:p>
            <a:endParaRPr lang="en-US" altLang="zh-CN" dirty="0"/>
          </a:p>
          <a:p>
            <a:r>
              <a:rPr lang="zh-CN" altLang="en-US" dirty="0"/>
              <a:t>建议：</a:t>
            </a:r>
            <a:endParaRPr lang="en-US" altLang="zh-CN" dirty="0"/>
          </a:p>
          <a:p>
            <a:pPr lvl="1"/>
            <a:r>
              <a:rPr lang="zh-CN" altLang="en-US" dirty="0"/>
              <a:t>尽量用</a:t>
            </a:r>
            <a:r>
              <a:rPr lang="en-US" dirty="0"/>
              <a:t>script mode，</a:t>
            </a:r>
            <a:r>
              <a:rPr lang="zh-CN" altLang="en-US" dirty="0"/>
              <a:t>当前对于</a:t>
            </a:r>
            <a:r>
              <a:rPr lang="en-US" altLang="zh-CN" dirty="0" err="1"/>
              <a:t>SageMaker</a:t>
            </a:r>
            <a:r>
              <a:rPr lang="en-US" altLang="zh-CN" dirty="0"/>
              <a:t> </a:t>
            </a:r>
            <a:r>
              <a:rPr lang="zh-CN" altLang="en-US" dirty="0"/>
              <a:t>内建的</a:t>
            </a:r>
            <a:r>
              <a:rPr lang="en-US" dirty="0" err="1"/>
              <a:t>t</a:t>
            </a:r>
            <a:r>
              <a:rPr lang="en-US" altLang="zh-CN" dirty="0" err="1"/>
              <a:t>ensorflow</a:t>
            </a:r>
            <a:r>
              <a:rPr lang="en-US" altLang="zh-CN" dirty="0"/>
              <a:t> </a:t>
            </a:r>
            <a:r>
              <a:rPr lang="en-US" dirty="0"/>
              <a:t>1.11（</a:t>
            </a:r>
            <a:r>
              <a:rPr lang="zh-CN" altLang="en-US" dirty="0"/>
              <a:t>包括）以后的版本都支持</a:t>
            </a:r>
            <a:r>
              <a:rPr lang="en-US" dirty="0"/>
              <a:t>script mode。</a:t>
            </a:r>
          </a:p>
        </p:txBody>
      </p:sp>
      <p:pic>
        <p:nvPicPr>
          <p:cNvPr id="4" name="Picture 3"/>
          <p:cNvPicPr>
            <a:picLocks noChangeAspect="1"/>
          </p:cNvPicPr>
          <p:nvPr/>
        </p:nvPicPr>
        <p:blipFill>
          <a:blip r:embed="rId3"/>
          <a:stretch>
            <a:fillRect/>
          </a:stretch>
        </p:blipFill>
        <p:spPr>
          <a:xfrm>
            <a:off x="3713524" y="3357899"/>
            <a:ext cx="7051458" cy="1938141"/>
          </a:xfrm>
          <a:prstGeom prst="rect">
            <a:avLst/>
          </a:prstGeom>
        </p:spPr>
      </p:pic>
    </p:spTree>
    <p:extLst>
      <p:ext uri="{BB962C8B-B14F-4D97-AF65-F5344CB8AC3E}">
        <p14:creationId xmlns:p14="http://schemas.microsoft.com/office/powerpoint/2010/main" val="31812268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a:t>Continue…..</a:t>
            </a:r>
            <a:endParaRPr lang="en-US" dirty="0"/>
          </a:p>
        </p:txBody>
      </p:sp>
      <p:sp>
        <p:nvSpPr>
          <p:cNvPr id="3" name="Content Placeholder 2"/>
          <p:cNvSpPr>
            <a:spLocks noGrp="1"/>
          </p:cNvSpPr>
          <p:nvPr>
            <p:ph idx="1"/>
          </p:nvPr>
        </p:nvSpPr>
        <p:spPr>
          <a:xfrm>
            <a:off x="838200" y="1693334"/>
            <a:ext cx="10515600" cy="4910666"/>
          </a:xfrm>
        </p:spPr>
        <p:txBody>
          <a:bodyPr>
            <a:normAutofit fontScale="92500" lnSpcReduction="10000"/>
          </a:bodyPr>
          <a:lstStyle/>
          <a:p>
            <a:r>
              <a:rPr lang="en-US" altLang="zh-CN" dirty="0"/>
              <a:t>Tips</a:t>
            </a:r>
            <a:r>
              <a:rPr lang="zh-CN" altLang="en-US" dirty="0"/>
              <a:t>：</a:t>
            </a:r>
            <a:endParaRPr lang="en-US" altLang="zh-CN" dirty="0"/>
          </a:p>
          <a:p>
            <a:pPr lvl="1"/>
            <a:r>
              <a:rPr lang="en-US" altLang="zh-CN" dirty="0"/>
              <a:t>NTM</a:t>
            </a:r>
            <a:r>
              <a:rPr lang="zh-CN" altLang="en-US" dirty="0"/>
              <a:t>对输入格式的要求：</a:t>
            </a:r>
            <a:endParaRPr lang="en-US" altLang="zh-CN" dirty="0"/>
          </a:p>
          <a:p>
            <a:pPr lvl="2"/>
            <a:r>
              <a:rPr lang="zh-CN" altLang="en-US" dirty="0"/>
              <a:t>如果是</a:t>
            </a:r>
            <a:r>
              <a:rPr lang="en-US" altLang="zh-CN" dirty="0" err="1"/>
              <a:t>recordIO</a:t>
            </a:r>
            <a:r>
              <a:rPr lang="en-US" altLang="zh-CN" dirty="0"/>
              <a:t>-wrapped-</a:t>
            </a:r>
            <a:r>
              <a:rPr lang="en-US" altLang="zh-CN" dirty="0" err="1"/>
              <a:t>protobuf</a:t>
            </a:r>
            <a:r>
              <a:rPr lang="zh-CN" altLang="en-US" dirty="0"/>
              <a:t>，输入可以是</a:t>
            </a:r>
            <a:r>
              <a:rPr lang="en-US" altLang="zh-CN" dirty="0"/>
              <a:t>dense</a:t>
            </a:r>
            <a:r>
              <a:rPr lang="zh-CN" altLang="en-US" dirty="0"/>
              <a:t>或者</a:t>
            </a:r>
            <a:r>
              <a:rPr lang="en-US" altLang="zh-CN" dirty="0"/>
              <a:t>sparse</a:t>
            </a:r>
            <a:r>
              <a:rPr lang="zh-CN" altLang="en-US" dirty="0"/>
              <a:t>的格式，每行表示的是单词出现在文档中的</a:t>
            </a:r>
            <a:r>
              <a:rPr lang="zh-CN" altLang="en-US" b="1" dirty="0"/>
              <a:t>词频计数</a:t>
            </a:r>
            <a:r>
              <a:rPr lang="zh-CN" altLang="en-US" dirty="0"/>
              <a:t>。</a:t>
            </a:r>
            <a:endParaRPr lang="en-US" altLang="zh-CN" dirty="0"/>
          </a:p>
          <a:p>
            <a:pPr lvl="2"/>
            <a:r>
              <a:rPr lang="zh-CN" altLang="en-US" dirty="0"/>
              <a:t>如果是 </a:t>
            </a:r>
            <a:r>
              <a:rPr lang="en-US" altLang="zh-CN" dirty="0"/>
              <a:t>CSV </a:t>
            </a:r>
            <a:r>
              <a:rPr lang="zh-CN" altLang="en-US" dirty="0"/>
              <a:t>格式必须是</a:t>
            </a:r>
            <a:r>
              <a:rPr lang="en-US" altLang="zh-CN" dirty="0"/>
              <a:t>dense</a:t>
            </a:r>
            <a:r>
              <a:rPr lang="zh-CN" altLang="en-US" dirty="0"/>
              <a:t>格式的词频计数，对于文档中没有出现在词典中的单词，必须以零计数表示，每行的维度必须是词汇表大小。</a:t>
            </a:r>
            <a:endParaRPr lang="en-US" altLang="zh-CN" dirty="0"/>
          </a:p>
          <a:p>
            <a:pPr lvl="3"/>
            <a:r>
              <a:rPr lang="zh-CN" altLang="en-US" dirty="0"/>
              <a:t>比如某个</a:t>
            </a:r>
            <a:r>
              <a:rPr lang="en-US" altLang="zh-CN" dirty="0"/>
              <a:t>document</a:t>
            </a:r>
            <a:r>
              <a:rPr lang="zh-CN" altLang="en-US" dirty="0"/>
              <a:t>的</a:t>
            </a:r>
            <a:r>
              <a:rPr lang="en-US" altLang="zh-CN" dirty="0"/>
              <a:t>dense</a:t>
            </a:r>
            <a:r>
              <a:rPr lang="zh-CN" altLang="en-US" dirty="0"/>
              <a:t>词频表示如下（假设词典大小是</a:t>
            </a:r>
            <a:r>
              <a:rPr lang="en-US" altLang="zh-CN" dirty="0"/>
              <a:t>9</a:t>
            </a:r>
            <a:r>
              <a:rPr lang="zh-CN" altLang="en-US" dirty="0"/>
              <a:t>）：</a:t>
            </a:r>
            <a:endParaRPr lang="en-US" altLang="zh-CN" dirty="0"/>
          </a:p>
          <a:p>
            <a:pPr lvl="4"/>
            <a:r>
              <a:rPr lang="en-US" altLang="zh-CN" dirty="0"/>
              <a:t>[0 2 0 1 0 1 1 0 1]</a:t>
            </a:r>
          </a:p>
          <a:p>
            <a:pPr lvl="1"/>
            <a:r>
              <a:rPr lang="zh-CN" altLang="en-US" b="1" dirty="0"/>
              <a:t>利用</a:t>
            </a:r>
            <a:r>
              <a:rPr lang="en-US" altLang="zh-CN" b="1" dirty="0"/>
              <a:t>NTM</a:t>
            </a:r>
            <a:r>
              <a:rPr lang="zh-CN" altLang="en-US" b="1" dirty="0"/>
              <a:t>训练完的模型文件可以做关键字提取</a:t>
            </a:r>
            <a:r>
              <a:rPr lang="zh-CN" altLang="en-US" dirty="0"/>
              <a:t>。</a:t>
            </a:r>
            <a:endParaRPr lang="en-US" altLang="zh-CN" dirty="0"/>
          </a:p>
          <a:p>
            <a:pPr lvl="2"/>
            <a:r>
              <a:rPr lang="zh-CN" altLang="en-US" dirty="0"/>
              <a:t>保存</a:t>
            </a:r>
            <a:r>
              <a:rPr lang="en-US" altLang="zh-CN" dirty="0"/>
              <a:t>NTM</a:t>
            </a:r>
            <a:r>
              <a:rPr lang="zh-CN" altLang="en-US" dirty="0"/>
              <a:t>的</a:t>
            </a:r>
            <a:r>
              <a:rPr lang="en-US" altLang="zh-CN" dirty="0"/>
              <a:t>topic-word</a:t>
            </a:r>
            <a:r>
              <a:rPr lang="zh-CN" altLang="en-US" dirty="0"/>
              <a:t>分布，然后利用新的</a:t>
            </a:r>
            <a:r>
              <a:rPr lang="en-US" altLang="zh-CN" dirty="0"/>
              <a:t>document</a:t>
            </a:r>
            <a:r>
              <a:rPr lang="zh-CN" altLang="en-US" dirty="0"/>
              <a:t>的推理结果即可做关键字提取。</a:t>
            </a:r>
            <a:endParaRPr lang="en-US" altLang="zh-CN" dirty="0"/>
          </a:p>
          <a:p>
            <a:pPr lvl="2"/>
            <a:r>
              <a:rPr lang="zh-CN" altLang="en-US" dirty="0"/>
              <a:t>参考：</a:t>
            </a:r>
            <a:r>
              <a:rPr lang="en-US" altLang="zh-CN" dirty="0">
                <a:hlinkClick r:id="rId3"/>
              </a:rPr>
              <a:t>https://github.com/awslabs/amazon-sagemaker-examples/blob/master/introduction_to_applying_machine_learning/ntm_20newsgroups_topic_modeling/ntm_20newsgroups_topic_model.ipynb</a:t>
            </a:r>
            <a:r>
              <a:rPr lang="en-US" altLang="zh-CN" dirty="0"/>
              <a:t>    </a:t>
            </a:r>
          </a:p>
          <a:p>
            <a:pPr lvl="1"/>
            <a:r>
              <a:rPr lang="zh-CN" altLang="en-US" dirty="0"/>
              <a:t>如何对预处理后的文本向量化输入</a:t>
            </a:r>
            <a:r>
              <a:rPr lang="en-US" altLang="zh-CN" dirty="0"/>
              <a:t>NTM</a:t>
            </a:r>
            <a:r>
              <a:rPr lang="zh-CN" altLang="en-US" dirty="0"/>
              <a:t>训练？</a:t>
            </a:r>
            <a:endParaRPr lang="en-US" altLang="zh-CN" dirty="0"/>
          </a:p>
          <a:p>
            <a:pPr lvl="2"/>
            <a:r>
              <a:rPr lang="zh-CN" altLang="en-US" dirty="0"/>
              <a:t>可以用</a:t>
            </a:r>
            <a:r>
              <a:rPr lang="en-US" altLang="zh-CN" dirty="0" err="1"/>
              <a:t>sklearn</a:t>
            </a:r>
            <a:r>
              <a:rPr lang="zh-CN" altLang="en-US" dirty="0"/>
              <a:t>的</a:t>
            </a:r>
            <a:r>
              <a:rPr lang="en-US" altLang="zh-CN" dirty="0" err="1"/>
              <a:t>CountVectorizer</a:t>
            </a:r>
            <a:r>
              <a:rPr lang="en-US" altLang="zh-CN" dirty="0"/>
              <a:t>()</a:t>
            </a:r>
            <a:r>
              <a:rPr lang="zh-CN" altLang="en-US" dirty="0"/>
              <a:t>把文本</a:t>
            </a:r>
            <a:r>
              <a:rPr lang="en-US" altLang="zh-CN" dirty="0"/>
              <a:t>document</a:t>
            </a:r>
            <a:r>
              <a:rPr lang="zh-CN" altLang="en-US" dirty="0"/>
              <a:t>转化为词频向量，这里的词频向量是</a:t>
            </a:r>
            <a:r>
              <a:rPr lang="en-US" altLang="zh-CN" dirty="0"/>
              <a:t>sparse </a:t>
            </a:r>
            <a:r>
              <a:rPr lang="zh-CN" altLang="en-US" dirty="0"/>
              <a:t>表示，之后可以把这个</a:t>
            </a:r>
            <a:r>
              <a:rPr lang="en-US" altLang="zh-CN" dirty="0"/>
              <a:t>sparse matrix</a:t>
            </a:r>
            <a:r>
              <a:rPr lang="zh-CN" altLang="en-US" dirty="0"/>
              <a:t>转换为</a:t>
            </a:r>
            <a:r>
              <a:rPr lang="en-US" altLang="zh-CN" dirty="0" err="1"/>
              <a:t>RecordIO</a:t>
            </a:r>
            <a:r>
              <a:rPr lang="en-US" altLang="zh-CN" dirty="0"/>
              <a:t> </a:t>
            </a:r>
            <a:r>
              <a:rPr lang="en-US" altLang="zh-CN" dirty="0" err="1"/>
              <a:t>Protobuffer</a:t>
            </a:r>
            <a:r>
              <a:rPr lang="zh-CN" altLang="en-US" dirty="0"/>
              <a:t>格式并存为文件，之后用于</a:t>
            </a:r>
            <a:r>
              <a:rPr lang="en-US" altLang="zh-CN" dirty="0"/>
              <a:t>NTM</a:t>
            </a:r>
            <a:r>
              <a:rPr lang="zh-CN" altLang="en-US" dirty="0"/>
              <a:t>的输入</a:t>
            </a:r>
            <a:r>
              <a:rPr lang="en-US" altLang="zh-CN" dirty="0"/>
              <a:t>channel</a:t>
            </a:r>
            <a:r>
              <a:rPr lang="zh-CN" altLang="en-US" dirty="0"/>
              <a:t>。</a:t>
            </a:r>
            <a:endParaRPr lang="en-US" altLang="zh-CN" dirty="0"/>
          </a:p>
          <a:p>
            <a:pPr lvl="1"/>
            <a:endParaRPr lang="en-US" dirty="0"/>
          </a:p>
        </p:txBody>
      </p:sp>
    </p:spTree>
    <p:extLst>
      <p:ext uri="{BB962C8B-B14F-4D97-AF65-F5344CB8AC3E}">
        <p14:creationId xmlns:p14="http://schemas.microsoft.com/office/powerpoint/2010/main" val="20836447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pPr lvl="1"/>
            <a:r>
              <a:rPr lang="zh-CN" altLang="en-US" dirty="0"/>
              <a:t>超参数</a:t>
            </a:r>
            <a:r>
              <a:rPr lang="en-US" b="1" dirty="0" err="1"/>
              <a:t>mini_batch_size</a:t>
            </a:r>
            <a:r>
              <a:rPr lang="en-US" dirty="0"/>
              <a:t> </a:t>
            </a:r>
            <a:r>
              <a:rPr lang="zh-CN" altLang="en-US" dirty="0"/>
              <a:t>指的是单个训练实例的</a:t>
            </a:r>
            <a:r>
              <a:rPr lang="en-US" altLang="zh-CN" dirty="0"/>
              <a:t>batch size</a:t>
            </a:r>
            <a:r>
              <a:rPr lang="zh-CN" altLang="en-US" dirty="0"/>
              <a:t>。</a:t>
            </a:r>
            <a:endParaRPr lang="en-US" altLang="zh-CN" dirty="0"/>
          </a:p>
          <a:p>
            <a:pPr lvl="2"/>
            <a:r>
              <a:rPr lang="zh-CN" altLang="en-US" dirty="0"/>
              <a:t>如果单个训练实例是多</a:t>
            </a:r>
            <a:r>
              <a:rPr lang="en-US" altLang="zh-CN" dirty="0"/>
              <a:t>GPU</a:t>
            </a:r>
            <a:r>
              <a:rPr lang="zh-CN" altLang="en-US" dirty="0"/>
              <a:t>卡的，那么每个</a:t>
            </a:r>
            <a:r>
              <a:rPr lang="en-US" altLang="zh-CN" dirty="0"/>
              <a:t>GPU</a:t>
            </a:r>
            <a:r>
              <a:rPr lang="zh-CN" altLang="en-US" dirty="0"/>
              <a:t>卡的实际</a:t>
            </a:r>
            <a:r>
              <a:rPr lang="en-US" altLang="zh-CN" dirty="0"/>
              <a:t>batch</a:t>
            </a:r>
            <a:r>
              <a:rPr lang="zh-CN" altLang="en-US" dirty="0"/>
              <a:t>是</a:t>
            </a:r>
            <a:r>
              <a:rPr lang="en-US" b="1" dirty="0" err="1"/>
              <a:t>mini_batch_size</a:t>
            </a:r>
            <a:r>
              <a:rPr lang="en-US" dirty="0"/>
              <a:t> </a:t>
            </a:r>
            <a:r>
              <a:rPr lang="zh-CN" altLang="en-US" dirty="0"/>
              <a:t>除以训练实例的</a:t>
            </a:r>
            <a:r>
              <a:rPr lang="en-US" altLang="zh-CN" dirty="0"/>
              <a:t>GPU</a:t>
            </a:r>
            <a:r>
              <a:rPr lang="zh-CN" altLang="en-US" dirty="0"/>
              <a:t>卡的数量。</a:t>
            </a:r>
            <a:endParaRPr lang="en-US" altLang="zh-CN" dirty="0"/>
          </a:p>
          <a:p>
            <a:pPr lvl="1"/>
            <a:r>
              <a:rPr lang="zh-CN" altLang="en-US" b="1" dirty="0"/>
              <a:t>在做文本预处理的时候，最好过滤掉比较短的</a:t>
            </a:r>
            <a:r>
              <a:rPr lang="en-US" altLang="zh-CN" b="1" dirty="0"/>
              <a:t>document</a:t>
            </a:r>
            <a:r>
              <a:rPr lang="zh-CN" altLang="en-US" dirty="0"/>
              <a:t>。</a:t>
            </a:r>
            <a:endParaRPr lang="en-US" altLang="zh-CN" dirty="0"/>
          </a:p>
          <a:p>
            <a:pPr lvl="2"/>
            <a:r>
              <a:rPr lang="zh-CN" altLang="en-US" dirty="0"/>
              <a:t>尤其是</a:t>
            </a:r>
            <a:r>
              <a:rPr lang="en-US" altLang="zh-CN" dirty="0"/>
              <a:t>topic</a:t>
            </a:r>
            <a:r>
              <a:rPr lang="zh-CN" altLang="en-US" dirty="0"/>
              <a:t>数量比较多的时候，短的</a:t>
            </a:r>
            <a:r>
              <a:rPr lang="en-US" altLang="zh-CN" dirty="0"/>
              <a:t>document</a:t>
            </a:r>
            <a:r>
              <a:rPr lang="zh-CN" altLang="en-US" dirty="0"/>
              <a:t>意义不大。</a:t>
            </a:r>
            <a:endParaRPr lang="en-US" altLang="zh-CN" dirty="0"/>
          </a:p>
          <a:p>
            <a:pPr lvl="1"/>
            <a:r>
              <a:rPr lang="zh-CN" altLang="en-US" b="1" dirty="0"/>
              <a:t>使用</a:t>
            </a:r>
            <a:r>
              <a:rPr lang="en-US" altLang="zh-CN" b="1" dirty="0"/>
              <a:t>native LDA</a:t>
            </a:r>
            <a:r>
              <a:rPr lang="zh-CN" altLang="en-US" b="1" dirty="0"/>
              <a:t>的时候，可以用</a:t>
            </a:r>
            <a:r>
              <a:rPr lang="en-US" altLang="zh-CN" b="1" dirty="0" err="1"/>
              <a:t>tf-idf</a:t>
            </a:r>
            <a:r>
              <a:rPr lang="zh-CN" altLang="en-US" b="1" dirty="0"/>
              <a:t>作为</a:t>
            </a:r>
            <a:r>
              <a:rPr lang="en-US" altLang="zh-CN" b="1" dirty="0"/>
              <a:t>document</a:t>
            </a:r>
            <a:r>
              <a:rPr lang="zh-CN" altLang="en-US" b="1" dirty="0"/>
              <a:t>的表示，</a:t>
            </a:r>
            <a:r>
              <a:rPr lang="en-US" altLang="zh-CN" b="1" dirty="0"/>
              <a:t>NTM</a:t>
            </a:r>
            <a:r>
              <a:rPr lang="zh-CN" altLang="en-US" b="1" dirty="0"/>
              <a:t>可以吗</a:t>
            </a:r>
            <a:r>
              <a:rPr lang="zh-CN" altLang="en-US" dirty="0"/>
              <a:t>？</a:t>
            </a:r>
            <a:endParaRPr lang="en-US" altLang="zh-CN" dirty="0"/>
          </a:p>
          <a:p>
            <a:pPr lvl="2"/>
            <a:r>
              <a:rPr lang="zh-CN" altLang="en-US" b="1" dirty="0"/>
              <a:t>最好不要这样做</a:t>
            </a:r>
            <a:r>
              <a:rPr lang="zh-CN" altLang="en-US" dirty="0"/>
              <a:t>。因为</a:t>
            </a:r>
            <a:r>
              <a:rPr lang="en-US" altLang="zh-CN" dirty="0"/>
              <a:t>NTM</a:t>
            </a:r>
            <a:r>
              <a:rPr lang="zh-CN" altLang="en-US" dirty="0"/>
              <a:t>的</a:t>
            </a:r>
            <a:r>
              <a:rPr lang="en-US" altLang="zh-CN" dirty="0"/>
              <a:t>TU</a:t>
            </a:r>
            <a:r>
              <a:rPr lang="zh-CN" altLang="en-US" dirty="0"/>
              <a:t>评价指标计算的时候用到的是词频。</a:t>
            </a:r>
            <a:endParaRPr lang="en-US" altLang="zh-CN" dirty="0"/>
          </a:p>
          <a:p>
            <a:pPr lvl="2"/>
            <a:r>
              <a:rPr lang="zh-CN" altLang="en-US" dirty="0"/>
              <a:t>经过测试，用官方的</a:t>
            </a:r>
            <a:r>
              <a:rPr lang="en-US" altLang="zh-CN" dirty="0"/>
              <a:t>code example</a:t>
            </a:r>
            <a:r>
              <a:rPr lang="zh-CN" altLang="en-US" dirty="0"/>
              <a:t>跑</a:t>
            </a:r>
            <a:r>
              <a:rPr lang="en-US" altLang="zh-CN" dirty="0"/>
              <a:t>wikitext-2</a:t>
            </a:r>
            <a:r>
              <a:rPr lang="zh-CN" altLang="en-US" dirty="0"/>
              <a:t>数据集，同样的超参数设置和文本预处理，用</a:t>
            </a:r>
            <a:r>
              <a:rPr lang="en-US" altLang="zh-CN" dirty="0" err="1"/>
              <a:t>tf-idf</a:t>
            </a:r>
            <a:r>
              <a:rPr lang="zh-CN" altLang="en-US" dirty="0"/>
              <a:t>向量来训练</a:t>
            </a:r>
            <a:r>
              <a:rPr lang="en-US" altLang="zh-CN" dirty="0"/>
              <a:t>NTM</a:t>
            </a:r>
            <a:r>
              <a:rPr lang="zh-CN" altLang="en-US" dirty="0"/>
              <a:t>比用词频向量的方式的效果要差。</a:t>
            </a:r>
            <a:endParaRPr lang="en-US" altLang="zh-CN" dirty="0"/>
          </a:p>
          <a:p>
            <a:pPr lvl="1"/>
            <a:r>
              <a:rPr lang="en-US" altLang="zh-CN" dirty="0" err="1"/>
              <a:t>Sagemaker</a:t>
            </a:r>
            <a:r>
              <a:rPr lang="en-US" altLang="zh-CN" dirty="0"/>
              <a:t> LDA vs </a:t>
            </a:r>
            <a:r>
              <a:rPr lang="en-US" altLang="zh-CN" dirty="0" err="1"/>
              <a:t>sagemaker</a:t>
            </a:r>
            <a:r>
              <a:rPr lang="en-US" altLang="zh-CN" dirty="0"/>
              <a:t> NTM</a:t>
            </a:r>
            <a:r>
              <a:rPr lang="zh-CN" altLang="en-US" dirty="0"/>
              <a:t>？</a:t>
            </a:r>
            <a:endParaRPr lang="en-US" altLang="zh-CN" dirty="0"/>
          </a:p>
          <a:p>
            <a:pPr lvl="2"/>
            <a:r>
              <a:rPr lang="zh-CN" altLang="en-US" dirty="0"/>
              <a:t>根据论文（</a:t>
            </a:r>
            <a:r>
              <a:rPr lang="en-US" altLang="zh-CN" dirty="0">
                <a:hlinkClick r:id="rId3"/>
              </a:rPr>
              <a:t>https://arxiv.org/pdf/1809.02687.pdf</a:t>
            </a:r>
            <a:r>
              <a:rPr lang="en-US" altLang="zh-CN" dirty="0"/>
              <a:t> </a:t>
            </a:r>
            <a:r>
              <a:rPr lang="zh-CN" altLang="en-US" dirty="0"/>
              <a:t>）的</a:t>
            </a:r>
            <a:r>
              <a:rPr lang="en-US" altLang="zh-CN" dirty="0"/>
              <a:t>benchmark</a:t>
            </a:r>
            <a:r>
              <a:rPr lang="zh-CN" altLang="en-US" dirty="0"/>
              <a:t>，</a:t>
            </a:r>
            <a:r>
              <a:rPr lang="en-US" altLang="zh-CN" dirty="0"/>
              <a:t>NTM</a:t>
            </a:r>
            <a:r>
              <a:rPr lang="zh-CN" altLang="en-US" dirty="0"/>
              <a:t>比</a:t>
            </a:r>
            <a:r>
              <a:rPr lang="en-US" altLang="zh-CN" dirty="0"/>
              <a:t>LDA</a:t>
            </a:r>
            <a:r>
              <a:rPr lang="zh-CN" altLang="en-US" dirty="0"/>
              <a:t>有更好的主题连贯性和困惑度。</a:t>
            </a:r>
            <a:endParaRPr lang="en-US" altLang="zh-CN" dirty="0"/>
          </a:p>
          <a:p>
            <a:pPr lvl="1"/>
            <a:r>
              <a:rPr lang="zh-CN" altLang="en-US" dirty="0"/>
              <a:t>做</a:t>
            </a:r>
            <a:r>
              <a:rPr lang="en-US" altLang="zh-CN" dirty="0"/>
              <a:t>NTM online inference</a:t>
            </a:r>
            <a:r>
              <a:rPr lang="zh-CN" altLang="en-US" dirty="0"/>
              <a:t>的时候，送入的数据可以是</a:t>
            </a:r>
            <a:r>
              <a:rPr lang="en-US" altLang="zh-CN" dirty="0"/>
              <a:t>dense</a:t>
            </a:r>
            <a:r>
              <a:rPr lang="zh-CN" altLang="en-US" dirty="0"/>
              <a:t>的</a:t>
            </a:r>
            <a:r>
              <a:rPr lang="en-US" altLang="zh-CN" dirty="0"/>
              <a:t>text/csv</a:t>
            </a:r>
            <a:r>
              <a:rPr lang="zh-CN" altLang="en-US" dirty="0"/>
              <a:t>，也可以是</a:t>
            </a:r>
            <a:r>
              <a:rPr lang="en-US" altLang="zh-CN" dirty="0"/>
              <a:t>sparse</a:t>
            </a:r>
            <a:r>
              <a:rPr lang="zh-CN" altLang="en-US" dirty="0"/>
              <a:t>格式的</a:t>
            </a:r>
            <a:r>
              <a:rPr lang="en-US" altLang="zh-CN" dirty="0"/>
              <a:t>application/x-</a:t>
            </a:r>
            <a:r>
              <a:rPr lang="en-US" altLang="zh-CN" dirty="0" err="1"/>
              <a:t>recordio</a:t>
            </a:r>
            <a:r>
              <a:rPr lang="en-US" altLang="zh-CN" dirty="0"/>
              <a:t>-</a:t>
            </a:r>
            <a:r>
              <a:rPr lang="en-US" altLang="zh-CN" dirty="0" err="1"/>
              <a:t>protobuf</a:t>
            </a:r>
            <a:endParaRPr lang="en-US" altLang="zh-CN" dirty="0"/>
          </a:p>
          <a:p>
            <a:pPr lvl="2"/>
            <a:r>
              <a:rPr lang="zh-CN" altLang="en-US" dirty="0"/>
              <a:t>参考：</a:t>
            </a:r>
            <a:r>
              <a:rPr lang="en-US" altLang="zh-CN" dirty="0">
                <a:hlinkClick r:id="rId4"/>
              </a:rPr>
              <a:t>https://github.com/awslabs/amazon-sagemaker-examples/blob/master/introduction_to_applying_machine_learning/ntm_20newsgroups_topic_modeling/ntm_20newsgroups_topic_model.ipynb</a:t>
            </a:r>
            <a:r>
              <a:rPr lang="en-US" altLang="zh-CN" dirty="0"/>
              <a:t>  </a:t>
            </a:r>
            <a:endParaRPr lang="en-US" dirty="0"/>
          </a:p>
        </p:txBody>
      </p:sp>
    </p:spTree>
    <p:extLst>
      <p:ext uri="{BB962C8B-B14F-4D97-AF65-F5344CB8AC3E}">
        <p14:creationId xmlns:p14="http://schemas.microsoft.com/office/powerpoint/2010/main" val="42221991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6693"/>
          </a:xfrm>
        </p:spPr>
        <p:txBody>
          <a:bodyPr/>
          <a:lstStyle/>
          <a:p>
            <a:r>
              <a:rPr lang="zh-CN" altLang="en-US" dirty="0"/>
              <a:t>内建算法</a:t>
            </a:r>
            <a:r>
              <a:rPr lang="en-US" altLang="zh-CN" dirty="0"/>
              <a:t>/</a:t>
            </a:r>
            <a:r>
              <a:rPr lang="zh-CN" altLang="en-US" dirty="0"/>
              <a:t>模型</a:t>
            </a:r>
            <a:r>
              <a:rPr lang="en-US" altLang="zh-CN" dirty="0"/>
              <a:t>-----</a:t>
            </a:r>
            <a:r>
              <a:rPr lang="en-US" b="1" dirty="0"/>
              <a:t> Sequence-to-Sequence</a:t>
            </a:r>
            <a:endParaRPr lang="en-US" dirty="0"/>
          </a:p>
        </p:txBody>
      </p:sp>
      <p:sp>
        <p:nvSpPr>
          <p:cNvPr id="3" name="Content Placeholder 2"/>
          <p:cNvSpPr>
            <a:spLocks noGrp="1"/>
          </p:cNvSpPr>
          <p:nvPr>
            <p:ph idx="1"/>
          </p:nvPr>
        </p:nvSpPr>
        <p:spPr>
          <a:xfrm>
            <a:off x="838200" y="1731818"/>
            <a:ext cx="10515600" cy="4445145"/>
          </a:xfrm>
        </p:spPr>
        <p:txBody>
          <a:bodyPr/>
          <a:lstStyle/>
          <a:p>
            <a:r>
              <a:rPr lang="en-US" altLang="zh-CN" dirty="0" err="1"/>
              <a:t>Sagemaker</a:t>
            </a:r>
            <a:r>
              <a:rPr lang="en-US" altLang="zh-CN" dirty="0"/>
              <a:t> Seq2Seq</a:t>
            </a:r>
            <a:r>
              <a:rPr lang="zh-CN" altLang="en-US" dirty="0"/>
              <a:t>是一个对序列建模的神经网络监督模型。</a:t>
            </a:r>
            <a:endParaRPr lang="en-US" altLang="zh-CN" dirty="0"/>
          </a:p>
          <a:p>
            <a:pPr lvl="1"/>
            <a:r>
              <a:rPr lang="en-US" altLang="zh-CN" dirty="0"/>
              <a:t>Seq2Seq</a:t>
            </a:r>
            <a:r>
              <a:rPr lang="zh-CN" altLang="en-US" dirty="0"/>
              <a:t>能处理很多任务：比如机器翻译 、文本摘要 、语音到文本等。</a:t>
            </a:r>
            <a:endParaRPr lang="en-US" dirty="0"/>
          </a:p>
          <a:p>
            <a:r>
              <a:rPr lang="zh-CN" altLang="en-US" dirty="0"/>
              <a:t>通用的</a:t>
            </a:r>
            <a:r>
              <a:rPr lang="en-US" altLang="zh-CN" dirty="0"/>
              <a:t>Seq2Seq</a:t>
            </a:r>
            <a:r>
              <a:rPr lang="zh-CN" altLang="en-US" dirty="0"/>
              <a:t>的</a:t>
            </a:r>
            <a:r>
              <a:rPr lang="en-US" altLang="zh-CN" dirty="0"/>
              <a:t>high level</a:t>
            </a:r>
            <a:r>
              <a:rPr lang="zh-CN" altLang="en-US" dirty="0"/>
              <a:t>的神经网络结构：</a:t>
            </a:r>
            <a:endParaRPr lang="en-US" altLang="zh-CN" dirty="0"/>
          </a:p>
        </p:txBody>
      </p:sp>
      <p:pic>
        <p:nvPicPr>
          <p:cNvPr id="4" name="Picture 3"/>
          <p:cNvPicPr>
            <a:picLocks noChangeAspect="1"/>
          </p:cNvPicPr>
          <p:nvPr/>
        </p:nvPicPr>
        <p:blipFill>
          <a:blip r:embed="rId3"/>
          <a:stretch>
            <a:fillRect/>
          </a:stretch>
        </p:blipFill>
        <p:spPr>
          <a:xfrm>
            <a:off x="1267690" y="3134174"/>
            <a:ext cx="9213273" cy="3239977"/>
          </a:xfrm>
          <a:prstGeom prst="rect">
            <a:avLst/>
          </a:prstGeom>
        </p:spPr>
      </p:pic>
    </p:spTree>
    <p:extLst>
      <p:ext uri="{BB962C8B-B14F-4D97-AF65-F5344CB8AC3E}">
        <p14:creationId xmlns:p14="http://schemas.microsoft.com/office/powerpoint/2010/main" val="4520300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Seq2Seq</a:t>
            </a:r>
            <a:r>
              <a:rPr lang="zh-CN" altLang="en-US" dirty="0"/>
              <a:t>模型的特点：</a:t>
            </a:r>
            <a:endParaRPr lang="en-US" altLang="zh-CN" dirty="0"/>
          </a:p>
          <a:p>
            <a:pPr lvl="1"/>
            <a:r>
              <a:rPr lang="zh-CN" altLang="en-US" dirty="0"/>
              <a:t>支持单机多</a:t>
            </a:r>
            <a:r>
              <a:rPr lang="en-US" altLang="zh-CN" dirty="0"/>
              <a:t>GPU</a:t>
            </a:r>
            <a:r>
              <a:rPr lang="zh-CN" altLang="en-US" dirty="0"/>
              <a:t>卡训练。</a:t>
            </a:r>
            <a:endParaRPr lang="en-US" altLang="zh-CN" dirty="0"/>
          </a:p>
          <a:p>
            <a:pPr lvl="1"/>
            <a:r>
              <a:rPr lang="en-US" altLang="zh-CN" dirty="0"/>
              <a:t>encoder</a:t>
            </a:r>
            <a:r>
              <a:rPr lang="zh-CN" altLang="en-US" dirty="0"/>
              <a:t>和</a:t>
            </a:r>
            <a:r>
              <a:rPr lang="en-US" altLang="zh-CN" dirty="0"/>
              <a:t>decoder</a:t>
            </a:r>
            <a:r>
              <a:rPr lang="zh-CN" altLang="en-US" dirty="0"/>
              <a:t>可以灵活的选择</a:t>
            </a:r>
            <a:r>
              <a:rPr lang="en-US" altLang="zh-CN" dirty="0"/>
              <a:t>CNN</a:t>
            </a:r>
            <a:r>
              <a:rPr lang="zh-CN" altLang="en-US" dirty="0"/>
              <a:t>或者</a:t>
            </a:r>
            <a:r>
              <a:rPr lang="zh-CN" altLang="en-US" b="1" dirty="0"/>
              <a:t>带有注意力机制的</a:t>
            </a:r>
            <a:r>
              <a:rPr lang="en-US" altLang="zh-CN" b="1" dirty="0"/>
              <a:t>RNN</a:t>
            </a:r>
            <a:r>
              <a:rPr lang="zh-CN" altLang="en-US" dirty="0"/>
              <a:t>。</a:t>
            </a:r>
            <a:endParaRPr lang="en-US" altLang="zh-CN" dirty="0"/>
          </a:p>
          <a:p>
            <a:pPr lvl="1"/>
            <a:r>
              <a:rPr lang="zh-CN" altLang="en-US" b="1" dirty="0"/>
              <a:t>更好的推理的可解释性</a:t>
            </a:r>
            <a:endParaRPr lang="en-US" altLang="zh-CN" b="1" dirty="0"/>
          </a:p>
          <a:p>
            <a:pPr lvl="2"/>
            <a:r>
              <a:rPr lang="zh-CN" altLang="en-US" dirty="0"/>
              <a:t>对每个推理请求可返回注意力矩阵</a:t>
            </a:r>
            <a:endParaRPr lang="en-US" altLang="zh-CN" dirty="0"/>
          </a:p>
          <a:p>
            <a:pPr lvl="1"/>
            <a:r>
              <a:rPr lang="zh-CN" altLang="en-US" dirty="0"/>
              <a:t>提供非常丰富的超参数：</a:t>
            </a:r>
            <a:endParaRPr lang="en-US" altLang="zh-CN" dirty="0"/>
          </a:p>
          <a:p>
            <a:pPr lvl="2"/>
            <a:r>
              <a:rPr lang="zh-CN" altLang="en-US" dirty="0"/>
              <a:t>梯度裁剪</a:t>
            </a:r>
            <a:endParaRPr lang="en-US" altLang="zh-CN" dirty="0"/>
          </a:p>
          <a:p>
            <a:pPr lvl="2"/>
            <a:r>
              <a:rPr lang="zh-CN" altLang="en-US" dirty="0"/>
              <a:t>可选择的</a:t>
            </a:r>
            <a:r>
              <a:rPr lang="en-US" altLang="zh-CN" dirty="0"/>
              <a:t>CNN</a:t>
            </a:r>
            <a:r>
              <a:rPr lang="zh-CN" altLang="en-US" dirty="0"/>
              <a:t>激活函数</a:t>
            </a:r>
            <a:endParaRPr lang="en-US" altLang="zh-CN" dirty="0"/>
          </a:p>
          <a:p>
            <a:pPr lvl="2"/>
            <a:r>
              <a:rPr lang="en-US" altLang="zh-CN" dirty="0"/>
              <a:t>CNN dropout</a:t>
            </a:r>
          </a:p>
          <a:p>
            <a:pPr lvl="2"/>
            <a:r>
              <a:rPr lang="en-US" altLang="zh-CN" b="1" dirty="0"/>
              <a:t>input embedding layer dropout</a:t>
            </a:r>
          </a:p>
          <a:p>
            <a:pPr lvl="2"/>
            <a:r>
              <a:rPr lang="zh-CN" altLang="en-US" b="1" dirty="0"/>
              <a:t>带有短路连接的</a:t>
            </a:r>
            <a:r>
              <a:rPr lang="en-US" altLang="zh-CN" dirty="0"/>
              <a:t>RNN</a:t>
            </a:r>
          </a:p>
          <a:p>
            <a:pPr lvl="2"/>
            <a:r>
              <a:rPr lang="en-US" altLang="zh-CN" dirty="0"/>
              <a:t>Beam search size</a:t>
            </a:r>
          </a:p>
          <a:p>
            <a:pPr lvl="2"/>
            <a:r>
              <a:rPr lang="en-US" dirty="0" err="1"/>
              <a:t>bleu_sample_siz</a:t>
            </a:r>
            <a:r>
              <a:rPr lang="en-US" altLang="zh-CN" dirty="0" err="1"/>
              <a:t>e</a:t>
            </a:r>
            <a:endParaRPr lang="en-US" altLang="zh-CN" dirty="0"/>
          </a:p>
          <a:p>
            <a:pPr lvl="3"/>
            <a:r>
              <a:rPr lang="zh-CN" altLang="en-US" dirty="0"/>
              <a:t>对验证集计算</a:t>
            </a:r>
            <a:r>
              <a:rPr lang="en-US" altLang="zh-CN" dirty="0"/>
              <a:t>BLEU</a:t>
            </a:r>
            <a:r>
              <a:rPr lang="zh-CN" altLang="en-US" dirty="0"/>
              <a:t>分数的时候可以指定采样大小。（计算</a:t>
            </a:r>
            <a:r>
              <a:rPr lang="en-US" altLang="zh-CN" dirty="0"/>
              <a:t>BLEU</a:t>
            </a:r>
            <a:r>
              <a:rPr lang="zh-CN" altLang="en-US" dirty="0"/>
              <a:t>分数比较耗时）</a:t>
            </a:r>
            <a:endParaRPr lang="en-US" altLang="zh-CN" dirty="0"/>
          </a:p>
          <a:p>
            <a:pPr lvl="2"/>
            <a:r>
              <a:rPr lang="en-US" altLang="zh-CN" dirty="0"/>
              <a:t>…..</a:t>
            </a:r>
            <a:endParaRPr lang="en-US" dirty="0"/>
          </a:p>
        </p:txBody>
      </p:sp>
    </p:spTree>
    <p:extLst>
      <p:ext uri="{BB962C8B-B14F-4D97-AF65-F5344CB8AC3E}">
        <p14:creationId xmlns:p14="http://schemas.microsoft.com/office/powerpoint/2010/main" val="2973262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a:t>Tips</a:t>
            </a:r>
            <a:r>
              <a:rPr lang="zh-CN" altLang="en-US" dirty="0"/>
              <a:t>：</a:t>
            </a:r>
            <a:endParaRPr lang="en-US" altLang="zh-CN" dirty="0"/>
          </a:p>
          <a:p>
            <a:pPr lvl="1"/>
            <a:r>
              <a:rPr lang="en-US" altLang="zh-CN" dirty="0" err="1"/>
              <a:t>Sagemaker</a:t>
            </a:r>
            <a:r>
              <a:rPr lang="zh-CN" altLang="en-US" dirty="0"/>
              <a:t>的</a:t>
            </a:r>
            <a:r>
              <a:rPr lang="en-US" altLang="zh-CN" dirty="0"/>
              <a:t>seq2seq</a:t>
            </a:r>
            <a:r>
              <a:rPr lang="zh-CN" altLang="en-US" dirty="0"/>
              <a:t>对数据格式的要求：</a:t>
            </a:r>
            <a:endParaRPr lang="en-US" altLang="zh-CN" dirty="0"/>
          </a:p>
          <a:p>
            <a:pPr lvl="2"/>
            <a:r>
              <a:rPr lang="zh-CN" altLang="en-US" b="1" dirty="0"/>
              <a:t>训练时要求数据输入的格式必须是</a:t>
            </a:r>
            <a:r>
              <a:rPr lang="en-US" b="1" dirty="0" err="1"/>
              <a:t>RecordIO-Protobuf</a:t>
            </a:r>
            <a:r>
              <a:rPr lang="zh-CN" altLang="en-US" b="1" dirty="0"/>
              <a:t>格式</a:t>
            </a:r>
            <a:r>
              <a:rPr lang="zh-CN" altLang="en-US" dirty="0"/>
              <a:t>。</a:t>
            </a:r>
            <a:endParaRPr lang="en-US" altLang="zh-CN" dirty="0"/>
          </a:p>
          <a:p>
            <a:pPr lvl="3"/>
            <a:r>
              <a:rPr lang="en-US" altLang="zh-CN" dirty="0"/>
              <a:t>AWS</a:t>
            </a:r>
            <a:r>
              <a:rPr lang="zh-CN" altLang="en-US" dirty="0"/>
              <a:t>官方的</a:t>
            </a:r>
            <a:r>
              <a:rPr lang="en-US" altLang="zh-CN" dirty="0"/>
              <a:t>code example</a:t>
            </a:r>
            <a:r>
              <a:rPr lang="zh-CN" altLang="en-US" dirty="0"/>
              <a:t>提供了把语料的</a:t>
            </a:r>
            <a:r>
              <a:rPr lang="en-US" altLang="zh-CN" dirty="0"/>
              <a:t>token</a:t>
            </a:r>
            <a:r>
              <a:rPr lang="zh-CN" altLang="en-US" dirty="0"/>
              <a:t>转为</a:t>
            </a:r>
            <a:r>
              <a:rPr lang="en-US" dirty="0" err="1"/>
              <a:t>RecordIO-Protobuf</a:t>
            </a:r>
            <a:r>
              <a:rPr lang="zh-CN" altLang="en-US" dirty="0"/>
              <a:t>的脚本，同时这个脚本还提供了对语料生成</a:t>
            </a:r>
            <a:r>
              <a:rPr lang="en-US" altLang="zh-CN" dirty="0"/>
              <a:t>JSON</a:t>
            </a:r>
            <a:r>
              <a:rPr lang="zh-CN" altLang="en-US" dirty="0"/>
              <a:t>格式字典的功能。</a:t>
            </a:r>
            <a:endParaRPr lang="en-US" altLang="zh-CN" dirty="0"/>
          </a:p>
          <a:p>
            <a:pPr lvl="3"/>
            <a:r>
              <a:rPr lang="en-US" altLang="zh-CN" b="1" dirty="0" err="1"/>
              <a:t>Sagemaker</a:t>
            </a:r>
            <a:r>
              <a:rPr lang="en-US" altLang="zh-CN" b="1" dirty="0"/>
              <a:t> seq2seq</a:t>
            </a:r>
            <a:r>
              <a:rPr lang="zh-CN" altLang="en-US" b="1" dirty="0"/>
              <a:t>用到的字典前四个是保留符号，因此我们自己提供的字典的</a:t>
            </a:r>
            <a:r>
              <a:rPr lang="en-US" altLang="zh-CN" b="1" dirty="0"/>
              <a:t>index</a:t>
            </a:r>
            <a:r>
              <a:rPr lang="zh-CN" altLang="en-US" b="1" dirty="0"/>
              <a:t>需要从</a:t>
            </a:r>
            <a:r>
              <a:rPr lang="en-US" altLang="zh-CN" b="1" dirty="0"/>
              <a:t>4</a:t>
            </a:r>
            <a:r>
              <a:rPr lang="zh-CN" altLang="en-US" b="1" dirty="0"/>
              <a:t>开始</a:t>
            </a:r>
            <a:r>
              <a:rPr lang="zh-CN" altLang="en-US" dirty="0"/>
              <a:t>。</a:t>
            </a:r>
            <a:endParaRPr lang="en-US" altLang="zh-CN" dirty="0"/>
          </a:p>
          <a:p>
            <a:pPr lvl="2"/>
            <a:r>
              <a:rPr lang="zh-CN" altLang="en-US" dirty="0"/>
              <a:t>推理时可以是</a:t>
            </a:r>
            <a:r>
              <a:rPr lang="en-US" altLang="zh-CN" dirty="0"/>
              <a:t>application/</a:t>
            </a:r>
            <a:r>
              <a:rPr lang="en-US" altLang="zh-CN" dirty="0" err="1"/>
              <a:t>json</a:t>
            </a:r>
            <a:r>
              <a:rPr lang="zh-CN" altLang="en-US" dirty="0"/>
              <a:t>的文本</a:t>
            </a:r>
            <a:r>
              <a:rPr lang="en-US" altLang="zh-CN" dirty="0"/>
              <a:t>token</a:t>
            </a:r>
            <a:r>
              <a:rPr lang="zh-CN" altLang="en-US" dirty="0"/>
              <a:t>格式，也可以是</a:t>
            </a:r>
            <a:r>
              <a:rPr lang="en-US" altLang="zh-CN" dirty="0" err="1"/>
              <a:t>recordio-protobuf</a:t>
            </a:r>
            <a:r>
              <a:rPr lang="zh-CN" altLang="en-US" dirty="0"/>
              <a:t>的格式。</a:t>
            </a:r>
            <a:endParaRPr lang="en-US" altLang="zh-CN" dirty="0"/>
          </a:p>
          <a:p>
            <a:pPr lvl="3"/>
            <a:r>
              <a:rPr lang="zh-CN" altLang="en-US" dirty="0"/>
              <a:t>在设置</a:t>
            </a:r>
            <a:r>
              <a:rPr lang="en-US" altLang="zh-CN" dirty="0"/>
              <a:t>content-type</a:t>
            </a:r>
            <a:r>
              <a:rPr lang="zh-CN" altLang="en-US" dirty="0"/>
              <a:t>为</a:t>
            </a:r>
            <a:r>
              <a:rPr lang="en-US" altLang="zh-CN" dirty="0"/>
              <a:t>application/</a:t>
            </a:r>
            <a:r>
              <a:rPr lang="en-US" altLang="zh-CN" dirty="0" err="1"/>
              <a:t>json</a:t>
            </a:r>
            <a:r>
              <a:rPr lang="zh-CN" altLang="en-US" dirty="0"/>
              <a:t>时，可以另外设置</a:t>
            </a:r>
            <a:r>
              <a:rPr lang="en-US" altLang="zh-CN" dirty="0"/>
              <a:t>configuration: {</a:t>
            </a:r>
            <a:r>
              <a:rPr lang="en-US" altLang="zh-CN" dirty="0" err="1"/>
              <a:t>attention_matrix</a:t>
            </a:r>
            <a:r>
              <a:rPr lang="en-US" altLang="zh-CN" dirty="0"/>
              <a:t>: true}</a:t>
            </a:r>
            <a:r>
              <a:rPr lang="zh-CN" altLang="en-US" dirty="0"/>
              <a:t>来获得</a:t>
            </a:r>
            <a:r>
              <a:rPr lang="en-US" altLang="zh-CN" dirty="0"/>
              <a:t>attention matrix</a:t>
            </a:r>
            <a:r>
              <a:rPr lang="zh-CN" altLang="en-US" dirty="0"/>
              <a:t>。具体设置方法参考本页的注释。</a:t>
            </a:r>
            <a:endParaRPr lang="en-US" altLang="zh-CN" dirty="0"/>
          </a:p>
          <a:p>
            <a:pPr lvl="3"/>
            <a:r>
              <a:rPr lang="zh-CN" altLang="en-US" dirty="0"/>
              <a:t>当</a:t>
            </a:r>
            <a:r>
              <a:rPr lang="en-US" altLang="zh-CN" dirty="0"/>
              <a:t>client side batch</a:t>
            </a:r>
            <a:r>
              <a:rPr lang="zh-CN" altLang="en-US" dirty="0"/>
              <a:t>比较大的时候，建议使用</a:t>
            </a:r>
            <a:r>
              <a:rPr lang="en-US" altLang="zh-CN" dirty="0"/>
              <a:t>content-type</a:t>
            </a:r>
            <a:r>
              <a:rPr lang="zh-CN" altLang="en-US" dirty="0"/>
              <a:t>为</a:t>
            </a:r>
            <a:r>
              <a:rPr lang="en-US" altLang="zh-CN" dirty="0"/>
              <a:t>application/x-</a:t>
            </a:r>
            <a:r>
              <a:rPr lang="en-US" altLang="zh-CN" dirty="0" err="1"/>
              <a:t>recordio</a:t>
            </a:r>
            <a:r>
              <a:rPr lang="en-US" altLang="zh-CN" dirty="0"/>
              <a:t>-</a:t>
            </a:r>
            <a:r>
              <a:rPr lang="en-US" altLang="zh-CN" dirty="0" err="1"/>
              <a:t>protobuf</a:t>
            </a:r>
            <a:r>
              <a:rPr lang="zh-CN" altLang="en-US" dirty="0"/>
              <a:t>更高效。</a:t>
            </a:r>
            <a:endParaRPr lang="en-US" altLang="zh-CN" dirty="0"/>
          </a:p>
        </p:txBody>
      </p:sp>
    </p:spTree>
    <p:extLst>
      <p:ext uri="{BB962C8B-B14F-4D97-AF65-F5344CB8AC3E}">
        <p14:creationId xmlns:p14="http://schemas.microsoft.com/office/powerpoint/2010/main" val="2024934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dirty="0"/>
              <a:t>超参数</a:t>
            </a:r>
            <a:r>
              <a:rPr lang="en-US" dirty="0" err="1"/>
              <a:t>bucket_width</a:t>
            </a:r>
            <a:r>
              <a:rPr lang="zh-CN" altLang="en-US" dirty="0"/>
              <a:t>是做什么的？</a:t>
            </a:r>
            <a:endParaRPr lang="en-US" altLang="zh-CN" dirty="0"/>
          </a:p>
          <a:p>
            <a:pPr lvl="2"/>
            <a:r>
              <a:rPr lang="en-US" altLang="zh-CN" dirty="0"/>
              <a:t>Seq2seq</a:t>
            </a:r>
            <a:r>
              <a:rPr lang="zh-CN" altLang="en-US" dirty="0"/>
              <a:t>和</a:t>
            </a:r>
            <a:r>
              <a:rPr lang="en-US" altLang="zh-CN" dirty="0"/>
              <a:t>object2vec</a:t>
            </a:r>
            <a:r>
              <a:rPr lang="zh-CN" altLang="en-US" dirty="0"/>
              <a:t>都有超参数</a:t>
            </a:r>
            <a:r>
              <a:rPr lang="en-US" altLang="zh-CN" dirty="0" err="1"/>
              <a:t>bucket_width</a:t>
            </a:r>
            <a:r>
              <a:rPr lang="zh-CN" altLang="en-US" dirty="0"/>
              <a:t>，作用是一样的。</a:t>
            </a:r>
            <a:endParaRPr lang="en-US" altLang="zh-CN" dirty="0"/>
          </a:p>
          <a:p>
            <a:pPr lvl="3"/>
            <a:r>
              <a:rPr lang="zh-CN" altLang="en-US" dirty="0"/>
              <a:t>参考：</a:t>
            </a:r>
            <a:r>
              <a:rPr lang="en-US" altLang="zh-CN" dirty="0"/>
              <a:t> </a:t>
            </a:r>
            <a:r>
              <a:rPr lang="en-US" altLang="zh-CN" dirty="0">
                <a:hlinkClick r:id="rId3"/>
              </a:rPr>
              <a:t>https://matt.waypost.net/text/sockeye-code-walkthrough.html</a:t>
            </a:r>
            <a:r>
              <a:rPr lang="en-US" altLang="zh-CN" dirty="0"/>
              <a:t> </a:t>
            </a:r>
          </a:p>
          <a:p>
            <a:pPr lvl="2"/>
            <a:r>
              <a:rPr lang="zh-CN" altLang="en-US" dirty="0"/>
              <a:t>首先这里的</a:t>
            </a:r>
            <a:r>
              <a:rPr lang="en-US" altLang="zh-CN" b="1" dirty="0"/>
              <a:t>bucket</a:t>
            </a:r>
            <a:r>
              <a:rPr lang="zh-CN" altLang="en-US" b="1" dirty="0"/>
              <a:t>功能是根据训练样本的长度来分成不同的多个</a:t>
            </a:r>
            <a:r>
              <a:rPr lang="en-US" altLang="zh-CN" b="1" dirty="0"/>
              <a:t>group/bucket</a:t>
            </a:r>
            <a:r>
              <a:rPr lang="zh-CN" altLang="en-US" dirty="0"/>
              <a:t>（因此每个</a:t>
            </a:r>
            <a:r>
              <a:rPr lang="en-US" altLang="zh-CN" dirty="0"/>
              <a:t>bucket</a:t>
            </a:r>
            <a:r>
              <a:rPr lang="zh-CN" altLang="en-US" dirty="0"/>
              <a:t>中的所有样本的长度大致相等），然后这些不同的</a:t>
            </a:r>
            <a:r>
              <a:rPr lang="en-US" altLang="zh-CN" dirty="0"/>
              <a:t>bucket</a:t>
            </a:r>
            <a:r>
              <a:rPr lang="zh-CN" altLang="en-US" dirty="0"/>
              <a:t>分别会生成一个计算图，计算图之间是</a:t>
            </a:r>
            <a:r>
              <a:rPr lang="en-US" altLang="zh-CN" dirty="0"/>
              <a:t>share parameter</a:t>
            </a:r>
            <a:r>
              <a:rPr lang="zh-CN" altLang="en-US" dirty="0"/>
              <a:t>的。</a:t>
            </a:r>
            <a:endParaRPr lang="en-US" altLang="zh-CN" dirty="0"/>
          </a:p>
          <a:p>
            <a:pPr lvl="3"/>
            <a:r>
              <a:rPr lang="zh-CN" altLang="en-US" dirty="0"/>
              <a:t>比较短的样本能更快的完成计算，长的样本要相对计算比较久。</a:t>
            </a:r>
            <a:endParaRPr lang="en-US" altLang="zh-CN" dirty="0"/>
          </a:p>
          <a:p>
            <a:pPr lvl="3"/>
            <a:r>
              <a:rPr lang="zh-CN" altLang="en-US" dirty="0"/>
              <a:t>跟</a:t>
            </a:r>
            <a:r>
              <a:rPr lang="en-US" altLang="zh-CN" dirty="0"/>
              <a:t>disable bucket</a:t>
            </a:r>
            <a:r>
              <a:rPr lang="zh-CN" altLang="en-US" dirty="0"/>
              <a:t>对比，它的优点是可能训练速度更快，缺点是可能需要更多的显存或者内存资源。</a:t>
            </a:r>
            <a:endParaRPr lang="en-US" altLang="zh-CN" dirty="0"/>
          </a:p>
          <a:p>
            <a:pPr lvl="2"/>
            <a:r>
              <a:rPr lang="en-US" dirty="0" err="1"/>
              <a:t>bucket_width</a:t>
            </a:r>
            <a:r>
              <a:rPr lang="zh-CN" altLang="en-US" dirty="0"/>
              <a:t>这个则是用来计算</a:t>
            </a:r>
            <a:r>
              <a:rPr lang="en-US" altLang="zh-CN" dirty="0"/>
              <a:t>bucket</a:t>
            </a:r>
            <a:r>
              <a:rPr lang="zh-CN" altLang="en-US" dirty="0"/>
              <a:t>中</a:t>
            </a:r>
            <a:r>
              <a:rPr lang="en-US" altLang="zh-CN" dirty="0"/>
              <a:t>source</a:t>
            </a:r>
            <a:r>
              <a:rPr lang="zh-CN" altLang="en-US" dirty="0"/>
              <a:t>和</a:t>
            </a:r>
            <a:r>
              <a:rPr lang="en-US" altLang="zh-CN" dirty="0"/>
              <a:t>target</a:t>
            </a:r>
            <a:r>
              <a:rPr lang="zh-CN" altLang="en-US" dirty="0"/>
              <a:t>的步长的。</a:t>
            </a:r>
            <a:endParaRPr lang="en-US" altLang="zh-CN" dirty="0"/>
          </a:p>
          <a:p>
            <a:pPr lvl="3"/>
            <a:r>
              <a:rPr lang="zh-CN" altLang="en-US" dirty="0"/>
              <a:t>具体</a:t>
            </a:r>
            <a:r>
              <a:rPr lang="en-US" altLang="zh-CN" dirty="0"/>
              <a:t>bucket</a:t>
            </a:r>
            <a:r>
              <a:rPr lang="zh-CN" altLang="en-US" dirty="0"/>
              <a:t>的计算过程，官网没有具体公式，可以参考本页注释中我自己的理解。</a:t>
            </a:r>
            <a:endParaRPr lang="en-US" dirty="0"/>
          </a:p>
        </p:txBody>
      </p:sp>
    </p:spTree>
    <p:extLst>
      <p:ext uri="{BB962C8B-B14F-4D97-AF65-F5344CB8AC3E}">
        <p14:creationId xmlns:p14="http://schemas.microsoft.com/office/powerpoint/2010/main" val="576869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0" y="2872351"/>
            <a:ext cx="10515600" cy="1325563"/>
          </a:xfrm>
        </p:spPr>
        <p:txBody>
          <a:bodyPr>
            <a:normAutofit/>
          </a:bodyPr>
          <a:lstStyle/>
          <a:p>
            <a:pPr algn="ctr"/>
            <a:r>
              <a:rPr lang="zh-CN" altLang="en-US" sz="6000" dirty="0"/>
              <a:t>时间序列预测相关</a:t>
            </a:r>
            <a:endParaRPr lang="en-US" sz="6000" dirty="0"/>
          </a:p>
        </p:txBody>
      </p:sp>
    </p:spTree>
    <p:extLst>
      <p:ext uri="{BB962C8B-B14F-4D97-AF65-F5344CB8AC3E}">
        <p14:creationId xmlns:p14="http://schemas.microsoft.com/office/powerpoint/2010/main" val="35003944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0429"/>
          </a:xfrm>
        </p:spPr>
        <p:txBody>
          <a:bodyPr/>
          <a:lstStyle/>
          <a:p>
            <a:r>
              <a:rPr lang="zh-CN" altLang="en-US" dirty="0"/>
              <a:t>内建算法</a:t>
            </a:r>
            <a:r>
              <a:rPr lang="en-US" altLang="zh-CN" dirty="0"/>
              <a:t>/</a:t>
            </a:r>
            <a:r>
              <a:rPr lang="zh-CN" altLang="en-US" dirty="0"/>
              <a:t>模型</a:t>
            </a:r>
            <a:r>
              <a:rPr lang="en-US" altLang="zh-CN" dirty="0"/>
              <a:t>-----</a:t>
            </a:r>
            <a:r>
              <a:rPr lang="en-US" altLang="zh-CN" dirty="0" err="1"/>
              <a:t>DeepAR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4347"/>
                <a:ext cx="10515600" cy="5197281"/>
              </a:xfrm>
            </p:spPr>
            <p:txBody>
              <a:bodyPr>
                <a:normAutofit/>
              </a:bodyPr>
              <a:lstStyle/>
              <a:p>
                <a:r>
                  <a:rPr lang="en-US" altLang="zh-CN" dirty="0"/>
                  <a:t>DeepAR</a:t>
                </a:r>
                <a:r>
                  <a:rPr lang="zh-CN" altLang="en-US" dirty="0"/>
                  <a:t>是用来做时间序列预测的一个深度概率模型，由</a:t>
                </a:r>
                <a:r>
                  <a:rPr lang="en-US" altLang="zh-CN" dirty="0"/>
                  <a:t>AWS</a:t>
                </a:r>
                <a:r>
                  <a:rPr lang="zh-CN" altLang="en-US" dirty="0"/>
                  <a:t>独创。</a:t>
                </a:r>
                <a:endParaRPr lang="en-US" altLang="zh-CN" dirty="0"/>
              </a:p>
              <a:p>
                <a:pPr lvl="1"/>
                <a:r>
                  <a:rPr lang="zh-CN" altLang="en-US" dirty="0"/>
                  <a:t>它的目标是</a:t>
                </a:r>
                <a:r>
                  <a:rPr lang="zh-cn" altLang="en-US" dirty="0"/>
                  <a:t>给定一个</a:t>
                </a:r>
                <a:r>
                  <a:rPr lang="zh-CN" altLang="en-US" dirty="0"/>
                  <a:t>标记为 </a:t>
                </a:r>
                <a14:m>
                  <m:oMath xmlns:m="http://schemas.openxmlformats.org/officeDocument/2006/math">
                    <m:r>
                      <a:rPr lang="en-US">
                        <a:latin typeface="Cambria Math" panose="02040503050406030204" pitchFamily="18" charset="0"/>
                      </a:rPr>
                      <m:t>𝑖</m:t>
                    </m:r>
                  </m:oMath>
                </a14:m>
                <a:r>
                  <a:rPr lang="zh-CN" altLang="en-US" dirty="0"/>
                  <a:t> 的目标时间</a:t>
                </a:r>
                <a:r>
                  <a:rPr lang="zh-cn" altLang="en-US" dirty="0"/>
                  <a:t>序列</a:t>
                </a:r>
                <a:r>
                  <a:rPr lang="en-US" altLang="zh-CN" dirty="0"/>
                  <a:t>Z</a:t>
                </a:r>
                <a:r>
                  <a:rPr lang="zh-CN" altLang="en-US" dirty="0"/>
                  <a:t> </a:t>
                </a:r>
                <a:r>
                  <a:rPr lang="zh-cn" altLang="en-US" dirty="0"/>
                  <a:t>的</a:t>
                </a:r>
                <a:r>
                  <a:rPr lang="zh-CN" altLang="en-US" dirty="0"/>
                  <a:t>从时刻</a:t>
                </a:r>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1</m:t>
                    </m:r>
                  </m:oMath>
                </a14:m>
                <a:r>
                  <a:rPr lang="zh-CN" altLang="en-US" dirty="0"/>
                  <a:t> 到 时刻</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altLang="zh-CN" dirty="0"/>
                  <a:t> -1</a:t>
                </a:r>
                <a:r>
                  <a:rPr lang="zh-CN" altLang="en-US" dirty="0"/>
                  <a:t>的</a:t>
                </a:r>
                <a:r>
                  <a:rPr lang="zh-cn" altLang="en-US" dirty="0"/>
                  <a:t>观测值</a:t>
                </a:r>
                <a:r>
                  <a:rPr lang="zh-CN" altLang="en-US" dirty="0"/>
                  <a:t>以及与该序列相关的协变量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𝑖</m:t>
                        </m:r>
                        <m:r>
                          <a:rPr lang="en-US">
                            <a:latin typeface="Cambria Math" panose="02040503050406030204" pitchFamily="18" charset="0"/>
                          </a:rPr>
                          <m:t>,1:</m:t>
                        </m:r>
                        <m:r>
                          <a:rPr lang="en-US">
                            <a:latin typeface="Cambria Math" panose="02040503050406030204" pitchFamily="18" charset="0"/>
                          </a:rPr>
                          <m:t>𝑇</m:t>
                        </m:r>
                      </m:sub>
                    </m:sSub>
                    <m:r>
                      <a:rPr lang="en-US">
                        <a:latin typeface="Cambria Math" panose="02040503050406030204" pitchFamily="18" charset="0"/>
                      </a:rPr>
                      <m:t> </m:t>
                    </m:r>
                  </m:oMath>
                </a14:m>
                <a:r>
                  <a:rPr lang="zh-CN" altLang="en-US" dirty="0"/>
                  <a:t>的从时刻</a:t>
                </a:r>
                <a:r>
                  <a:rPr lang="en-US" altLang="zh-CN" dirty="0"/>
                  <a:t>1</a:t>
                </a:r>
                <a:r>
                  <a:rPr lang="zh-CN" altLang="en-US" dirty="0"/>
                  <a:t>到时刻</a:t>
                </a:r>
                <a:r>
                  <a:rPr lang="en-US" altLang="zh-CN" dirty="0"/>
                  <a:t>T</a:t>
                </a:r>
                <a:r>
                  <a:rPr lang="zh-CN" altLang="en-US" dirty="0"/>
                  <a:t>的值，预测</a:t>
                </a:r>
                <a:r>
                  <a:rPr lang="zh-cn" altLang="en-US" dirty="0"/>
                  <a:t>后续</a:t>
                </a:r>
                <a:r>
                  <a:rPr lang="zh-CN" altLang="en-US" dirty="0"/>
                  <a:t>的从时刻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r>
                      <a:rPr lang="en-US">
                        <a:latin typeface="Cambria Math" panose="02040503050406030204" pitchFamily="18" charset="0"/>
                      </a:rPr>
                      <m:t> </m:t>
                    </m:r>
                  </m:oMath>
                </a14:m>
                <a:r>
                  <a:rPr lang="zh-CN" altLang="en-US" dirty="0"/>
                  <a:t>到时刻 </a:t>
                </a:r>
                <a:r>
                  <a:rPr lang="en-US" altLang="zh-CN" dirty="0"/>
                  <a:t>T</a:t>
                </a:r>
                <a:r>
                  <a:rPr lang="zh-cn" altLang="en-US" dirty="0"/>
                  <a:t> </a:t>
                </a:r>
                <a:r>
                  <a:rPr lang="zh-CN" altLang="en-US" dirty="0"/>
                  <a:t>的该时间序列的值的概率分布</a:t>
                </a:r>
                <a:r>
                  <a:rPr lang="zh-cn" altLang="en-US" dirty="0"/>
                  <a:t>。</a:t>
                </a:r>
                <a:endParaRPr lang="en-US" altLang="zh-CN" dirty="0"/>
              </a:p>
              <a:p>
                <a:pPr lvl="1"/>
                <a:r>
                  <a:rPr lang="en-US" altLang="zh-CN" dirty="0" err="1"/>
                  <a:t>DeepAR</a:t>
                </a:r>
                <a:r>
                  <a:rPr lang="zh-CN" altLang="en-US" dirty="0"/>
                  <a:t>的</a:t>
                </a:r>
                <a:r>
                  <a:rPr lang="en-US" altLang="zh-CN" dirty="0"/>
                  <a:t>AR</a:t>
                </a:r>
                <a:r>
                  <a:rPr lang="zh-CN" altLang="en-US" dirty="0"/>
                  <a:t>指的是</a:t>
                </a:r>
                <a:r>
                  <a:rPr lang="en-US" dirty="0"/>
                  <a:t>autoregressive</a:t>
                </a:r>
                <a:r>
                  <a:rPr lang="zh-CN" altLang="en-US" dirty="0"/>
                  <a:t>即所谓的</a:t>
                </a:r>
                <a:r>
                  <a:rPr lang="zh-CN" altLang="en-US" b="1" dirty="0"/>
                  <a:t>自回归，</a:t>
                </a:r>
                <a:r>
                  <a:rPr lang="zh-CN" altLang="en-US" dirty="0"/>
                  <a:t>指的是把上一个时间步的输出与当前时间步的其他特征</a:t>
                </a:r>
                <a:r>
                  <a:rPr lang="en-US" altLang="zh-CN" dirty="0"/>
                  <a:t>/</a:t>
                </a:r>
                <a:r>
                  <a:rPr lang="zh-CN" altLang="en-US" dirty="0"/>
                  <a:t>协变量一起作为当前时间步的输入。</a:t>
                </a:r>
                <a:endParaRPr lang="en-US" dirty="0"/>
              </a:p>
              <a:p>
                <a:r>
                  <a:rPr lang="en-US" dirty="0" err="1"/>
                  <a:t>DeepAR</a:t>
                </a:r>
                <a:r>
                  <a:rPr lang="zh-CN" altLang="en-US" dirty="0"/>
                  <a:t>模型结构：</a:t>
                </a:r>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4347"/>
                <a:ext cx="10515600" cy="5197281"/>
              </a:xfrm>
              <a:blipFill>
                <a:blip r:embed="rId3"/>
                <a:stretch>
                  <a:fillRect l="-1043" t="-2110" r="-36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98C33E-4034-CF4D-8E79-2A5A918EDB61}"/>
              </a:ext>
            </a:extLst>
          </p:cNvPr>
          <p:cNvPicPr>
            <a:picLocks noChangeAspect="1"/>
          </p:cNvPicPr>
          <p:nvPr/>
        </p:nvPicPr>
        <p:blipFill>
          <a:blip r:embed="rId4"/>
          <a:stretch>
            <a:fillRect/>
          </a:stretch>
        </p:blipFill>
        <p:spPr>
          <a:xfrm>
            <a:off x="3959258" y="3739459"/>
            <a:ext cx="7394542" cy="2972425"/>
          </a:xfrm>
          <a:prstGeom prst="rect">
            <a:avLst/>
          </a:prstGeom>
        </p:spPr>
      </p:pic>
    </p:spTree>
    <p:extLst>
      <p:ext uri="{BB962C8B-B14F-4D97-AF65-F5344CB8AC3E}">
        <p14:creationId xmlns:p14="http://schemas.microsoft.com/office/powerpoint/2010/main" val="37723434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1584"/>
          </a:xfrm>
        </p:spPr>
        <p:txBody>
          <a:bodyPr/>
          <a:lstStyle/>
          <a:p>
            <a:r>
              <a:rPr lang="en-US" altLang="zh-CN" dirty="0"/>
              <a:t>Continue…..</a:t>
            </a:r>
            <a:endParaRPr lang="en-US" dirty="0"/>
          </a:p>
        </p:txBody>
      </p:sp>
      <p:sp>
        <p:nvSpPr>
          <p:cNvPr id="3" name="Content Placeholder 2"/>
          <p:cNvSpPr>
            <a:spLocks noGrp="1"/>
          </p:cNvSpPr>
          <p:nvPr>
            <p:ph idx="1"/>
          </p:nvPr>
        </p:nvSpPr>
        <p:spPr>
          <a:xfrm>
            <a:off x="838200" y="1466489"/>
            <a:ext cx="10515600" cy="5037828"/>
          </a:xfrm>
        </p:spPr>
        <p:txBody>
          <a:bodyPr>
            <a:normAutofit fontScale="92500"/>
          </a:bodyPr>
          <a:lstStyle/>
          <a:p>
            <a:r>
              <a:rPr lang="zh-CN" altLang="en-US" dirty="0"/>
              <a:t>似然 𝑙</a:t>
            </a:r>
            <a:r>
              <a:rPr lang="en-US" altLang="zh-CN" dirty="0"/>
              <a:t>(</a:t>
            </a:r>
            <a:r>
              <a:rPr lang="zh-CN" altLang="en-US" dirty="0"/>
              <a:t>𝑧</a:t>
            </a:r>
            <a:r>
              <a:rPr lang="en-US" altLang="zh-CN" dirty="0"/>
              <a:t>_(</a:t>
            </a:r>
            <a:r>
              <a:rPr lang="zh-CN" altLang="en-US" dirty="0"/>
              <a:t>𝑖</a:t>
            </a:r>
            <a:r>
              <a:rPr lang="en-US" altLang="zh-CN" dirty="0"/>
              <a:t>,</a:t>
            </a:r>
            <a:r>
              <a:rPr lang="zh-CN" altLang="en-US" dirty="0"/>
              <a:t>𝑡</a:t>
            </a:r>
            <a:r>
              <a:rPr lang="en-US" altLang="zh-CN" dirty="0"/>
              <a:t>) |</a:t>
            </a:r>
            <a:r>
              <a:rPr lang="zh-CN" altLang="en-US" dirty="0"/>
              <a:t>𝜃𝑖</a:t>
            </a:r>
            <a:r>
              <a:rPr lang="en-US" altLang="zh-CN" dirty="0"/>
              <a:t>,</a:t>
            </a:r>
            <a:r>
              <a:rPr lang="zh-CN" altLang="en-US" dirty="0"/>
              <a:t>𝑡）中的𝜃𝑖</a:t>
            </a:r>
            <a:r>
              <a:rPr lang="en-US" altLang="zh-CN" dirty="0"/>
              <a:t>,</a:t>
            </a:r>
            <a:r>
              <a:rPr lang="zh-CN" altLang="en-US" dirty="0"/>
              <a:t>𝑡 是 </a:t>
            </a:r>
            <a:r>
              <a:rPr lang="en-US" altLang="zh-CN" dirty="0"/>
              <a:t>t </a:t>
            </a:r>
            <a:r>
              <a:rPr lang="zh-CN" altLang="en-US" dirty="0"/>
              <a:t>时刻神经网络输出𝒉</a:t>
            </a:r>
            <a:r>
              <a:rPr lang="en-US" altLang="zh-CN" dirty="0"/>
              <a:t>_(</a:t>
            </a:r>
            <a:r>
              <a:rPr lang="zh-CN" altLang="en-US" dirty="0"/>
              <a:t>𝑖</a:t>
            </a:r>
            <a:r>
              <a:rPr lang="en-US" altLang="zh-CN" dirty="0"/>
              <a:t>,</a:t>
            </a:r>
            <a:r>
              <a:rPr lang="zh-CN" altLang="en-US" dirty="0"/>
              <a:t>𝑡</a:t>
            </a:r>
            <a:r>
              <a:rPr lang="en-US" altLang="zh-CN" dirty="0"/>
              <a:t>) </a:t>
            </a:r>
            <a:r>
              <a:rPr lang="zh-CN" altLang="en-US" dirty="0"/>
              <a:t>和神经网络的模型参数</a:t>
            </a:r>
            <a:r>
              <a:rPr lang="en-US" altLang="zh-CN" dirty="0"/>
              <a:t>Θ </a:t>
            </a:r>
            <a:r>
              <a:rPr lang="zh-CN" altLang="en-US" dirty="0"/>
              <a:t>的函数。 训练过程就是最大化</a:t>
            </a:r>
            <a:r>
              <a:rPr lang="en-US" dirty="0"/>
              <a:t>log-likelihood</a:t>
            </a:r>
            <a:r>
              <a:rPr lang="zh-CN" altLang="en-US" dirty="0"/>
              <a:t>，以此得出模型参数</a:t>
            </a:r>
            <a:r>
              <a:rPr lang="en-US" altLang="zh-CN" dirty="0"/>
              <a:t>Θ </a:t>
            </a:r>
            <a:r>
              <a:rPr lang="zh-CN" altLang="en-US" dirty="0"/>
              <a:t>，进而求出</a:t>
            </a:r>
            <a:r>
              <a:rPr lang="en-US" altLang="zh-CN" dirty="0"/>
              <a:t>t</a:t>
            </a:r>
            <a:r>
              <a:rPr lang="zh-CN" altLang="en-US" dirty="0"/>
              <a:t>时刻 的𝜃𝑖</a:t>
            </a:r>
            <a:r>
              <a:rPr lang="en-US" altLang="zh-CN" dirty="0"/>
              <a:t>,</a:t>
            </a:r>
            <a:r>
              <a:rPr lang="zh-CN" altLang="en-US" dirty="0"/>
              <a:t>𝑡。</a:t>
            </a:r>
            <a:endParaRPr lang="en-US" altLang="zh-CN" dirty="0"/>
          </a:p>
          <a:p>
            <a:pPr lvl="1"/>
            <a:r>
              <a:rPr lang="zh-CN" altLang="en-US" dirty="0"/>
              <a:t>符号</a:t>
            </a:r>
            <a:r>
              <a:rPr lang="en-US" altLang="zh-CN" dirty="0" err="1"/>
              <a:t>i</a:t>
            </a:r>
            <a:r>
              <a:rPr lang="zh-CN" altLang="en-US" dirty="0"/>
              <a:t>表示的是第</a:t>
            </a:r>
            <a:r>
              <a:rPr lang="en-US" altLang="zh-CN" dirty="0" err="1"/>
              <a:t>i</a:t>
            </a:r>
            <a:r>
              <a:rPr lang="zh-CN" altLang="en-US" dirty="0"/>
              <a:t>条目标时间序列；</a:t>
            </a:r>
            <a:r>
              <a:rPr lang="en-US" altLang="zh-CN" dirty="0" err="1"/>
              <a:t>xi,t</a:t>
            </a:r>
            <a:r>
              <a:rPr lang="zh-CN" altLang="en-US" dirty="0"/>
              <a:t>作为协变量包括第</a:t>
            </a:r>
            <a:r>
              <a:rPr lang="en-US" altLang="zh-CN" dirty="0" err="1"/>
              <a:t>i</a:t>
            </a:r>
            <a:r>
              <a:rPr lang="zh-CN" altLang="en-US" dirty="0"/>
              <a:t>条目标时间序列的</a:t>
            </a:r>
            <a:r>
              <a:rPr lang="en-US" altLang="zh-CN" dirty="0"/>
              <a:t>category</a:t>
            </a:r>
            <a:r>
              <a:rPr lang="zh-CN" altLang="en-US" dirty="0"/>
              <a:t>特征，动态的时间相关的特征，以及模型自动提取的季节性特征。</a:t>
            </a:r>
            <a:endParaRPr lang="en-US" altLang="zh-CN" dirty="0"/>
          </a:p>
          <a:p>
            <a:pPr lvl="1"/>
            <a:r>
              <a:rPr lang="zh-CN" altLang="en-US" dirty="0"/>
              <a:t>𝜃𝑖</a:t>
            </a:r>
            <a:r>
              <a:rPr lang="en-US" altLang="zh-CN" dirty="0"/>
              <a:t>,</a:t>
            </a:r>
            <a:r>
              <a:rPr lang="zh-CN" altLang="en-US" dirty="0"/>
              <a:t>𝑡就是</a:t>
            </a:r>
            <a:r>
              <a:rPr lang="en-US" altLang="zh-CN" dirty="0"/>
              <a:t>t</a:t>
            </a:r>
            <a:r>
              <a:rPr lang="zh-CN" altLang="en-US" dirty="0"/>
              <a:t>时刻第</a:t>
            </a:r>
            <a:r>
              <a:rPr lang="en-US" altLang="zh-CN" dirty="0" err="1"/>
              <a:t>i</a:t>
            </a:r>
            <a:r>
              <a:rPr lang="zh-CN" altLang="en-US" dirty="0"/>
              <a:t>条目标时间序列的</a:t>
            </a:r>
            <a:r>
              <a:rPr lang="en-US" altLang="zh-CN" dirty="0"/>
              <a:t>likelihood</a:t>
            </a:r>
            <a:r>
              <a:rPr lang="zh-CN" altLang="en-US" dirty="0"/>
              <a:t>的参数。这里的似然指的是某个随机过程，它是超参。</a:t>
            </a:r>
            <a:endParaRPr lang="en-US" altLang="zh-CN" dirty="0"/>
          </a:p>
          <a:p>
            <a:pPr lvl="1"/>
            <a:r>
              <a:rPr lang="zh-CN" altLang="en-US" dirty="0"/>
              <a:t>这里是用基于</a:t>
            </a:r>
            <a:r>
              <a:rPr lang="en-US" altLang="zh-CN" dirty="0"/>
              <a:t>LSTM</a:t>
            </a:r>
            <a:r>
              <a:rPr lang="zh-CN" altLang="en-US" dirty="0"/>
              <a:t>的</a:t>
            </a:r>
            <a:r>
              <a:rPr lang="en-US" altLang="zh-CN" dirty="0"/>
              <a:t>sequence-to-sequence</a:t>
            </a:r>
            <a:r>
              <a:rPr lang="zh-CN" altLang="en-US" dirty="0"/>
              <a:t>方法来建模的，它的</a:t>
            </a:r>
            <a:r>
              <a:rPr lang="en-US" altLang="zh-CN" dirty="0"/>
              <a:t>encoder</a:t>
            </a:r>
            <a:r>
              <a:rPr lang="zh-CN" altLang="en-US" dirty="0"/>
              <a:t>和</a:t>
            </a:r>
            <a:r>
              <a:rPr lang="en-US" altLang="zh-CN" dirty="0"/>
              <a:t>decoder</a:t>
            </a:r>
            <a:r>
              <a:rPr lang="zh-CN" altLang="en-US" dirty="0"/>
              <a:t>使用的</a:t>
            </a:r>
            <a:r>
              <a:rPr lang="en-US" altLang="zh-CN" dirty="0"/>
              <a:t>LSTM</a:t>
            </a:r>
            <a:r>
              <a:rPr lang="zh-CN" altLang="en-US" dirty="0"/>
              <a:t>的层数以及</a:t>
            </a:r>
            <a:r>
              <a:rPr lang="en-US" altLang="zh-CN" dirty="0"/>
              <a:t>hidden unit</a:t>
            </a:r>
            <a:r>
              <a:rPr lang="zh-CN" altLang="en-US" dirty="0"/>
              <a:t>的数量都是一样的。</a:t>
            </a:r>
            <a:endParaRPr lang="en-US" altLang="zh-CN" dirty="0"/>
          </a:p>
          <a:p>
            <a:r>
              <a:rPr lang="zh-CN" altLang="en-US" b="1" dirty="0"/>
              <a:t>在推理时，</a:t>
            </a:r>
            <a:r>
              <a:rPr lang="en-US" altLang="zh-CN" b="1" dirty="0" err="1"/>
              <a:t>DeepAR</a:t>
            </a:r>
            <a:r>
              <a:rPr lang="zh-CN" altLang="en-US" b="1" dirty="0"/>
              <a:t>不是直接从随机过程中采样来获得预测值：</a:t>
            </a:r>
            <a:endParaRPr lang="en-US" altLang="zh-CN" dirty="0"/>
          </a:p>
          <a:p>
            <a:pPr lvl="1"/>
            <a:r>
              <a:rPr lang="zh-CN" altLang="en-US" dirty="0"/>
              <a:t>因为随机过程的参数𝜃是神经网络模型参数以及网络输出</a:t>
            </a:r>
            <a:r>
              <a:rPr lang="en-US" altLang="zh-CN" dirty="0" err="1"/>
              <a:t>hi,t</a:t>
            </a:r>
            <a:r>
              <a:rPr lang="zh-CN" altLang="en-US" dirty="0"/>
              <a:t>的函数，所以需要做一个前向传播然后在采样。</a:t>
            </a:r>
            <a:endParaRPr lang="en-US" altLang="zh-CN" dirty="0"/>
          </a:p>
          <a:p>
            <a:pPr lvl="1"/>
            <a:r>
              <a:rPr lang="zh-CN" altLang="en-US" dirty="0"/>
              <a:t>因为</a:t>
            </a:r>
            <a:r>
              <a:rPr lang="en-US" altLang="zh-CN" dirty="0" err="1"/>
              <a:t>DeepAR</a:t>
            </a:r>
            <a:r>
              <a:rPr lang="zh-CN" altLang="en-US" dirty="0"/>
              <a:t>是概率预测，这里根据蒙特卡洛方法进行模拟采样，模拟次数越多越接近真实分布，根据模拟的结果排序，然后利用分位数来确定出推理的区间。</a:t>
            </a:r>
          </a:p>
          <a:p>
            <a:endParaRPr lang="en-US" dirty="0"/>
          </a:p>
        </p:txBody>
      </p:sp>
    </p:spTree>
    <p:extLst>
      <p:ext uri="{BB962C8B-B14F-4D97-AF65-F5344CB8AC3E}">
        <p14:creationId xmlns:p14="http://schemas.microsoft.com/office/powerpoint/2010/main" val="31012414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9716"/>
          </a:xfrm>
        </p:spPr>
        <p:txBody>
          <a:bodyPr/>
          <a:lstStyle/>
          <a:p>
            <a:r>
              <a:rPr lang="en-US" altLang="zh-CN" dirty="0"/>
              <a:t>Continue…..</a:t>
            </a:r>
            <a:endParaRPr lang="en-US" dirty="0"/>
          </a:p>
        </p:txBody>
      </p:sp>
      <p:sp>
        <p:nvSpPr>
          <p:cNvPr id="3" name="Content Placeholder 2"/>
          <p:cNvSpPr>
            <a:spLocks noGrp="1"/>
          </p:cNvSpPr>
          <p:nvPr>
            <p:ph idx="1"/>
          </p:nvPr>
        </p:nvSpPr>
        <p:spPr>
          <a:xfrm>
            <a:off x="838200" y="1638300"/>
            <a:ext cx="10515600" cy="4959447"/>
          </a:xfrm>
        </p:spPr>
        <p:txBody>
          <a:bodyPr/>
          <a:lstStyle/>
          <a:p>
            <a:r>
              <a:rPr lang="en-US" altLang="zh-CN" dirty="0" err="1">
                <a:ea typeface="Microsoft YaHei Light" panose="020B0502040204020203" pitchFamily="34" charset="-122"/>
              </a:rPr>
              <a:t>DeepAR</a:t>
            </a:r>
            <a:r>
              <a:rPr lang="en-US" altLang="zh-CN" dirty="0">
                <a:ea typeface="Microsoft YaHei Light" panose="020B0502040204020203" pitchFamily="34" charset="-122"/>
              </a:rPr>
              <a:t> </a:t>
            </a:r>
            <a:r>
              <a:rPr lang="zh-cn" altLang="en-US" dirty="0">
                <a:ea typeface="Microsoft YaHei Light" panose="020B0502040204020203" pitchFamily="34" charset="-122"/>
              </a:rPr>
              <a:t>可以处理多种不同的</a:t>
            </a:r>
            <a:r>
              <a:rPr lang="en-US" altLang="zh-CN" dirty="0">
                <a:ea typeface="Microsoft YaHei Light" panose="020B0502040204020203" pitchFamily="34" charset="-122"/>
              </a:rPr>
              <a:t>likelihood:</a:t>
            </a:r>
          </a:p>
          <a:p>
            <a:pPr marL="0" indent="0">
              <a:buNone/>
            </a:pPr>
            <a:br>
              <a:rPr lang="en-US" altLang="zh-CN" dirty="0">
                <a:ea typeface="Microsoft YaHei Light" panose="020B0502040204020203" pitchFamily="34" charset="-122"/>
              </a:rPr>
            </a:br>
            <a:endParaRPr lang="en-US" dirty="0"/>
          </a:p>
        </p:txBody>
      </p:sp>
      <p:pic>
        <p:nvPicPr>
          <p:cNvPr id="5" name="Picture 4"/>
          <p:cNvPicPr>
            <a:picLocks noChangeAspect="1"/>
          </p:cNvPicPr>
          <p:nvPr/>
        </p:nvPicPr>
        <p:blipFill>
          <a:blip r:embed="rId2"/>
          <a:stretch>
            <a:fillRect/>
          </a:stretch>
        </p:blipFill>
        <p:spPr>
          <a:xfrm>
            <a:off x="1299238" y="2402326"/>
            <a:ext cx="9593524" cy="4195421"/>
          </a:xfrm>
          <a:prstGeom prst="rect">
            <a:avLst/>
          </a:prstGeom>
        </p:spPr>
      </p:pic>
    </p:spTree>
    <p:extLst>
      <p:ext uri="{BB962C8B-B14F-4D97-AF65-F5344CB8AC3E}">
        <p14:creationId xmlns:p14="http://schemas.microsoft.com/office/powerpoint/2010/main" val="342728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9714"/>
          </a:xfrm>
        </p:spPr>
        <p:txBody>
          <a:bodyPr>
            <a:normAutofit/>
          </a:bodyPr>
          <a:lstStyle/>
          <a:p>
            <a:r>
              <a:rPr lang="en-US" altLang="zh-CN" sz="3600" dirty="0" err="1"/>
              <a:t>SageMaker</a:t>
            </a:r>
            <a:r>
              <a:rPr lang="zh-CN" altLang="en-US" sz="3600" dirty="0"/>
              <a:t>的训练方式</a:t>
            </a:r>
            <a:r>
              <a:rPr lang="en-US" altLang="zh-CN" sz="3600" dirty="0"/>
              <a:t>: local mode </a:t>
            </a:r>
            <a:r>
              <a:rPr lang="zh-CN" altLang="en-US" sz="3600" dirty="0"/>
              <a:t>和</a:t>
            </a:r>
            <a:r>
              <a:rPr lang="en-US" altLang="zh-CN" sz="3600" dirty="0"/>
              <a:t>non-local mode </a:t>
            </a:r>
            <a:endParaRPr lang="en-US" sz="3600" dirty="0"/>
          </a:p>
        </p:txBody>
      </p:sp>
      <p:sp>
        <p:nvSpPr>
          <p:cNvPr id="3" name="Content Placeholder 2"/>
          <p:cNvSpPr>
            <a:spLocks noGrp="1"/>
          </p:cNvSpPr>
          <p:nvPr>
            <p:ph idx="1"/>
          </p:nvPr>
        </p:nvSpPr>
        <p:spPr>
          <a:xfrm>
            <a:off x="838200" y="1685109"/>
            <a:ext cx="10515600" cy="4728754"/>
          </a:xfrm>
        </p:spPr>
        <p:txBody>
          <a:bodyPr>
            <a:normAutofit fontScale="92500" lnSpcReduction="20000"/>
          </a:bodyPr>
          <a:lstStyle/>
          <a:p>
            <a:r>
              <a:rPr lang="en-US" dirty="0"/>
              <a:t>local mode</a:t>
            </a:r>
            <a:r>
              <a:rPr lang="zh-CN" altLang="en-US" dirty="0"/>
              <a:t>：</a:t>
            </a:r>
            <a:endParaRPr lang="en-US" altLang="zh-CN" dirty="0"/>
          </a:p>
          <a:p>
            <a:pPr lvl="1"/>
            <a:r>
              <a:rPr lang="zh-CN" altLang="en-US" dirty="0"/>
              <a:t>设置某个</a:t>
            </a:r>
            <a:r>
              <a:rPr lang="en-US" altLang="zh-CN" dirty="0" err="1"/>
              <a:t>SageMaker</a:t>
            </a:r>
            <a:r>
              <a:rPr lang="en-US" altLang="zh-CN" dirty="0"/>
              <a:t> </a:t>
            </a:r>
            <a:r>
              <a:rPr lang="en-US" dirty="0"/>
              <a:t>estimator</a:t>
            </a:r>
            <a:r>
              <a:rPr lang="zh-CN" altLang="en-US" dirty="0"/>
              <a:t>的参数</a:t>
            </a:r>
            <a:r>
              <a:rPr lang="en-US" dirty="0" err="1"/>
              <a:t>train_instance_type</a:t>
            </a:r>
            <a:r>
              <a:rPr lang="zh-CN" altLang="en-US" dirty="0"/>
              <a:t>为</a:t>
            </a:r>
            <a:r>
              <a:rPr lang="en-US" dirty="0"/>
              <a:t>local</a:t>
            </a:r>
            <a:r>
              <a:rPr lang="zh-CN" altLang="en-US" dirty="0"/>
              <a:t>或者</a:t>
            </a:r>
            <a:r>
              <a:rPr lang="en-US" dirty="0" err="1"/>
              <a:t>local_gpu</a:t>
            </a:r>
            <a:r>
              <a:rPr lang="en-US" altLang="zh-CN" dirty="0"/>
              <a:t>, </a:t>
            </a:r>
            <a:r>
              <a:rPr lang="zh-CN" altLang="en-US" dirty="0"/>
              <a:t>表示在本地容器中训练。</a:t>
            </a:r>
            <a:endParaRPr lang="en-US" altLang="zh-CN" dirty="0"/>
          </a:p>
          <a:p>
            <a:pPr lvl="1"/>
            <a:r>
              <a:rPr lang="en-US" altLang="zh-CN" b="1" dirty="0"/>
              <a:t>Local mode</a:t>
            </a:r>
            <a:r>
              <a:rPr lang="zh-CN" altLang="en-US" b="1" dirty="0"/>
              <a:t>可以进行多</a:t>
            </a:r>
            <a:r>
              <a:rPr lang="en-US" altLang="zh-CN" b="1" dirty="0"/>
              <a:t>CPU</a:t>
            </a:r>
            <a:r>
              <a:rPr lang="zh-CN" altLang="en-US" b="1" dirty="0"/>
              <a:t>的分布式训练以及单机多卡的训练</a:t>
            </a:r>
            <a:r>
              <a:rPr lang="zh-CN" altLang="en-US" dirty="0"/>
              <a:t>。</a:t>
            </a:r>
            <a:endParaRPr lang="en-US" altLang="zh-CN" dirty="0"/>
          </a:p>
          <a:p>
            <a:pPr lvl="1"/>
            <a:r>
              <a:rPr lang="en-US" dirty="0"/>
              <a:t>Local mode</a:t>
            </a:r>
            <a:r>
              <a:rPr lang="zh-CN" altLang="en-US" dirty="0"/>
              <a:t>当前</a:t>
            </a:r>
            <a:r>
              <a:rPr lang="zh-CN" altLang="en-US" b="1" dirty="0"/>
              <a:t>不支持</a:t>
            </a:r>
            <a:r>
              <a:rPr lang="zh-CN" altLang="en-US" dirty="0"/>
              <a:t>：</a:t>
            </a:r>
            <a:endParaRPr lang="en-US" dirty="0"/>
          </a:p>
          <a:p>
            <a:pPr lvl="2"/>
            <a:r>
              <a:rPr lang="zh-CN" altLang="en-US" dirty="0"/>
              <a:t>分布式训练 </a:t>
            </a:r>
            <a:r>
              <a:rPr lang="en-US" dirty="0"/>
              <a:t>for local GPU</a:t>
            </a:r>
          </a:p>
          <a:p>
            <a:pPr lvl="2"/>
            <a:r>
              <a:rPr lang="en-US" dirty="0" err="1"/>
              <a:t>Gzip</a:t>
            </a:r>
            <a:r>
              <a:rPr lang="zh-CN" altLang="en-US" dirty="0"/>
              <a:t>压缩格式的数据集，</a:t>
            </a:r>
            <a:r>
              <a:rPr lang="en-US" dirty="0"/>
              <a:t>pipe mode</a:t>
            </a:r>
            <a:r>
              <a:rPr lang="zh-CN" altLang="en-US" dirty="0"/>
              <a:t>以及</a:t>
            </a:r>
            <a:r>
              <a:rPr lang="en-US" dirty="0"/>
              <a:t>manifest</a:t>
            </a:r>
            <a:r>
              <a:rPr lang="zh-CN" altLang="en-US" dirty="0"/>
              <a:t>输入文件。</a:t>
            </a:r>
            <a:endParaRPr lang="en-US" dirty="0"/>
          </a:p>
          <a:p>
            <a:r>
              <a:rPr lang="en-US" altLang="zh-CN" dirty="0"/>
              <a:t>non-local mode</a:t>
            </a:r>
            <a:r>
              <a:rPr lang="zh-CN" altLang="en-US" dirty="0"/>
              <a:t>：</a:t>
            </a:r>
            <a:endParaRPr lang="en-US" altLang="zh-CN" dirty="0"/>
          </a:p>
          <a:p>
            <a:pPr lvl="1"/>
            <a:r>
              <a:rPr lang="zh-CN" altLang="en-US" dirty="0"/>
              <a:t>则是</a:t>
            </a:r>
            <a:r>
              <a:rPr lang="en-US" dirty="0" err="1"/>
              <a:t>S</a:t>
            </a:r>
            <a:r>
              <a:rPr lang="en-US" altLang="zh-CN" dirty="0" err="1"/>
              <a:t>ageMaker</a:t>
            </a:r>
            <a:r>
              <a:rPr lang="zh-CN" altLang="en-US" dirty="0"/>
              <a:t>在远程的运行在</a:t>
            </a:r>
            <a:r>
              <a:rPr lang="en-US" altLang="zh-CN" dirty="0"/>
              <a:t>EC2</a:t>
            </a:r>
            <a:r>
              <a:rPr lang="zh-CN" altLang="en-US" dirty="0"/>
              <a:t>实例的容器中进行训练。</a:t>
            </a:r>
            <a:endParaRPr lang="en-US" dirty="0"/>
          </a:p>
          <a:p>
            <a:r>
              <a:rPr lang="zh-CN" altLang="en-US" dirty="0"/>
              <a:t>建议</a:t>
            </a:r>
            <a:r>
              <a:rPr lang="en-US" altLang="zh-CN" dirty="0"/>
              <a:t>:</a:t>
            </a:r>
          </a:p>
          <a:p>
            <a:pPr lvl="1"/>
            <a:r>
              <a:rPr lang="zh-CN" altLang="en-US" b="1" dirty="0"/>
              <a:t>使用</a:t>
            </a:r>
            <a:r>
              <a:rPr lang="en-US" altLang="zh-CN" b="1" dirty="0"/>
              <a:t>local mode</a:t>
            </a:r>
            <a:r>
              <a:rPr lang="zh-CN" altLang="en-US" b="1" dirty="0"/>
              <a:t>方式能即快速又方便的调试程序，尤其是程序的语法错误和调用的相关</a:t>
            </a:r>
            <a:r>
              <a:rPr lang="en-US" altLang="zh-CN" b="1" dirty="0"/>
              <a:t>API</a:t>
            </a:r>
            <a:r>
              <a:rPr lang="zh-CN" altLang="en-US" b="1" dirty="0"/>
              <a:t>的用法错误</a:t>
            </a:r>
            <a:r>
              <a:rPr lang="zh-CN" altLang="en-US" dirty="0"/>
              <a:t>。</a:t>
            </a:r>
            <a:endParaRPr lang="en-US" altLang="zh-CN" dirty="0"/>
          </a:p>
          <a:p>
            <a:pPr lvl="2"/>
            <a:r>
              <a:rPr lang="zh-CN" altLang="en-US" dirty="0"/>
              <a:t>只需简单的安装</a:t>
            </a:r>
            <a:r>
              <a:rPr lang="en-US" altLang="zh-CN" dirty="0"/>
              <a:t>AWS</a:t>
            </a:r>
            <a:r>
              <a:rPr lang="zh-CN" altLang="en-US" dirty="0"/>
              <a:t>提供的在本地运行的容器的环境即可。</a:t>
            </a:r>
            <a:endParaRPr lang="en-US" altLang="zh-CN" dirty="0"/>
          </a:p>
          <a:p>
            <a:pPr lvl="1"/>
            <a:r>
              <a:rPr lang="zh-CN" altLang="en-US" dirty="0"/>
              <a:t>以</a:t>
            </a:r>
            <a:r>
              <a:rPr lang="en-US" altLang="zh-CN" dirty="0"/>
              <a:t>local mode</a:t>
            </a:r>
            <a:r>
              <a:rPr lang="zh-CN" altLang="en-US" dirty="0"/>
              <a:t>训练完，可以方便快速地直接在本地部署模型并进行推理。</a:t>
            </a:r>
            <a:endParaRPr lang="en-US" altLang="zh-CN" dirty="0"/>
          </a:p>
          <a:p>
            <a:pPr lvl="1"/>
            <a:r>
              <a:rPr lang="en-US" altLang="zh-CN" b="1" dirty="0"/>
              <a:t>Local model</a:t>
            </a:r>
            <a:r>
              <a:rPr lang="zh-CN" altLang="en-US" b="1" dirty="0"/>
              <a:t>方法训练和部署都支持</a:t>
            </a:r>
            <a:r>
              <a:rPr lang="en-US" altLang="zh-CN" b="1" dirty="0"/>
              <a:t>CPU</a:t>
            </a:r>
            <a:r>
              <a:rPr lang="zh-CN" altLang="en-US" b="1" dirty="0"/>
              <a:t>和</a:t>
            </a:r>
            <a:r>
              <a:rPr lang="en-US" altLang="zh-CN" b="1" dirty="0"/>
              <a:t>GPU</a:t>
            </a:r>
            <a:r>
              <a:rPr lang="zh-CN" altLang="en-US" b="1" dirty="0"/>
              <a:t>方式</a:t>
            </a:r>
            <a:r>
              <a:rPr lang="zh-CN" altLang="en-US" dirty="0"/>
              <a:t>。</a:t>
            </a:r>
            <a:endParaRPr lang="en-US" altLang="zh-CN" dirty="0"/>
          </a:p>
          <a:p>
            <a:pPr lvl="2"/>
            <a:endParaRPr lang="en-US" dirty="0"/>
          </a:p>
        </p:txBody>
      </p:sp>
    </p:spTree>
    <p:extLst>
      <p:ext uri="{BB962C8B-B14F-4D97-AF65-F5344CB8AC3E}">
        <p14:creationId xmlns:p14="http://schemas.microsoft.com/office/powerpoint/2010/main" val="3558980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5467"/>
          </a:xfrm>
        </p:spPr>
        <p:txBody>
          <a:bodyPr/>
          <a:lstStyle/>
          <a:p>
            <a:r>
              <a:rPr lang="en-US" altLang="zh-CN" dirty="0"/>
              <a:t>Continue……</a:t>
            </a:r>
            <a:endParaRPr lang="en-US" dirty="0"/>
          </a:p>
        </p:txBody>
      </p:sp>
      <p:sp>
        <p:nvSpPr>
          <p:cNvPr id="3" name="Content Placeholder 2"/>
          <p:cNvSpPr>
            <a:spLocks noGrp="1"/>
          </p:cNvSpPr>
          <p:nvPr>
            <p:ph idx="1"/>
          </p:nvPr>
        </p:nvSpPr>
        <p:spPr>
          <a:xfrm>
            <a:off x="838200" y="1900593"/>
            <a:ext cx="10515600" cy="4548737"/>
          </a:xfrm>
        </p:spPr>
        <p:txBody>
          <a:bodyPr>
            <a:normAutofit/>
          </a:bodyPr>
          <a:lstStyle/>
          <a:p>
            <a:r>
              <a:rPr lang="en-US" altLang="zh-CN" dirty="0" err="1"/>
              <a:t>DeepAR</a:t>
            </a:r>
            <a:r>
              <a:rPr lang="zh-CN" altLang="en-US" dirty="0"/>
              <a:t>的优势：</a:t>
            </a:r>
            <a:endParaRPr lang="en-US" altLang="zh-CN" dirty="0"/>
          </a:p>
          <a:p>
            <a:pPr lvl="1"/>
            <a:r>
              <a:rPr lang="en-US" altLang="zh-CN" b="1" dirty="0" err="1"/>
              <a:t>DeepAR</a:t>
            </a:r>
            <a:r>
              <a:rPr lang="zh-CN" altLang="en-US" b="1" dirty="0"/>
              <a:t>即能做点预测，也能做概率预测或叫区间预测</a:t>
            </a:r>
            <a:r>
              <a:rPr lang="zh-CN" altLang="en-US" dirty="0"/>
              <a:t>。</a:t>
            </a:r>
            <a:endParaRPr lang="en-US" altLang="zh-CN" dirty="0"/>
          </a:p>
          <a:p>
            <a:pPr lvl="2"/>
            <a:r>
              <a:rPr lang="zh-CN" altLang="en-US" dirty="0"/>
              <a:t>很多业务场景比如库存预测，销量预测等，区间预测的价值要远大于点预测。</a:t>
            </a:r>
            <a:endParaRPr lang="en-US" altLang="zh-CN" dirty="0"/>
          </a:p>
          <a:p>
            <a:pPr lvl="1"/>
            <a:r>
              <a:rPr lang="en-US" altLang="zh-CN" b="1" dirty="0" err="1"/>
              <a:t>DeepAR</a:t>
            </a:r>
            <a:r>
              <a:rPr lang="zh-CN" altLang="en-US" b="1" dirty="0"/>
              <a:t>能有效建模多条时间序列的隐含关系</a:t>
            </a:r>
            <a:r>
              <a:rPr lang="zh-CN" altLang="en-US" dirty="0"/>
              <a:t>。</a:t>
            </a:r>
            <a:endParaRPr lang="en-US" altLang="zh-CN" dirty="0"/>
          </a:p>
          <a:p>
            <a:pPr lvl="2"/>
            <a:r>
              <a:rPr lang="zh-CN" altLang="en-US" dirty="0"/>
              <a:t>它利用</a:t>
            </a:r>
            <a:r>
              <a:rPr lang="en-US" altLang="zh-CN" dirty="0"/>
              <a:t>Category feature</a:t>
            </a:r>
            <a:r>
              <a:rPr lang="zh-CN" altLang="en-US" dirty="0"/>
              <a:t>对多条时间序列来进行分组，进而找到</a:t>
            </a:r>
            <a:r>
              <a:rPr lang="en-US" altLang="zh-CN" dirty="0"/>
              <a:t>group</a:t>
            </a:r>
            <a:r>
              <a:rPr lang="zh-CN" altLang="en-US" dirty="0"/>
              <a:t>内的可能隐含的共性。</a:t>
            </a:r>
            <a:endParaRPr lang="en-US" altLang="zh-CN" dirty="0"/>
          </a:p>
          <a:p>
            <a:pPr lvl="2"/>
            <a:r>
              <a:rPr lang="zh-CN" altLang="en-US" dirty="0"/>
              <a:t>虽然传统时间序列模型</a:t>
            </a:r>
            <a:r>
              <a:rPr lang="en-US" altLang="zh-CN" dirty="0"/>
              <a:t>ARIMA</a:t>
            </a:r>
            <a:r>
              <a:rPr lang="zh-CN" altLang="en-US" dirty="0"/>
              <a:t>的变体</a:t>
            </a:r>
            <a:r>
              <a:rPr lang="en-US" altLang="zh-CN" dirty="0"/>
              <a:t>VARMAX</a:t>
            </a:r>
            <a:r>
              <a:rPr lang="zh-CN" altLang="en-US" dirty="0"/>
              <a:t>也可以处理多条时间序列，但是它只是对每条时间序列单独建模。</a:t>
            </a:r>
            <a:endParaRPr lang="en-US" altLang="zh-CN" dirty="0"/>
          </a:p>
          <a:p>
            <a:pPr lvl="1"/>
            <a:r>
              <a:rPr lang="en-US" altLang="zh-CN" b="1" dirty="0" err="1"/>
              <a:t>DeepAR</a:t>
            </a:r>
            <a:r>
              <a:rPr lang="zh-CN" altLang="en-US" b="1" dirty="0"/>
              <a:t>支持训练时和推理时的</a:t>
            </a:r>
            <a:r>
              <a:rPr lang="en-US" altLang="zh-CN" b="1" dirty="0"/>
              <a:t>target time series</a:t>
            </a:r>
            <a:r>
              <a:rPr lang="zh-CN" altLang="en-US" b="1" dirty="0"/>
              <a:t>有缺失值，即目标值本身可以缺失，它通过采样的方式来对缺失值进行处理</a:t>
            </a:r>
            <a:r>
              <a:rPr lang="zh-CN" altLang="en-US" dirty="0"/>
              <a:t>。</a:t>
            </a:r>
            <a:endParaRPr lang="en-US" altLang="zh-CN" dirty="0"/>
          </a:p>
          <a:p>
            <a:pPr lvl="2"/>
            <a:r>
              <a:rPr lang="zh-CN" altLang="en-US" dirty="0"/>
              <a:t>但是对</a:t>
            </a:r>
            <a:r>
              <a:rPr lang="en-US" altLang="zh-CN" dirty="0"/>
              <a:t>category feature</a:t>
            </a:r>
            <a:r>
              <a:rPr lang="zh-CN" altLang="en-US" dirty="0"/>
              <a:t>和</a:t>
            </a:r>
            <a:r>
              <a:rPr lang="en-US" altLang="zh-CN" dirty="0"/>
              <a:t>feature time series</a:t>
            </a:r>
            <a:r>
              <a:rPr lang="zh-CN" altLang="en-US" dirty="0"/>
              <a:t>要求不能有缺失值。</a:t>
            </a:r>
            <a:endParaRPr lang="en-US" altLang="zh-CN" dirty="0"/>
          </a:p>
          <a:p>
            <a:endParaRPr lang="en-US" dirty="0"/>
          </a:p>
        </p:txBody>
      </p:sp>
    </p:spTree>
    <p:extLst>
      <p:ext uri="{BB962C8B-B14F-4D97-AF65-F5344CB8AC3E}">
        <p14:creationId xmlns:p14="http://schemas.microsoft.com/office/powerpoint/2010/main" val="399746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2208"/>
          </a:xfrm>
        </p:spPr>
        <p:txBody>
          <a:bodyPr/>
          <a:lstStyle/>
          <a:p>
            <a:r>
              <a:rPr lang="en-US" altLang="zh-CN" dirty="0"/>
              <a:t>Continue….</a:t>
            </a:r>
            <a:endParaRPr lang="en-US" dirty="0"/>
          </a:p>
        </p:txBody>
      </p:sp>
      <p:sp>
        <p:nvSpPr>
          <p:cNvPr id="3" name="Content Placeholder 2"/>
          <p:cNvSpPr>
            <a:spLocks noGrp="1"/>
          </p:cNvSpPr>
          <p:nvPr>
            <p:ph idx="1"/>
          </p:nvPr>
        </p:nvSpPr>
        <p:spPr>
          <a:xfrm>
            <a:off x="838200" y="2113492"/>
            <a:ext cx="10515600" cy="4351338"/>
          </a:xfrm>
        </p:spPr>
        <p:txBody>
          <a:bodyPr/>
          <a:lstStyle/>
          <a:p>
            <a:pPr lvl="1"/>
            <a:r>
              <a:rPr lang="en-US" altLang="zh-CN" b="1" dirty="0" err="1"/>
              <a:t>Deepar</a:t>
            </a:r>
            <a:r>
              <a:rPr lang="zh-CN" altLang="en-US" b="1" dirty="0"/>
              <a:t>能很好的解决一条新的时间序列的冷启动问题</a:t>
            </a:r>
            <a:r>
              <a:rPr lang="zh-CN" altLang="en-US" dirty="0"/>
              <a:t>：</a:t>
            </a:r>
            <a:endParaRPr lang="en-US" altLang="zh-CN" dirty="0"/>
          </a:p>
          <a:p>
            <a:pPr lvl="2"/>
            <a:r>
              <a:rPr lang="zh-CN" altLang="en-US" dirty="0"/>
              <a:t>新的时间序列一个数据点都没有</a:t>
            </a:r>
            <a:endParaRPr lang="en-US" altLang="zh-CN" dirty="0"/>
          </a:p>
          <a:p>
            <a:pPr lvl="3"/>
            <a:r>
              <a:rPr lang="zh-CN" altLang="en-US" dirty="0"/>
              <a:t>找和这个时间序列物理意义上相近的训练中看到的时间序列（比如有相似的</a:t>
            </a:r>
            <a:r>
              <a:rPr lang="en-US" altLang="zh-CN" dirty="0"/>
              <a:t>category</a:t>
            </a:r>
            <a:r>
              <a:rPr lang="zh-CN" altLang="en-US" dirty="0"/>
              <a:t>特征），然后用这个时间序列的外推值来估计新的这条时间序列的值。</a:t>
            </a:r>
            <a:endParaRPr lang="en-US" altLang="zh-CN" dirty="0"/>
          </a:p>
          <a:p>
            <a:pPr lvl="2"/>
            <a:r>
              <a:rPr lang="zh-CN" altLang="en-US" dirty="0"/>
              <a:t>新的时间序列有很少几点数据点</a:t>
            </a:r>
            <a:endParaRPr lang="en-US" altLang="zh-CN" dirty="0"/>
          </a:p>
          <a:p>
            <a:pPr lvl="3"/>
            <a:r>
              <a:rPr lang="zh-CN" altLang="en-US" dirty="0"/>
              <a:t>通过这有限的几点数据点，</a:t>
            </a:r>
            <a:r>
              <a:rPr lang="en-US" altLang="zh-CN" dirty="0" err="1"/>
              <a:t>Deepar</a:t>
            </a:r>
            <a:r>
              <a:rPr lang="zh-CN" altLang="en-US" dirty="0"/>
              <a:t>会估算这条时间序列的分布，然后使用训练中见过的与这个时间序列最相似分布的时间序列来外推结果。</a:t>
            </a:r>
            <a:endParaRPr lang="en-US" altLang="zh-CN" dirty="0"/>
          </a:p>
          <a:p>
            <a:pPr lvl="1"/>
            <a:r>
              <a:rPr lang="en-US" dirty="0" err="1"/>
              <a:t>DeepAR</a:t>
            </a:r>
            <a:r>
              <a:rPr lang="zh-CN" altLang="en-US" dirty="0"/>
              <a:t>这个模型是</a:t>
            </a:r>
            <a:r>
              <a:rPr lang="en-US" altLang="zh-CN" dirty="0"/>
              <a:t>amazon</a:t>
            </a:r>
            <a:r>
              <a:rPr lang="zh-CN" altLang="en-US" dirty="0"/>
              <a:t>提出的一个新的模型，而且还在不断优化中，</a:t>
            </a:r>
            <a:r>
              <a:rPr lang="en-US" altLang="zh-CN" dirty="0" err="1"/>
              <a:t>DeepAR</a:t>
            </a:r>
            <a:r>
              <a:rPr lang="en-US" altLang="zh-CN" dirty="0"/>
              <a:t>+</a:t>
            </a:r>
            <a:r>
              <a:rPr lang="zh-CN" altLang="en-US" dirty="0"/>
              <a:t>会有很多的功能。</a:t>
            </a:r>
            <a:endParaRPr lang="en-US" altLang="zh-CN" dirty="0"/>
          </a:p>
          <a:p>
            <a:pPr lvl="2"/>
            <a:r>
              <a:rPr lang="en-US" altLang="zh-CN" dirty="0"/>
              <a:t>AWS Forecast</a:t>
            </a:r>
            <a:r>
              <a:rPr lang="zh-CN" altLang="en-US" dirty="0"/>
              <a:t>的</a:t>
            </a:r>
            <a:r>
              <a:rPr lang="en-US" altLang="zh-CN" dirty="0" err="1"/>
              <a:t>DeepAR</a:t>
            </a:r>
            <a:r>
              <a:rPr lang="en-US" altLang="zh-CN" dirty="0"/>
              <a:t>+</a:t>
            </a:r>
            <a:r>
              <a:rPr lang="zh-CN" altLang="en-US" dirty="0"/>
              <a:t>模型支持用</a:t>
            </a:r>
            <a:r>
              <a:rPr lang="en-US" altLang="zh-CN" dirty="0" err="1"/>
              <a:t>item_id</a:t>
            </a:r>
            <a:r>
              <a:rPr lang="zh-CN" altLang="en-US" dirty="0"/>
              <a:t>来表示每条不同的</a:t>
            </a:r>
            <a:r>
              <a:rPr lang="en-US" altLang="zh-CN" dirty="0"/>
              <a:t>target</a:t>
            </a:r>
            <a:r>
              <a:rPr lang="zh-CN" altLang="en-US" dirty="0"/>
              <a:t>时间序列。</a:t>
            </a:r>
            <a:endParaRPr lang="en-US" dirty="0"/>
          </a:p>
          <a:p>
            <a:pPr lvl="1"/>
            <a:endParaRPr lang="en-US" dirty="0"/>
          </a:p>
        </p:txBody>
      </p:sp>
    </p:spTree>
    <p:extLst>
      <p:ext uri="{BB962C8B-B14F-4D97-AF65-F5344CB8AC3E}">
        <p14:creationId xmlns:p14="http://schemas.microsoft.com/office/powerpoint/2010/main" val="2496862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5941"/>
          </a:xfrm>
        </p:spPr>
        <p:txBody>
          <a:bodyPr/>
          <a:lstStyle/>
          <a:p>
            <a:r>
              <a:rPr lang="en-US" altLang="zh-CN" dirty="0"/>
              <a:t>Continue…..</a:t>
            </a:r>
            <a:endParaRPr lang="en-US" dirty="0"/>
          </a:p>
        </p:txBody>
      </p:sp>
      <p:sp>
        <p:nvSpPr>
          <p:cNvPr id="3" name="Content Placeholder 2"/>
          <p:cNvSpPr>
            <a:spLocks noGrp="1"/>
          </p:cNvSpPr>
          <p:nvPr>
            <p:ph idx="1"/>
          </p:nvPr>
        </p:nvSpPr>
        <p:spPr>
          <a:xfrm>
            <a:off x="838200" y="1761067"/>
            <a:ext cx="10515600" cy="4588933"/>
          </a:xfrm>
        </p:spPr>
        <p:txBody>
          <a:bodyPr>
            <a:normAutofit/>
          </a:bodyPr>
          <a:lstStyle/>
          <a:p>
            <a:r>
              <a:rPr lang="en-US" altLang="zh-CN" dirty="0"/>
              <a:t>Tips</a:t>
            </a:r>
            <a:r>
              <a:rPr lang="zh-CN" altLang="en-US" dirty="0"/>
              <a:t>：</a:t>
            </a:r>
            <a:endParaRPr lang="en-US" altLang="zh-CN" dirty="0"/>
          </a:p>
          <a:p>
            <a:pPr lvl="1"/>
            <a:r>
              <a:rPr lang="zh-CN" altLang="en-US" dirty="0"/>
              <a:t>如果事先了解时间序列目标值的一些特点，比如数值类型，数值取值范围，是否有突发性等，可以</a:t>
            </a:r>
            <a:r>
              <a:rPr lang="zh-CN" altLang="en-US" b="1" dirty="0"/>
              <a:t>根据前面的表来选择时间序列的</a:t>
            </a:r>
            <a:r>
              <a:rPr lang="en-US" altLang="zh-CN" b="1" dirty="0">
                <a:ea typeface="Microsoft YaHei Light" panose="020B0502040204020203" pitchFamily="34" charset="-122"/>
              </a:rPr>
              <a:t>likelihood</a:t>
            </a:r>
            <a:r>
              <a:rPr lang="zh-CN" altLang="en-US" dirty="0">
                <a:ea typeface="Microsoft YaHei Light" panose="020B0502040204020203" pitchFamily="34" charset="-122"/>
              </a:rPr>
              <a:t>。</a:t>
            </a:r>
            <a:endParaRPr lang="en-US" altLang="zh-CN" dirty="0">
              <a:ea typeface="Microsoft YaHei Light" panose="020B0502040204020203" pitchFamily="34" charset="-122"/>
            </a:endParaRPr>
          </a:p>
          <a:p>
            <a:pPr lvl="1"/>
            <a:r>
              <a:rPr lang="zh-CN" altLang="en-US" b="1" dirty="0"/>
              <a:t>预测时没有</a:t>
            </a:r>
            <a:r>
              <a:rPr lang="en-US" altLang="zh-CN" b="1" dirty="0" err="1"/>
              <a:t>groud</a:t>
            </a:r>
            <a:r>
              <a:rPr lang="en-US" altLang="zh-CN" b="1" dirty="0"/>
              <a:t> truth</a:t>
            </a:r>
            <a:r>
              <a:rPr lang="zh-CN" altLang="en-US" b="1" dirty="0"/>
              <a:t>，</a:t>
            </a:r>
            <a:r>
              <a:rPr lang="en-US" altLang="zh-CN" b="1" dirty="0" err="1"/>
              <a:t>Deepar</a:t>
            </a:r>
            <a:r>
              <a:rPr lang="zh-CN" altLang="en-US" b="1" dirty="0"/>
              <a:t>如何做（假设训练时只有单条时间序列）</a:t>
            </a:r>
            <a:r>
              <a:rPr lang="zh-CN" altLang="en-US" dirty="0"/>
              <a:t>？</a:t>
            </a:r>
            <a:endParaRPr lang="en-US" altLang="zh-CN" dirty="0"/>
          </a:p>
          <a:p>
            <a:pPr lvl="2"/>
            <a:r>
              <a:rPr lang="en-US" altLang="zh-CN" dirty="0" err="1"/>
              <a:t>DeepAR</a:t>
            </a:r>
            <a:r>
              <a:rPr lang="zh-CN" altLang="en-US" dirty="0"/>
              <a:t>在预测将来的时间点时，不能像在训练的时候直接用上一个时间步的</a:t>
            </a:r>
            <a:r>
              <a:rPr lang="en-US" altLang="zh-CN" dirty="0"/>
              <a:t>ground truth</a:t>
            </a:r>
            <a:r>
              <a:rPr lang="zh-CN" altLang="en-US" dirty="0"/>
              <a:t>作为下一个时间步的输入。</a:t>
            </a:r>
            <a:endParaRPr lang="en-US" altLang="zh-CN" dirty="0"/>
          </a:p>
          <a:p>
            <a:pPr lvl="2"/>
            <a:r>
              <a:rPr lang="en-US" altLang="zh-CN" dirty="0" err="1"/>
              <a:t>DeepAR</a:t>
            </a:r>
            <a:r>
              <a:rPr lang="zh-CN" altLang="en-US" dirty="0"/>
              <a:t>采用的方法是计算出似然的参数，然后采样得到当前时间步的输出并且作为下一个时间步的输入。</a:t>
            </a:r>
            <a:endParaRPr lang="en-US" altLang="zh-CN" dirty="0"/>
          </a:p>
          <a:p>
            <a:pPr lvl="3"/>
            <a:r>
              <a:rPr lang="zh-CN" altLang="en-US" dirty="0"/>
              <a:t>这里会有训练时和预测时的不一致发生，而且可能会有误差累积的问题。</a:t>
            </a:r>
            <a:r>
              <a:rPr lang="en-US" altLang="zh-CN" dirty="0" err="1"/>
              <a:t>DeepAR</a:t>
            </a:r>
            <a:r>
              <a:rPr lang="zh-CN" altLang="en-US" dirty="0"/>
              <a:t>这里使用蒙特卡罗模拟的方法进行多次采样来生成区间估计，相对来说能缓解这个问题。</a:t>
            </a:r>
            <a:endParaRPr lang="en-US" altLang="zh-CN" dirty="0"/>
          </a:p>
        </p:txBody>
      </p:sp>
    </p:spTree>
    <p:extLst>
      <p:ext uri="{BB962C8B-B14F-4D97-AF65-F5344CB8AC3E}">
        <p14:creationId xmlns:p14="http://schemas.microsoft.com/office/powerpoint/2010/main" val="17977781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预测时</a:t>
            </a:r>
            <a:r>
              <a:rPr lang="en-US" altLang="zh-CN" b="1" dirty="0" err="1"/>
              <a:t>Deepar</a:t>
            </a:r>
            <a:r>
              <a:rPr lang="zh-CN" altLang="en-US" b="1" dirty="0"/>
              <a:t>如何从多条时间序列中找出和</a:t>
            </a:r>
            <a:r>
              <a:rPr lang="en-US" altLang="zh-CN" b="1" dirty="0"/>
              <a:t>target</a:t>
            </a:r>
            <a:r>
              <a:rPr lang="zh-CN" altLang="en-US" b="1" dirty="0"/>
              <a:t>最匹配的那条时间序列</a:t>
            </a:r>
            <a:r>
              <a:rPr lang="zh-CN" altLang="en-US" dirty="0"/>
              <a:t>（简单起见，这里不考虑</a:t>
            </a:r>
            <a:r>
              <a:rPr lang="en-US" altLang="zh-CN" dirty="0"/>
              <a:t>cat</a:t>
            </a:r>
            <a:r>
              <a:rPr lang="zh-CN" altLang="en-US" dirty="0"/>
              <a:t>和</a:t>
            </a:r>
            <a:r>
              <a:rPr lang="en-US" altLang="zh-CN" dirty="0"/>
              <a:t>dynamic</a:t>
            </a:r>
            <a:r>
              <a:rPr lang="zh-CN" altLang="en-US" dirty="0"/>
              <a:t>特征。</a:t>
            </a:r>
            <a:r>
              <a:rPr lang="zh-CN" altLang="en-US" b="1" dirty="0"/>
              <a:t>下面是我自己的理解，供参考</a:t>
            </a:r>
            <a:r>
              <a:rPr lang="zh-CN" altLang="en-US" dirty="0"/>
              <a:t>）？</a:t>
            </a:r>
            <a:endParaRPr lang="en-US" altLang="zh-CN" dirty="0"/>
          </a:p>
          <a:p>
            <a:pPr lvl="2"/>
            <a:r>
              <a:rPr lang="en-US" altLang="zh-CN" dirty="0" err="1"/>
              <a:t>Deepar</a:t>
            </a:r>
            <a:r>
              <a:rPr lang="zh-CN" altLang="en-US" dirty="0"/>
              <a:t>可能会保存训练时每条时间序列看到的最后一个时间点数据，它会尝试把每条时间序列从训练时看到的最后一个时间点外推</a:t>
            </a:r>
            <a:r>
              <a:rPr lang="en-US" altLang="zh-CN" dirty="0"/>
              <a:t>N</a:t>
            </a:r>
            <a:r>
              <a:rPr lang="zh-CN" altLang="en-US" dirty="0"/>
              <a:t>个点。</a:t>
            </a:r>
            <a:endParaRPr lang="en-US" altLang="zh-CN" dirty="0"/>
          </a:p>
          <a:p>
            <a:pPr lvl="2"/>
            <a:r>
              <a:rPr lang="zh-CN" altLang="en-US" dirty="0"/>
              <a:t>对于每条时间序列，它会用这个时间点数据送入神经网络计算得到每条时间序列的</a:t>
            </a:r>
            <a:r>
              <a:rPr lang="en-US" altLang="zh-CN" dirty="0"/>
              <a:t>likelihood</a:t>
            </a:r>
            <a:r>
              <a:rPr lang="zh-CN" altLang="en-US" dirty="0"/>
              <a:t>当前时间点的参数，然后做蒙特卡洛采样，这样迭代直到获得</a:t>
            </a:r>
            <a:r>
              <a:rPr lang="en-US" altLang="zh-CN" dirty="0"/>
              <a:t>N</a:t>
            </a:r>
            <a:r>
              <a:rPr lang="zh-CN" altLang="en-US" dirty="0"/>
              <a:t>个外推点。</a:t>
            </a:r>
            <a:endParaRPr lang="en-US" altLang="zh-CN" dirty="0"/>
          </a:p>
          <a:p>
            <a:pPr lvl="2"/>
            <a:r>
              <a:rPr lang="zh-CN" altLang="en-US" dirty="0"/>
              <a:t>最后计算每条时间序列的</a:t>
            </a:r>
            <a:r>
              <a:rPr lang="en-US" altLang="zh-CN" dirty="0"/>
              <a:t>N</a:t>
            </a:r>
            <a:r>
              <a:rPr lang="zh-CN" altLang="en-US" dirty="0"/>
              <a:t>个外推点和提供的预测的</a:t>
            </a:r>
            <a:r>
              <a:rPr lang="en-US" altLang="zh-CN" dirty="0"/>
              <a:t>target</a:t>
            </a:r>
            <a:r>
              <a:rPr lang="zh-CN" altLang="en-US" dirty="0"/>
              <a:t>给定的几个点的平均误差值，最后选择最小的那条时间序列来开始从给定的</a:t>
            </a:r>
            <a:r>
              <a:rPr lang="en-US" altLang="zh-CN" dirty="0"/>
              <a:t>target</a:t>
            </a:r>
            <a:r>
              <a:rPr lang="zh-CN" altLang="en-US" dirty="0"/>
              <a:t>的最后一个数据点开始的</a:t>
            </a:r>
            <a:r>
              <a:rPr lang="en-US" altLang="zh-CN" dirty="0" err="1"/>
              <a:t>prediction_length</a:t>
            </a:r>
            <a:r>
              <a:rPr lang="zh-CN" altLang="en-US" dirty="0"/>
              <a:t>个外推。</a:t>
            </a:r>
            <a:endParaRPr lang="en-US" altLang="zh-CN" dirty="0"/>
          </a:p>
          <a:p>
            <a:pPr lvl="2"/>
            <a:r>
              <a:rPr lang="zh-CN" altLang="en-US" b="1" dirty="0"/>
              <a:t>为了更好的预测效果，建议预测时提供的</a:t>
            </a:r>
            <a:r>
              <a:rPr lang="en-US" altLang="zh-CN" b="1" dirty="0"/>
              <a:t>target</a:t>
            </a:r>
            <a:r>
              <a:rPr lang="zh-CN" altLang="en-US" b="1" dirty="0"/>
              <a:t>的数据点稍微多一些</a:t>
            </a:r>
            <a:r>
              <a:rPr lang="zh-CN" altLang="en-US" dirty="0"/>
              <a:t>。</a:t>
            </a:r>
            <a:endParaRPr lang="en-US" altLang="zh-CN" dirty="0"/>
          </a:p>
          <a:p>
            <a:endParaRPr lang="en-US" dirty="0"/>
          </a:p>
        </p:txBody>
      </p:sp>
    </p:spTree>
    <p:extLst>
      <p:ext uri="{BB962C8B-B14F-4D97-AF65-F5344CB8AC3E}">
        <p14:creationId xmlns:p14="http://schemas.microsoft.com/office/powerpoint/2010/main" val="15601386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85933"/>
          </a:xfrm>
        </p:spPr>
        <p:txBody>
          <a:bodyPr>
            <a:normAutofit lnSpcReduction="10000"/>
          </a:bodyPr>
          <a:lstStyle/>
          <a:p>
            <a:pPr lvl="1"/>
            <a:r>
              <a:rPr lang="en-US" altLang="zh-CN" b="1" dirty="0" err="1"/>
              <a:t>DeepAR</a:t>
            </a:r>
            <a:r>
              <a:rPr lang="zh-CN" altLang="en-US" b="1" dirty="0"/>
              <a:t>不只是能预测</a:t>
            </a:r>
            <a:r>
              <a:rPr lang="en-US" altLang="zh-CN" b="1" dirty="0" err="1"/>
              <a:t>DeepAR</a:t>
            </a:r>
            <a:r>
              <a:rPr lang="zh-CN" altLang="en-US" b="1" dirty="0"/>
              <a:t>训练时能看到的最后一个时间点外推</a:t>
            </a:r>
            <a:r>
              <a:rPr lang="en-US" altLang="zh-CN" b="1" dirty="0" err="1"/>
              <a:t>prediction_length</a:t>
            </a:r>
            <a:r>
              <a:rPr lang="en-US" altLang="zh-CN" b="1" dirty="0"/>
              <a:t> </a:t>
            </a:r>
            <a:r>
              <a:rPr lang="zh-CN" altLang="en-US" b="1" dirty="0"/>
              <a:t>个数据点，仍然可以继续往更远的时间点外推</a:t>
            </a:r>
            <a:r>
              <a:rPr lang="zh-CN" altLang="en-US" dirty="0"/>
              <a:t>。</a:t>
            </a:r>
            <a:endParaRPr lang="en-US" altLang="zh-CN" dirty="0"/>
          </a:p>
          <a:p>
            <a:pPr lvl="2"/>
            <a:r>
              <a:rPr lang="en-US" altLang="zh-CN" dirty="0" err="1"/>
              <a:t>DeepAR</a:t>
            </a:r>
            <a:r>
              <a:rPr lang="zh-CN" altLang="en-US" dirty="0"/>
              <a:t>是根据你推理时提供的</a:t>
            </a:r>
            <a:r>
              <a:rPr lang="en-US" altLang="zh-CN" dirty="0"/>
              <a:t>target</a:t>
            </a:r>
            <a:r>
              <a:rPr lang="zh-CN" altLang="en-US" dirty="0"/>
              <a:t>的最后一个数据点外推</a:t>
            </a:r>
            <a:r>
              <a:rPr lang="en-US" altLang="zh-CN" dirty="0" err="1"/>
              <a:t>prediction_length</a:t>
            </a:r>
            <a:r>
              <a:rPr lang="zh-CN" altLang="en-US" dirty="0"/>
              <a:t>个点的，所以你提供的最后一个数据点决定了</a:t>
            </a:r>
            <a:r>
              <a:rPr lang="en-US" altLang="zh-CN" dirty="0" err="1"/>
              <a:t>DeepAR</a:t>
            </a:r>
            <a:r>
              <a:rPr lang="zh-CN" altLang="en-US" dirty="0"/>
              <a:t>能外推多远的将来。</a:t>
            </a:r>
            <a:endParaRPr lang="en-US" altLang="zh-CN" dirty="0"/>
          </a:p>
          <a:p>
            <a:pPr lvl="2"/>
            <a:r>
              <a:rPr lang="zh-CN" altLang="en-US" b="1" dirty="0"/>
              <a:t>一般不建议预测很久时间步的时间点，如果非要这样的需求：</a:t>
            </a:r>
            <a:endParaRPr lang="en-US" altLang="zh-CN" b="1" dirty="0"/>
          </a:p>
          <a:p>
            <a:pPr lvl="3"/>
            <a:r>
              <a:rPr lang="zh-CN" altLang="en-US" b="1" dirty="0"/>
              <a:t>建议把时间点聚合为更大的周期来预测。</a:t>
            </a:r>
            <a:endParaRPr lang="en-US" altLang="zh-CN" b="1" dirty="0"/>
          </a:p>
          <a:p>
            <a:pPr lvl="3"/>
            <a:r>
              <a:rPr lang="zh-CN" altLang="en-US" b="1" dirty="0"/>
              <a:t>更建议用最新能获得的数据来</a:t>
            </a:r>
            <a:r>
              <a:rPr lang="en-US" altLang="zh-CN" b="1" dirty="0"/>
              <a:t>retrain</a:t>
            </a:r>
            <a:r>
              <a:rPr lang="zh-CN" altLang="en-US" b="1" dirty="0"/>
              <a:t>。</a:t>
            </a:r>
            <a:endParaRPr lang="en-US" altLang="zh-CN" b="1" dirty="0"/>
          </a:p>
          <a:p>
            <a:pPr lvl="1"/>
            <a:r>
              <a:rPr lang="zh-CN" altLang="en-US" b="1" dirty="0"/>
              <a:t>为了更好的验证</a:t>
            </a:r>
            <a:r>
              <a:rPr lang="en-US" b="1" dirty="0" err="1"/>
              <a:t>Deepar</a:t>
            </a:r>
            <a:r>
              <a:rPr lang="zh-CN" altLang="en-US" b="1" dirty="0"/>
              <a:t>的效果，测试集的构造是比较特别的</a:t>
            </a:r>
            <a:r>
              <a:rPr lang="zh-CN" altLang="en-US" dirty="0"/>
              <a:t>。</a:t>
            </a:r>
            <a:endParaRPr lang="en-US" altLang="zh-CN" dirty="0"/>
          </a:p>
          <a:p>
            <a:pPr lvl="2"/>
            <a:r>
              <a:rPr lang="zh-CN" altLang="en-US" dirty="0"/>
              <a:t>测试集最好有很多的训练中看到的最后一个时间点之后的时间点样本，这样评估模型效果才比较充分。</a:t>
            </a:r>
            <a:endParaRPr lang="en-US" altLang="zh-CN" dirty="0"/>
          </a:p>
          <a:p>
            <a:pPr lvl="2"/>
            <a:r>
              <a:rPr lang="zh-CN" altLang="en-US" b="1" dirty="0"/>
              <a:t>具体的构造测试集的样本可以用所谓的滑窗的方式</a:t>
            </a:r>
            <a:r>
              <a:rPr lang="zh-CN" altLang="en-US" dirty="0"/>
              <a:t>，可以参考本页注释中的代码。详细的可以参考官方样例代码：</a:t>
            </a:r>
            <a:endParaRPr lang="en-US" altLang="zh-CN" dirty="0"/>
          </a:p>
          <a:p>
            <a:pPr lvl="3"/>
            <a:r>
              <a:rPr lang="en-US" u="sng" dirty="0">
                <a:hlinkClick r:id="rId3"/>
              </a:rPr>
              <a:t>https://github.com/awslabs/amazon-sagemaker-examples/blob/master/introduction_to_amazon_algorithms/deepar_electricity/DeepAR-Electricity.ipynb</a:t>
            </a:r>
            <a:endParaRPr lang="en-US" dirty="0"/>
          </a:p>
          <a:p>
            <a:pPr lvl="1"/>
            <a:endParaRPr lang="en-US" dirty="0"/>
          </a:p>
        </p:txBody>
      </p:sp>
    </p:spTree>
    <p:extLst>
      <p:ext uri="{BB962C8B-B14F-4D97-AF65-F5344CB8AC3E}">
        <p14:creationId xmlns:p14="http://schemas.microsoft.com/office/powerpoint/2010/main" val="3995287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548542"/>
          </a:xfrm>
        </p:spPr>
        <p:txBody>
          <a:bodyPr>
            <a:normAutofit fontScale="92500" lnSpcReduction="10000"/>
          </a:bodyPr>
          <a:lstStyle/>
          <a:p>
            <a:pPr lvl="1"/>
            <a:r>
              <a:rPr lang="zh-CN" altLang="en-US" dirty="0"/>
              <a:t>如果训练时提供了</a:t>
            </a:r>
            <a:r>
              <a:rPr lang="en-US" altLang="zh-CN" dirty="0"/>
              <a:t>cat</a:t>
            </a:r>
            <a:r>
              <a:rPr lang="zh-CN" altLang="en-US" dirty="0"/>
              <a:t>字段，预测时可能会受到具有相应</a:t>
            </a:r>
            <a:r>
              <a:rPr lang="en-US" altLang="zh-CN" dirty="0"/>
              <a:t>cat</a:t>
            </a:r>
            <a:r>
              <a:rPr lang="zh-CN" altLang="en-US" dirty="0"/>
              <a:t>特征的时间序列特征的影响。</a:t>
            </a:r>
            <a:endParaRPr lang="en-US" altLang="zh-CN" dirty="0"/>
          </a:p>
          <a:p>
            <a:pPr lvl="1"/>
            <a:r>
              <a:rPr lang="en-US" altLang="zh-CN" dirty="0"/>
              <a:t>Shuffle</a:t>
            </a:r>
            <a:r>
              <a:rPr lang="zh-CN" altLang="en-US" dirty="0"/>
              <a:t>是针对整条时间序列，不能对单条时间序列内部的时间点做</a:t>
            </a:r>
            <a:r>
              <a:rPr lang="en-US" altLang="zh-CN" dirty="0"/>
              <a:t>shuffle</a:t>
            </a:r>
            <a:r>
              <a:rPr lang="zh-CN" altLang="en-US" dirty="0"/>
              <a:t>。</a:t>
            </a:r>
            <a:endParaRPr lang="en-US" altLang="zh-CN" dirty="0"/>
          </a:p>
          <a:p>
            <a:pPr lvl="1"/>
            <a:r>
              <a:rPr lang="zh-CN" altLang="en-US" b="1" dirty="0"/>
              <a:t>每条时间序列的</a:t>
            </a:r>
            <a:r>
              <a:rPr lang="en-US" altLang="zh-CN" b="1" dirty="0"/>
              <a:t>start time</a:t>
            </a:r>
            <a:r>
              <a:rPr lang="zh-CN" altLang="en-US" b="1" dirty="0"/>
              <a:t>可以不同，数据点数量可以不同；但是</a:t>
            </a:r>
            <a:r>
              <a:rPr lang="en-US" altLang="zh-CN" b="1" dirty="0"/>
              <a:t>cat</a:t>
            </a:r>
            <a:r>
              <a:rPr lang="zh-CN" altLang="en-US" b="1" dirty="0"/>
              <a:t>和</a:t>
            </a:r>
            <a:r>
              <a:rPr lang="en-US" altLang="zh-CN" b="1" dirty="0" err="1"/>
              <a:t>dynamic_feat</a:t>
            </a:r>
            <a:r>
              <a:rPr lang="zh-CN" altLang="en-US" b="1" dirty="0"/>
              <a:t>的维度必须相同；数据点的频率必须相同</a:t>
            </a:r>
            <a:r>
              <a:rPr lang="zh-CN" altLang="en-US" dirty="0"/>
              <a:t>。</a:t>
            </a:r>
            <a:endParaRPr lang="en-US" altLang="zh-CN" dirty="0"/>
          </a:p>
          <a:p>
            <a:pPr lvl="1"/>
            <a:r>
              <a:rPr lang="zh-CN" altLang="en-US" dirty="0"/>
              <a:t>超参数</a:t>
            </a:r>
            <a:r>
              <a:rPr lang="en-US" altLang="zh-CN" dirty="0" err="1"/>
              <a:t>context_length</a:t>
            </a:r>
            <a:r>
              <a:rPr lang="zh-CN" altLang="en-US" dirty="0"/>
              <a:t>对应的就是</a:t>
            </a:r>
            <a:r>
              <a:rPr lang="en-US" altLang="zh-CN" dirty="0"/>
              <a:t>LSTM</a:t>
            </a:r>
            <a:r>
              <a:rPr lang="zh-CN" altLang="en-US" dirty="0"/>
              <a:t>的时间步超参数，用来刻画数据的依赖的。</a:t>
            </a:r>
            <a:endParaRPr lang="en-US" altLang="zh-CN" dirty="0"/>
          </a:p>
          <a:p>
            <a:pPr lvl="2"/>
            <a:r>
              <a:rPr lang="zh-CN" altLang="en-US" dirty="0"/>
              <a:t>由于</a:t>
            </a:r>
            <a:r>
              <a:rPr lang="en-US" altLang="zh-CN" dirty="0" err="1"/>
              <a:t>DeepAR</a:t>
            </a:r>
            <a:r>
              <a:rPr lang="zh-CN" altLang="en-US" dirty="0"/>
              <a:t>会根据原始时间序列的频率自动提取更长时间间隔的时间点作为附加的</a:t>
            </a:r>
            <a:r>
              <a:rPr lang="en-US" altLang="zh-CN" dirty="0"/>
              <a:t>feature time series</a:t>
            </a:r>
            <a:r>
              <a:rPr lang="zh-CN" altLang="en-US" dirty="0"/>
              <a:t>，因此</a:t>
            </a:r>
            <a:r>
              <a:rPr lang="zh-CN" altLang="en-US" b="1" dirty="0"/>
              <a:t>不需要为了考虑长期季节性的影响而把</a:t>
            </a:r>
            <a:r>
              <a:rPr lang="en-US" altLang="zh-CN" b="1" dirty="0" err="1"/>
              <a:t>context_length</a:t>
            </a:r>
            <a:r>
              <a:rPr lang="zh-CN" altLang="en-US" b="1" dirty="0"/>
              <a:t>设置很大，一般设置为和</a:t>
            </a:r>
            <a:r>
              <a:rPr lang="en-US" altLang="zh-CN" b="1" dirty="0" err="1"/>
              <a:t>prediction_length</a:t>
            </a:r>
            <a:r>
              <a:rPr lang="zh-CN" altLang="en-US" b="1" dirty="0"/>
              <a:t>一样大就好</a:t>
            </a:r>
            <a:r>
              <a:rPr lang="zh-CN" altLang="en-US" dirty="0"/>
              <a:t>。</a:t>
            </a:r>
            <a:endParaRPr lang="en-US" altLang="zh-CN" dirty="0"/>
          </a:p>
          <a:p>
            <a:pPr lvl="1"/>
            <a:r>
              <a:rPr lang="zh-CN" altLang="en-US" dirty="0"/>
              <a:t>如果数据集不大，又要用</a:t>
            </a:r>
            <a:r>
              <a:rPr lang="en-US" altLang="zh-CN" dirty="0" err="1"/>
              <a:t>DeepAR</a:t>
            </a:r>
            <a:r>
              <a:rPr lang="zh-CN" altLang="en-US" dirty="0"/>
              <a:t>来训练的话，最好把超参数</a:t>
            </a:r>
            <a:r>
              <a:rPr lang="en-US" altLang="zh-CN" dirty="0" err="1"/>
              <a:t>number_layers</a:t>
            </a:r>
            <a:r>
              <a:rPr lang="zh-CN" altLang="en-US" dirty="0"/>
              <a:t>和</a:t>
            </a:r>
            <a:r>
              <a:rPr lang="en-US" altLang="zh-CN" dirty="0" err="1"/>
              <a:t>num_cells</a:t>
            </a:r>
            <a:r>
              <a:rPr lang="en-US" altLang="zh-CN" dirty="0"/>
              <a:t>(hidden unit)</a:t>
            </a:r>
            <a:r>
              <a:rPr lang="zh-CN" altLang="en-US" dirty="0"/>
              <a:t>设置小一点。</a:t>
            </a:r>
            <a:endParaRPr lang="en-US" altLang="zh-CN" dirty="0"/>
          </a:p>
          <a:p>
            <a:pPr lvl="1"/>
            <a:r>
              <a:rPr lang="zh-CN" altLang="en-US" b="1" dirty="0"/>
              <a:t>如果有动态的</a:t>
            </a:r>
            <a:r>
              <a:rPr lang="en-US" altLang="zh-CN" b="1" dirty="0"/>
              <a:t>category</a:t>
            </a:r>
            <a:r>
              <a:rPr lang="zh-CN" altLang="en-US" b="1" dirty="0"/>
              <a:t>特征与</a:t>
            </a:r>
            <a:r>
              <a:rPr lang="en-US" altLang="zh-CN" b="1" dirty="0"/>
              <a:t>target</a:t>
            </a:r>
            <a:r>
              <a:rPr lang="zh-CN" altLang="en-US" b="1" dirty="0"/>
              <a:t>时间序列有关，需要把它转换为多个值为</a:t>
            </a:r>
            <a:r>
              <a:rPr lang="en-US" altLang="zh-CN" b="1" dirty="0"/>
              <a:t>[0</a:t>
            </a:r>
            <a:r>
              <a:rPr lang="zh-CN" altLang="en-US" b="1" dirty="0"/>
              <a:t>，</a:t>
            </a:r>
            <a:r>
              <a:rPr lang="en-US" altLang="zh-CN" b="1" dirty="0"/>
              <a:t>1]</a:t>
            </a:r>
            <a:r>
              <a:rPr lang="zh-CN" altLang="en-US" b="1" dirty="0"/>
              <a:t>的</a:t>
            </a:r>
            <a:r>
              <a:rPr lang="en-US" altLang="zh-CN" b="1" dirty="0"/>
              <a:t>dynamic feature time series</a:t>
            </a:r>
            <a:r>
              <a:rPr lang="zh-CN" altLang="en-US" b="1" dirty="0"/>
              <a:t>（本质上就是变成</a:t>
            </a:r>
            <a:r>
              <a:rPr lang="en-US" altLang="zh-CN" b="1" dirty="0"/>
              <a:t>one-hot</a:t>
            </a:r>
            <a:r>
              <a:rPr lang="zh-CN" altLang="en-US" b="1" dirty="0"/>
              <a:t>）</a:t>
            </a:r>
            <a:r>
              <a:rPr lang="zh-CN" altLang="en-US" dirty="0"/>
              <a:t>。</a:t>
            </a:r>
            <a:endParaRPr lang="en-US" altLang="zh-CN" dirty="0"/>
          </a:p>
          <a:p>
            <a:pPr lvl="2"/>
            <a:r>
              <a:rPr lang="zh-CN" altLang="en-US" dirty="0"/>
              <a:t>不能直接把动态变化的</a:t>
            </a:r>
            <a:r>
              <a:rPr lang="en-US" altLang="zh-CN" dirty="0"/>
              <a:t>category</a:t>
            </a:r>
            <a:r>
              <a:rPr lang="zh-CN" altLang="en-US" dirty="0"/>
              <a:t>特征尤其是无序的</a:t>
            </a:r>
            <a:r>
              <a:rPr lang="en-US" altLang="zh-CN" dirty="0"/>
              <a:t>category</a:t>
            </a:r>
            <a:r>
              <a:rPr lang="zh-CN" altLang="en-US" dirty="0"/>
              <a:t>特征作为</a:t>
            </a:r>
            <a:r>
              <a:rPr lang="en-US" altLang="zh-CN" dirty="0"/>
              <a:t>dynamic feature time series</a:t>
            </a:r>
            <a:r>
              <a:rPr lang="zh-CN" altLang="en-US" dirty="0"/>
              <a:t>。</a:t>
            </a:r>
            <a:endParaRPr lang="en-US" dirty="0"/>
          </a:p>
          <a:p>
            <a:pPr lvl="1"/>
            <a:endParaRPr lang="en-US" altLang="zh-CN" dirty="0"/>
          </a:p>
        </p:txBody>
      </p:sp>
    </p:spTree>
    <p:extLst>
      <p:ext uri="{BB962C8B-B14F-4D97-AF65-F5344CB8AC3E}">
        <p14:creationId xmlns:p14="http://schemas.microsoft.com/office/powerpoint/2010/main" val="1717170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432" y="2828106"/>
            <a:ext cx="10515600" cy="1325563"/>
          </a:xfrm>
        </p:spPr>
        <p:txBody>
          <a:bodyPr/>
          <a:lstStyle/>
          <a:p>
            <a:pPr algn="ctr"/>
            <a:r>
              <a:rPr lang="zh-CN" altLang="en-US" dirty="0"/>
              <a:t>个性化搜索，广告</a:t>
            </a:r>
            <a:r>
              <a:rPr lang="en-US" altLang="zh-CN" dirty="0"/>
              <a:t>CTR</a:t>
            </a:r>
            <a:r>
              <a:rPr lang="zh-CN" altLang="en-US" dirty="0"/>
              <a:t>和推荐系统相关</a:t>
            </a:r>
            <a:endParaRPr lang="en-US" dirty="0"/>
          </a:p>
        </p:txBody>
      </p:sp>
    </p:spTree>
    <p:extLst>
      <p:ext uri="{BB962C8B-B14F-4D97-AF65-F5344CB8AC3E}">
        <p14:creationId xmlns:p14="http://schemas.microsoft.com/office/powerpoint/2010/main" val="39735420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-----FM</a:t>
            </a:r>
            <a:r>
              <a:rPr lang="zh-CN" altLang="en-US" dirty="0"/>
              <a:t>因子分解机</a:t>
            </a:r>
            <a:endParaRPr lang="en-US" dirty="0"/>
          </a:p>
        </p:txBody>
      </p:sp>
      <p:sp>
        <p:nvSpPr>
          <p:cNvPr id="3" name="Content Placeholder 2"/>
          <p:cNvSpPr>
            <a:spLocks noGrp="1"/>
          </p:cNvSpPr>
          <p:nvPr>
            <p:ph idx="1"/>
          </p:nvPr>
        </p:nvSpPr>
        <p:spPr>
          <a:xfrm>
            <a:off x="838200" y="1825624"/>
            <a:ext cx="10515600" cy="4796401"/>
          </a:xfrm>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FM</a:t>
            </a:r>
            <a:r>
              <a:rPr lang="zh-CN" altLang="en-US" dirty="0"/>
              <a:t>支持二分类和回归任务，该模型常用于个性化</a:t>
            </a:r>
            <a:r>
              <a:rPr lang="en-US" altLang="zh-CN" dirty="0" err="1"/>
              <a:t>TopN</a:t>
            </a:r>
            <a:r>
              <a:rPr lang="zh-CN" altLang="en-US" dirty="0"/>
              <a:t>推荐的排序阶段。</a:t>
            </a:r>
            <a:endParaRPr lang="en-US" altLang="zh-CN" dirty="0"/>
          </a:p>
          <a:p>
            <a:pPr lvl="1"/>
            <a:r>
              <a:rPr lang="en-US" altLang="zh-CN" b="1" dirty="0">
                <a:solidFill>
                  <a:srgbClr val="FF0000"/>
                </a:solidFill>
              </a:rPr>
              <a:t>FM</a:t>
            </a:r>
            <a:r>
              <a:rPr lang="zh-CN" altLang="en-US" b="1" dirty="0">
                <a:solidFill>
                  <a:srgbClr val="FF0000"/>
                </a:solidFill>
              </a:rPr>
              <a:t>不是</a:t>
            </a:r>
            <a:r>
              <a:rPr lang="en-US" altLang="zh-CN" b="1" dirty="0">
                <a:solidFill>
                  <a:srgbClr val="FF0000"/>
                </a:solidFill>
              </a:rPr>
              <a:t>MF</a:t>
            </a:r>
            <a:r>
              <a:rPr lang="zh-CN" altLang="en-US" b="1" dirty="0"/>
              <a:t>：</a:t>
            </a:r>
            <a:endParaRPr lang="en-US" altLang="zh-CN" b="1" dirty="0"/>
          </a:p>
          <a:p>
            <a:pPr lvl="2"/>
            <a:r>
              <a:rPr lang="en-US" altLang="zh-CN" dirty="0"/>
              <a:t>MF</a:t>
            </a:r>
            <a:r>
              <a:rPr lang="zh-CN" altLang="en-US" dirty="0"/>
              <a:t>是用矩阵分解算法变体如</a:t>
            </a:r>
            <a:r>
              <a:rPr lang="en-US" altLang="zh-CN" dirty="0"/>
              <a:t>SVD</a:t>
            </a:r>
            <a:r>
              <a:rPr lang="zh-CN" altLang="en-US" dirty="0"/>
              <a:t>来求解的；</a:t>
            </a:r>
            <a:r>
              <a:rPr lang="en-US" altLang="zh-CN" dirty="0" err="1"/>
              <a:t>Sagemaker</a:t>
            </a:r>
            <a:r>
              <a:rPr lang="zh-CN" altLang="en-US" dirty="0"/>
              <a:t>的</a:t>
            </a:r>
            <a:r>
              <a:rPr lang="en-US" altLang="zh-CN" dirty="0"/>
              <a:t>FM</a:t>
            </a:r>
            <a:r>
              <a:rPr lang="zh-CN" altLang="en-US" dirty="0"/>
              <a:t>则是用梯度下降算法求解的。</a:t>
            </a:r>
            <a:endParaRPr lang="en-US" altLang="zh-CN" dirty="0"/>
          </a:p>
          <a:p>
            <a:pPr lvl="2"/>
            <a:r>
              <a:rPr lang="en-US" altLang="zh-CN" dirty="0"/>
              <a:t>MF</a:t>
            </a:r>
            <a:r>
              <a:rPr lang="zh-CN" altLang="en-US" dirty="0"/>
              <a:t>只是针对</a:t>
            </a:r>
            <a:r>
              <a:rPr lang="en-US" altLang="zh-CN" dirty="0"/>
              <a:t>user-item</a:t>
            </a:r>
            <a:r>
              <a:rPr lang="zh-CN" altLang="en-US" dirty="0"/>
              <a:t>交互矩阵，而</a:t>
            </a:r>
            <a:r>
              <a:rPr lang="en-US" altLang="zh-CN" dirty="0"/>
              <a:t>FM</a:t>
            </a:r>
            <a:r>
              <a:rPr lang="zh-CN" altLang="en-US" dirty="0"/>
              <a:t>允许在矩阵中加入更多的其他</a:t>
            </a:r>
            <a:r>
              <a:rPr lang="en-US" altLang="zh-CN" dirty="0"/>
              <a:t>feature</a:t>
            </a:r>
            <a:r>
              <a:rPr lang="zh-CN" altLang="en-US" dirty="0"/>
              <a:t>。</a:t>
            </a:r>
            <a:endParaRPr lang="en-US" altLang="zh-CN" dirty="0"/>
          </a:p>
          <a:p>
            <a:r>
              <a:rPr lang="en-US" dirty="0" err="1"/>
              <a:t>Sage</a:t>
            </a:r>
            <a:r>
              <a:rPr lang="en-US" altLang="zh-CN" dirty="0" err="1"/>
              <a:t>M</a:t>
            </a:r>
            <a:r>
              <a:rPr lang="en-US" dirty="0" err="1"/>
              <a:t>aker</a:t>
            </a:r>
            <a:r>
              <a:rPr lang="en-US" dirty="0"/>
              <a:t> </a:t>
            </a:r>
            <a:r>
              <a:rPr lang="zh-CN" altLang="en-US" dirty="0"/>
              <a:t>的</a:t>
            </a:r>
            <a:r>
              <a:rPr lang="en-US" altLang="zh-CN" dirty="0"/>
              <a:t>FM</a:t>
            </a:r>
            <a:r>
              <a:rPr lang="zh-CN" altLang="en-US" dirty="0"/>
              <a:t>模型的预测函数：</a:t>
            </a:r>
            <a:endParaRPr lang="en-US" altLang="zh-CN" dirty="0"/>
          </a:p>
          <a:p>
            <a:endParaRPr lang="en-US" altLang="zh-CN" dirty="0"/>
          </a:p>
          <a:p>
            <a:endParaRPr lang="en-US" altLang="zh-CN" dirty="0"/>
          </a:p>
          <a:p>
            <a:endParaRPr lang="en-US" altLang="zh-CN" dirty="0"/>
          </a:p>
          <a:p>
            <a:pPr lvl="1"/>
            <a:r>
              <a:rPr lang="zh-CN" altLang="en-US" dirty="0"/>
              <a:t>上式中的</a:t>
            </a:r>
            <a:r>
              <a:rPr lang="en-US" altLang="zh-CN" dirty="0" err="1"/>
              <a:t>i</a:t>
            </a:r>
            <a:r>
              <a:rPr lang="en-US" altLang="zh-CN" dirty="0"/>
              <a:t>, j</a:t>
            </a:r>
            <a:r>
              <a:rPr lang="zh-CN" altLang="en-US" dirty="0"/>
              <a:t>表示的是连续特征或者</a:t>
            </a:r>
            <a:r>
              <a:rPr lang="en-US" altLang="zh-CN" dirty="0"/>
              <a:t>category</a:t>
            </a:r>
            <a:r>
              <a:rPr lang="zh-CN" altLang="en-US" dirty="0"/>
              <a:t>特征</a:t>
            </a:r>
            <a:r>
              <a:rPr lang="en-US" altLang="zh-CN" dirty="0"/>
              <a:t>one-hot</a:t>
            </a:r>
            <a:r>
              <a:rPr lang="zh-CN" altLang="en-US" dirty="0"/>
              <a:t>后的每个特征。</a:t>
            </a:r>
            <a:endParaRPr lang="en-US" altLang="zh-CN" dirty="0"/>
          </a:p>
          <a:p>
            <a:pPr lvl="1"/>
            <a:r>
              <a:rPr lang="zh-CN" altLang="en-US" dirty="0"/>
              <a:t>上式中的</a:t>
            </a:r>
            <a:r>
              <a:rPr lang="en-US" altLang="zh-CN" dirty="0"/>
              <a:t>vi</a:t>
            </a:r>
            <a:r>
              <a:rPr lang="zh-CN" altLang="en-US" dirty="0"/>
              <a:t>，</a:t>
            </a:r>
            <a:r>
              <a:rPr lang="en-US" altLang="zh-CN" dirty="0" err="1"/>
              <a:t>vj</a:t>
            </a:r>
            <a:r>
              <a:rPr lang="zh-CN" altLang="en-US" dirty="0"/>
              <a:t>为对应的特征</a:t>
            </a:r>
            <a:r>
              <a:rPr lang="en-US" altLang="zh-CN" dirty="0" err="1"/>
              <a:t>i</a:t>
            </a:r>
            <a:r>
              <a:rPr lang="zh-CN" altLang="en-US" dirty="0"/>
              <a:t>和特征</a:t>
            </a:r>
            <a:r>
              <a:rPr lang="en-US" altLang="zh-CN" dirty="0"/>
              <a:t>j</a:t>
            </a:r>
            <a:r>
              <a:rPr lang="zh-CN" altLang="en-US" dirty="0"/>
              <a:t>学习出来的</a:t>
            </a:r>
            <a:r>
              <a:rPr lang="en-US" altLang="zh-CN" dirty="0"/>
              <a:t>embedding</a:t>
            </a:r>
            <a:r>
              <a:rPr lang="zh-CN" altLang="en-US" dirty="0"/>
              <a:t>低维</a:t>
            </a:r>
            <a:r>
              <a:rPr lang="en-US" altLang="zh-CN" dirty="0"/>
              <a:t>dense</a:t>
            </a:r>
            <a:r>
              <a:rPr lang="zh-CN" altLang="en-US" dirty="0"/>
              <a:t>向量，这里把它们的内积作为特征交叉的权重。</a:t>
            </a:r>
            <a:endParaRPr lang="en-US" altLang="zh-CN" dirty="0"/>
          </a:p>
          <a:p>
            <a:pPr lvl="1"/>
            <a:r>
              <a:rPr lang="zh-CN" altLang="en-US" dirty="0"/>
              <a:t>每个连续特征就一个</a:t>
            </a:r>
            <a:r>
              <a:rPr lang="en-US" altLang="zh-CN" dirty="0"/>
              <a:t>embedding</a:t>
            </a:r>
            <a:r>
              <a:rPr lang="zh-CN" altLang="en-US" dirty="0"/>
              <a:t>向量，而每个</a:t>
            </a:r>
            <a:r>
              <a:rPr lang="en-US" dirty="0"/>
              <a:t>category</a:t>
            </a:r>
            <a:r>
              <a:rPr lang="zh-CN" altLang="en-US" dirty="0"/>
              <a:t>特征的每个唯一值都有一个</a:t>
            </a:r>
            <a:r>
              <a:rPr lang="en-US" dirty="0"/>
              <a:t>embedding</a:t>
            </a:r>
            <a:r>
              <a:rPr lang="zh-CN" altLang="en-US" dirty="0"/>
              <a:t>向量。</a:t>
            </a:r>
            <a:endParaRPr lang="en-US" dirty="0"/>
          </a:p>
          <a:p>
            <a:endParaRPr lang="en-US" altLang="zh-CN"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163" y="3739164"/>
            <a:ext cx="7833674" cy="1057425"/>
          </a:xfrm>
          <a:prstGeom prst="rect">
            <a:avLst/>
          </a:prstGeom>
        </p:spPr>
      </p:pic>
    </p:spTree>
    <p:extLst>
      <p:ext uri="{BB962C8B-B14F-4D97-AF65-F5344CB8AC3E}">
        <p14:creationId xmlns:p14="http://schemas.microsoft.com/office/powerpoint/2010/main" val="554089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Tips:</a:t>
            </a:r>
          </a:p>
          <a:p>
            <a:pPr lvl="1"/>
            <a:r>
              <a:rPr lang="en-US" altLang="zh-CN" dirty="0" err="1"/>
              <a:t>Sagemaker</a:t>
            </a:r>
            <a:r>
              <a:rPr lang="zh-CN" altLang="en-US" dirty="0"/>
              <a:t>的</a:t>
            </a:r>
            <a:r>
              <a:rPr lang="en-US" altLang="zh-CN" dirty="0"/>
              <a:t>FM</a:t>
            </a:r>
            <a:r>
              <a:rPr lang="zh-CN" altLang="en-US" dirty="0"/>
              <a:t>支持分布式训练。</a:t>
            </a:r>
            <a:endParaRPr lang="en-US" altLang="zh-CN" dirty="0"/>
          </a:p>
          <a:p>
            <a:pPr lvl="1"/>
            <a:r>
              <a:rPr lang="en-US" altLang="zh-CN" b="1" dirty="0" err="1"/>
              <a:t>Sagemaker</a:t>
            </a:r>
            <a:r>
              <a:rPr lang="en-US" altLang="zh-CN" b="1" dirty="0"/>
              <a:t> FM</a:t>
            </a:r>
            <a:r>
              <a:rPr lang="zh-CN" altLang="en-US" b="1" dirty="0"/>
              <a:t>算法需要输入的</a:t>
            </a:r>
            <a:r>
              <a:rPr lang="en-US" altLang="zh-CN" b="1" dirty="0"/>
              <a:t>category</a:t>
            </a:r>
            <a:r>
              <a:rPr lang="zh-CN" altLang="en-US" b="1" dirty="0"/>
              <a:t>特征是</a:t>
            </a:r>
            <a:r>
              <a:rPr lang="en-US" altLang="zh-CN" b="1" dirty="0"/>
              <a:t>one-hot</a:t>
            </a:r>
            <a:r>
              <a:rPr lang="zh-CN" altLang="en-US" b="1" dirty="0"/>
              <a:t>形式的</a:t>
            </a:r>
            <a:r>
              <a:rPr lang="zh-CN" altLang="en-US" dirty="0"/>
              <a:t>。</a:t>
            </a:r>
            <a:endParaRPr lang="en-US" altLang="zh-CN" dirty="0"/>
          </a:p>
          <a:p>
            <a:pPr lvl="2"/>
            <a:r>
              <a:rPr lang="en-US" altLang="zh-CN" b="1" dirty="0"/>
              <a:t>one-hot</a:t>
            </a:r>
            <a:r>
              <a:rPr lang="zh-CN" altLang="en-US" b="1" dirty="0"/>
              <a:t>向量的维度是训练样本中该</a:t>
            </a:r>
            <a:r>
              <a:rPr lang="en-US" altLang="zh-CN" b="1" dirty="0"/>
              <a:t>category</a:t>
            </a:r>
            <a:r>
              <a:rPr lang="zh-CN" altLang="en-US" b="1" dirty="0"/>
              <a:t>特征（比如</a:t>
            </a:r>
            <a:r>
              <a:rPr lang="en-US" altLang="zh-CN" b="1" dirty="0"/>
              <a:t>ID</a:t>
            </a:r>
            <a:r>
              <a:rPr lang="zh-CN" altLang="en-US" b="1" dirty="0"/>
              <a:t>类特征）出现的不重复值的次数，并不是</a:t>
            </a:r>
            <a:r>
              <a:rPr lang="en-US" altLang="zh-CN" b="1" dirty="0"/>
              <a:t>category</a:t>
            </a:r>
            <a:r>
              <a:rPr lang="zh-CN" altLang="en-US" b="1" dirty="0"/>
              <a:t>特征的值空间的维度。</a:t>
            </a:r>
            <a:endParaRPr lang="en-US" altLang="zh-CN" b="1" dirty="0"/>
          </a:p>
          <a:p>
            <a:pPr lvl="2"/>
            <a:r>
              <a:rPr lang="zh-CN" altLang="en-US" dirty="0"/>
              <a:t>也就是说</a:t>
            </a:r>
            <a:r>
              <a:rPr lang="en-US" altLang="zh-CN" dirty="0"/>
              <a:t>FM</a:t>
            </a:r>
            <a:r>
              <a:rPr lang="zh-CN" altLang="en-US" dirty="0"/>
              <a:t>不能解决</a:t>
            </a:r>
            <a:r>
              <a:rPr lang="en-US" altLang="zh-CN" dirty="0"/>
              <a:t>OOV</a:t>
            </a:r>
            <a:r>
              <a:rPr lang="zh-CN" altLang="en-US" dirty="0"/>
              <a:t>的问题。</a:t>
            </a:r>
            <a:endParaRPr lang="en-US" altLang="zh-CN" dirty="0"/>
          </a:p>
          <a:p>
            <a:pPr lvl="3"/>
            <a:r>
              <a:rPr lang="zh-CN" altLang="en-US" dirty="0"/>
              <a:t>因此建议定期把新的</a:t>
            </a:r>
            <a:r>
              <a:rPr lang="en-US" altLang="zh-CN" dirty="0"/>
              <a:t>user-item</a:t>
            </a:r>
            <a:r>
              <a:rPr lang="zh-CN" altLang="en-US" dirty="0"/>
              <a:t>交互样本合并到老的训练集重新用</a:t>
            </a:r>
            <a:r>
              <a:rPr lang="en-US" altLang="zh-CN" dirty="0" err="1"/>
              <a:t>Sagemaker</a:t>
            </a:r>
            <a:r>
              <a:rPr lang="en-US" altLang="zh-CN" dirty="0"/>
              <a:t> FM</a:t>
            </a:r>
            <a:r>
              <a:rPr lang="zh-CN" altLang="en-US" dirty="0"/>
              <a:t>来训练。</a:t>
            </a:r>
            <a:endParaRPr lang="en-US" altLang="zh-CN" dirty="0"/>
          </a:p>
          <a:p>
            <a:pPr lvl="1"/>
            <a:r>
              <a:rPr lang="zh-CN" altLang="en-US" b="1" dirty="0"/>
              <a:t>超参数</a:t>
            </a:r>
            <a:r>
              <a:rPr lang="en-US" b="1" dirty="0" err="1"/>
              <a:t>feature_dim</a:t>
            </a:r>
            <a:r>
              <a:rPr lang="zh-CN" altLang="en-US" b="1" dirty="0"/>
              <a:t>指的是原始</a:t>
            </a:r>
            <a:r>
              <a:rPr lang="en-US" altLang="zh-CN" b="1" dirty="0"/>
              <a:t>category</a:t>
            </a:r>
            <a:r>
              <a:rPr lang="zh-CN" altLang="en-US" b="1" dirty="0"/>
              <a:t>特征做了</a:t>
            </a:r>
            <a:r>
              <a:rPr lang="en-US" altLang="zh-CN" b="1" dirty="0"/>
              <a:t>one-hot</a:t>
            </a:r>
            <a:r>
              <a:rPr lang="zh-CN" altLang="en-US" b="1" dirty="0"/>
              <a:t>处理后的维度 </a:t>
            </a:r>
            <a:r>
              <a:rPr lang="en-US" altLang="zh-CN" b="1" dirty="0"/>
              <a:t>+</a:t>
            </a:r>
            <a:r>
              <a:rPr lang="zh-CN" altLang="en-US" b="1" dirty="0"/>
              <a:t> 原始的连续特征的总的维度</a:t>
            </a:r>
            <a:r>
              <a:rPr lang="zh-CN" altLang="en-US" dirty="0"/>
              <a:t>。</a:t>
            </a:r>
            <a:endParaRPr lang="en-US" altLang="zh-CN" dirty="0"/>
          </a:p>
          <a:p>
            <a:pPr lvl="1"/>
            <a:r>
              <a:rPr lang="zh-CN" altLang="en-US" dirty="0"/>
              <a:t>在</a:t>
            </a:r>
            <a:r>
              <a:rPr lang="en-US" altLang="zh-CN" dirty="0" err="1"/>
              <a:t>Sagemaker</a:t>
            </a:r>
            <a:r>
              <a:rPr lang="en-US" altLang="zh-CN" dirty="0"/>
              <a:t> FM</a:t>
            </a:r>
            <a:r>
              <a:rPr lang="zh-CN" altLang="en-US" dirty="0"/>
              <a:t>上训练时，数据集必须是</a:t>
            </a:r>
            <a:r>
              <a:rPr lang="en-US" altLang="zh-CN" dirty="0" err="1"/>
              <a:t>recordIO-protobuf</a:t>
            </a:r>
            <a:r>
              <a:rPr lang="zh-CN" altLang="en-US" dirty="0"/>
              <a:t>格式并且</a:t>
            </a:r>
            <a:r>
              <a:rPr lang="en-US" altLang="zh-CN" dirty="0"/>
              <a:t>tensor</a:t>
            </a:r>
            <a:r>
              <a:rPr lang="zh-CN" altLang="en-US" dirty="0"/>
              <a:t>必须是</a:t>
            </a:r>
            <a:r>
              <a:rPr lang="en-US" altLang="zh-CN" dirty="0"/>
              <a:t>Float32</a:t>
            </a:r>
            <a:r>
              <a:rPr lang="zh-CN" altLang="en-US" dirty="0"/>
              <a:t>类型。</a:t>
            </a:r>
            <a:endParaRPr lang="en-US" altLang="zh-CN" dirty="0"/>
          </a:p>
          <a:p>
            <a:pPr lvl="2"/>
            <a:r>
              <a:rPr lang="zh-CN" altLang="en-US" dirty="0"/>
              <a:t>对于</a:t>
            </a:r>
            <a:r>
              <a:rPr lang="en-US" altLang="zh-CN" dirty="0"/>
              <a:t>sparse</a:t>
            </a:r>
            <a:r>
              <a:rPr lang="zh-CN" altLang="en-US" dirty="0"/>
              <a:t>的数据集，当前只能在</a:t>
            </a:r>
            <a:r>
              <a:rPr lang="en-US" altLang="zh-CN" dirty="0"/>
              <a:t>CPU</a:t>
            </a:r>
            <a:r>
              <a:rPr lang="zh-CN" altLang="en-US" dirty="0"/>
              <a:t>实例上训练，在</a:t>
            </a:r>
            <a:r>
              <a:rPr lang="en-US" altLang="zh-CN" dirty="0"/>
              <a:t>GPU</a:t>
            </a:r>
            <a:r>
              <a:rPr lang="zh-CN" altLang="en-US" dirty="0"/>
              <a:t>实例上会报错。</a:t>
            </a:r>
            <a:endParaRPr lang="en-US" altLang="zh-CN" dirty="0"/>
          </a:p>
          <a:p>
            <a:pPr lvl="2"/>
            <a:r>
              <a:rPr lang="zh-CN" altLang="en-US" dirty="0"/>
              <a:t>对于</a:t>
            </a:r>
            <a:r>
              <a:rPr lang="en-US" altLang="zh-CN" dirty="0"/>
              <a:t>dense</a:t>
            </a:r>
            <a:r>
              <a:rPr lang="zh-CN" altLang="en-US" dirty="0"/>
              <a:t>的数据集，可以在</a:t>
            </a:r>
            <a:r>
              <a:rPr lang="en-US" altLang="zh-CN" dirty="0"/>
              <a:t>GPU</a:t>
            </a:r>
            <a:r>
              <a:rPr lang="zh-CN" altLang="en-US" dirty="0"/>
              <a:t>上训练。</a:t>
            </a:r>
            <a:endParaRPr lang="en-US" altLang="zh-CN" dirty="0"/>
          </a:p>
          <a:p>
            <a:pPr lvl="3"/>
            <a:r>
              <a:rPr lang="en-US" altLang="zh-CN" dirty="0"/>
              <a:t>dense feature</a:t>
            </a:r>
            <a:r>
              <a:rPr lang="zh-CN" altLang="en-US" dirty="0"/>
              <a:t>更适合在</a:t>
            </a:r>
            <a:r>
              <a:rPr lang="en-US" altLang="zh-CN" dirty="0"/>
              <a:t>GPU</a:t>
            </a:r>
            <a:r>
              <a:rPr lang="zh-CN" altLang="en-US" dirty="0"/>
              <a:t>上跑，尽管</a:t>
            </a:r>
            <a:r>
              <a:rPr lang="en-US" altLang="zh-CN" dirty="0" err="1"/>
              <a:t>Nvidia</a:t>
            </a:r>
            <a:r>
              <a:rPr lang="zh-CN" altLang="en-US" dirty="0"/>
              <a:t>有针对</a:t>
            </a:r>
            <a:r>
              <a:rPr lang="en-US" altLang="zh-CN" dirty="0"/>
              <a:t>GPU</a:t>
            </a:r>
            <a:r>
              <a:rPr lang="zh-CN" altLang="en-US" dirty="0"/>
              <a:t>上跑稀疏矩阵优化的库。</a:t>
            </a:r>
            <a:endParaRPr lang="en-US" altLang="zh-CN" dirty="0"/>
          </a:p>
          <a:p>
            <a:pPr lvl="1"/>
            <a:endParaRPr lang="en-US" dirty="0"/>
          </a:p>
        </p:txBody>
      </p:sp>
    </p:spTree>
    <p:extLst>
      <p:ext uri="{BB962C8B-B14F-4D97-AF65-F5344CB8AC3E}">
        <p14:creationId xmlns:p14="http://schemas.microsoft.com/office/powerpoint/2010/main" val="21356769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27426"/>
          </a:xfrm>
        </p:spPr>
        <p:txBody>
          <a:bodyPr>
            <a:normAutofit fontScale="92500" lnSpcReduction="20000"/>
          </a:bodyPr>
          <a:lstStyle/>
          <a:p>
            <a:r>
              <a:rPr lang="zh-CN" altLang="en-US" dirty="0"/>
              <a:t>如何使用</a:t>
            </a:r>
            <a:r>
              <a:rPr lang="en-US" altLang="zh-CN" dirty="0" err="1"/>
              <a:t>Sagemaker</a:t>
            </a:r>
            <a:r>
              <a:rPr lang="zh-CN" altLang="en-US" dirty="0"/>
              <a:t>的</a:t>
            </a:r>
            <a:r>
              <a:rPr lang="en-US" altLang="zh-CN" dirty="0"/>
              <a:t>FM</a:t>
            </a:r>
            <a:r>
              <a:rPr lang="zh-CN" altLang="en-US" dirty="0"/>
              <a:t>模型？</a:t>
            </a:r>
            <a:endParaRPr lang="en-US" altLang="zh-CN" dirty="0"/>
          </a:p>
          <a:p>
            <a:pPr lvl="1"/>
            <a:r>
              <a:rPr lang="zh-CN" altLang="en-US" b="1" dirty="0"/>
              <a:t>如果把</a:t>
            </a:r>
            <a:r>
              <a:rPr lang="en-US" altLang="zh-CN" b="1" dirty="0"/>
              <a:t>FM</a:t>
            </a:r>
            <a:r>
              <a:rPr lang="zh-CN" altLang="en-US" b="1" dirty="0"/>
              <a:t>作为</a:t>
            </a:r>
            <a:r>
              <a:rPr lang="en-US" altLang="zh-CN" b="1" dirty="0"/>
              <a:t>rank</a:t>
            </a:r>
            <a:r>
              <a:rPr lang="zh-CN" altLang="en-US" b="1" dirty="0"/>
              <a:t>阶段的模型，可以考虑把</a:t>
            </a:r>
            <a:r>
              <a:rPr lang="en-US" altLang="zh-CN" b="1" dirty="0"/>
              <a:t>FM</a:t>
            </a:r>
            <a:r>
              <a:rPr lang="zh-CN" altLang="en-US" b="1" dirty="0"/>
              <a:t>部署为</a:t>
            </a:r>
            <a:r>
              <a:rPr lang="en-US" altLang="zh-CN" b="1" dirty="0"/>
              <a:t>endpoint</a:t>
            </a:r>
            <a:r>
              <a:rPr lang="zh-CN" altLang="en-US" dirty="0"/>
              <a:t>。</a:t>
            </a:r>
            <a:endParaRPr lang="en-US" altLang="zh-CN" dirty="0"/>
          </a:p>
          <a:p>
            <a:pPr lvl="2"/>
            <a:r>
              <a:rPr lang="en-US" altLang="zh-CN" dirty="0"/>
              <a:t>Rank</a:t>
            </a:r>
            <a:r>
              <a:rPr lang="zh-CN" altLang="en-US" dirty="0"/>
              <a:t>阶段线上预测时输入的样本一般是几百条，因此用</a:t>
            </a:r>
            <a:r>
              <a:rPr lang="en-US" altLang="zh-CN" dirty="0"/>
              <a:t>client side batch</a:t>
            </a:r>
            <a:r>
              <a:rPr lang="zh-CN" altLang="en-US" dirty="0"/>
              <a:t>来使用</a:t>
            </a:r>
            <a:r>
              <a:rPr lang="en-US" altLang="zh-CN" dirty="0"/>
              <a:t>FM </a:t>
            </a:r>
            <a:r>
              <a:rPr lang="zh-CN" altLang="en-US" dirty="0"/>
              <a:t>的</a:t>
            </a:r>
            <a:r>
              <a:rPr lang="en-US" altLang="zh-CN" dirty="0"/>
              <a:t>endpoint</a:t>
            </a:r>
            <a:r>
              <a:rPr lang="zh-CN" altLang="en-US" dirty="0"/>
              <a:t>。</a:t>
            </a:r>
            <a:endParaRPr lang="en-US" altLang="zh-CN" dirty="0"/>
          </a:p>
          <a:p>
            <a:pPr lvl="2"/>
            <a:r>
              <a:rPr lang="zh-CN" altLang="en-US" dirty="0"/>
              <a:t>输入的样本同样需要是连续特征 </a:t>
            </a:r>
            <a:r>
              <a:rPr lang="en-US" altLang="zh-CN" dirty="0"/>
              <a:t>+ category</a:t>
            </a:r>
            <a:r>
              <a:rPr lang="zh-CN" altLang="en-US" dirty="0"/>
              <a:t>特征的</a:t>
            </a:r>
            <a:r>
              <a:rPr lang="en-US" altLang="zh-CN" dirty="0"/>
              <a:t>one-hot</a:t>
            </a:r>
            <a:r>
              <a:rPr lang="zh-CN" altLang="en-US" dirty="0"/>
              <a:t>表示</a:t>
            </a:r>
            <a:r>
              <a:rPr lang="en-US" altLang="zh-CN" dirty="0"/>
              <a:t>,  FM</a:t>
            </a:r>
            <a:r>
              <a:rPr lang="zh-CN" altLang="en-US" dirty="0"/>
              <a:t>返回的是</a:t>
            </a:r>
            <a:r>
              <a:rPr lang="en-US" altLang="zh-CN" dirty="0"/>
              <a:t>score</a:t>
            </a:r>
            <a:r>
              <a:rPr lang="zh-CN" altLang="en-US" dirty="0"/>
              <a:t>和</a:t>
            </a:r>
            <a:r>
              <a:rPr lang="en-US" altLang="zh-CN" dirty="0"/>
              <a:t>label. </a:t>
            </a:r>
          </a:p>
          <a:p>
            <a:pPr lvl="1"/>
            <a:r>
              <a:rPr lang="zh-CN" altLang="en-US" b="1" dirty="0"/>
              <a:t>如果把</a:t>
            </a:r>
            <a:r>
              <a:rPr lang="en-US" altLang="zh-CN" b="1" dirty="0"/>
              <a:t>FM</a:t>
            </a:r>
            <a:r>
              <a:rPr lang="zh-CN" altLang="en-US" b="1" dirty="0"/>
              <a:t>作为召回阶段的其中一路召回，可以考虑</a:t>
            </a:r>
            <a:r>
              <a:rPr lang="en-US" altLang="zh-CN" b="1" dirty="0"/>
              <a:t> </a:t>
            </a:r>
            <a:r>
              <a:rPr lang="zh-CN" altLang="en-US" b="1" dirty="0"/>
              <a:t>预计算和预存储的方式</a:t>
            </a:r>
            <a:r>
              <a:rPr lang="zh-CN" altLang="en-US" dirty="0"/>
              <a:t>。大致思路如下：</a:t>
            </a:r>
            <a:endParaRPr lang="en-US" altLang="zh-CN" dirty="0"/>
          </a:p>
          <a:p>
            <a:pPr lvl="2"/>
            <a:r>
              <a:rPr lang="zh-CN" altLang="en-US" dirty="0"/>
              <a:t>首先把</a:t>
            </a:r>
            <a:r>
              <a:rPr lang="en-US" altLang="zh-CN" dirty="0"/>
              <a:t>FM</a:t>
            </a:r>
            <a:r>
              <a:rPr lang="zh-CN" altLang="en-US" dirty="0"/>
              <a:t>模型得到的和</a:t>
            </a:r>
            <a:r>
              <a:rPr lang="en-US" altLang="zh-CN" dirty="0"/>
              <a:t>user</a:t>
            </a:r>
            <a:r>
              <a:rPr lang="zh-CN" altLang="en-US" dirty="0"/>
              <a:t>相关的静态</a:t>
            </a:r>
            <a:r>
              <a:rPr lang="en-US" altLang="zh-CN" dirty="0"/>
              <a:t>embedding</a:t>
            </a:r>
            <a:r>
              <a:rPr lang="zh-CN" altLang="en-US" dirty="0"/>
              <a:t>向量，求和作为向量</a:t>
            </a:r>
            <a:r>
              <a:rPr lang="en-US" altLang="zh-CN" dirty="0"/>
              <a:t>U</a:t>
            </a:r>
            <a:r>
              <a:rPr lang="zh-CN" altLang="en-US" dirty="0"/>
              <a:t>保存在比如</a:t>
            </a:r>
            <a:r>
              <a:rPr lang="en-US" altLang="zh-CN" dirty="0"/>
              <a:t>AWS </a:t>
            </a:r>
            <a:r>
              <a:rPr lang="en-US" altLang="zh-CN" dirty="0" err="1"/>
              <a:t>Elasticache</a:t>
            </a:r>
            <a:r>
              <a:rPr lang="en-US" altLang="zh-CN" dirty="0"/>
              <a:t> </a:t>
            </a:r>
            <a:r>
              <a:rPr lang="en-US" altLang="zh-CN" dirty="0" err="1"/>
              <a:t>Redis</a:t>
            </a:r>
            <a:r>
              <a:rPr lang="zh-CN" altLang="en-US" dirty="0"/>
              <a:t>这样的</a:t>
            </a:r>
            <a:r>
              <a:rPr lang="en-US" altLang="zh-CN" dirty="0"/>
              <a:t>NoSQL</a:t>
            </a:r>
            <a:r>
              <a:rPr lang="zh-CN" altLang="en-US" dirty="0"/>
              <a:t>中，同时把一些动态的上下文特征的</a:t>
            </a:r>
            <a:r>
              <a:rPr lang="en-US" altLang="zh-CN" dirty="0"/>
              <a:t>embedding</a:t>
            </a:r>
            <a:r>
              <a:rPr lang="zh-CN" altLang="en-US" dirty="0"/>
              <a:t>向量也保存到</a:t>
            </a:r>
            <a:r>
              <a:rPr lang="en-US" altLang="zh-CN" dirty="0" err="1"/>
              <a:t>Redis</a:t>
            </a:r>
            <a:r>
              <a:rPr lang="zh-CN" altLang="en-US" dirty="0"/>
              <a:t>中。</a:t>
            </a:r>
            <a:endParaRPr lang="en-US" altLang="zh-CN" dirty="0"/>
          </a:p>
          <a:p>
            <a:pPr lvl="2"/>
            <a:r>
              <a:rPr lang="zh-CN" altLang="en-US" dirty="0"/>
              <a:t>然后把</a:t>
            </a:r>
            <a:r>
              <a:rPr lang="en-US" altLang="zh-CN" dirty="0"/>
              <a:t>item</a:t>
            </a:r>
            <a:r>
              <a:rPr lang="zh-CN" altLang="en-US" dirty="0"/>
              <a:t>相关的</a:t>
            </a:r>
            <a:r>
              <a:rPr lang="en-US" altLang="zh-CN" dirty="0"/>
              <a:t>embedding</a:t>
            </a:r>
            <a:r>
              <a:rPr lang="zh-CN" altLang="en-US" dirty="0"/>
              <a:t>向量求和得到的向量用比如</a:t>
            </a:r>
            <a:r>
              <a:rPr lang="en-US" altLang="zh-CN" dirty="0" err="1"/>
              <a:t>Sagemaker</a:t>
            </a:r>
            <a:r>
              <a:rPr lang="en-US" altLang="zh-CN" dirty="0"/>
              <a:t> KNN</a:t>
            </a:r>
            <a:r>
              <a:rPr lang="zh-CN" altLang="en-US" dirty="0"/>
              <a:t>建立高效的相似性索引库。（</a:t>
            </a:r>
            <a:r>
              <a:rPr lang="en-US" altLang="zh-CN" dirty="0"/>
              <a:t>item</a:t>
            </a:r>
            <a:r>
              <a:rPr lang="zh-CN" altLang="en-US" dirty="0"/>
              <a:t>相对来说比较静态）</a:t>
            </a:r>
            <a:endParaRPr lang="en-US" altLang="zh-CN" dirty="0"/>
          </a:p>
          <a:p>
            <a:pPr lvl="2"/>
            <a:r>
              <a:rPr lang="zh-CN" altLang="en-US" dirty="0"/>
              <a:t>最后线上召回的时候，根据</a:t>
            </a:r>
            <a:r>
              <a:rPr lang="en-US" altLang="zh-CN" dirty="0" err="1"/>
              <a:t>userid</a:t>
            </a:r>
            <a:r>
              <a:rPr lang="zh-CN" altLang="en-US" dirty="0"/>
              <a:t>从</a:t>
            </a:r>
            <a:r>
              <a:rPr lang="en-US" altLang="zh-CN" dirty="0" err="1"/>
              <a:t>Redis</a:t>
            </a:r>
            <a:r>
              <a:rPr lang="zh-CN" altLang="en-US" dirty="0"/>
              <a:t>中取出之前保存的</a:t>
            </a:r>
            <a:r>
              <a:rPr lang="en-US" altLang="zh-CN" dirty="0"/>
              <a:t>user</a:t>
            </a:r>
            <a:r>
              <a:rPr lang="zh-CN" altLang="en-US" dirty="0"/>
              <a:t>的向量</a:t>
            </a:r>
            <a:r>
              <a:rPr lang="en-US" altLang="zh-CN" dirty="0"/>
              <a:t>U</a:t>
            </a:r>
            <a:r>
              <a:rPr lang="zh-CN" altLang="en-US" dirty="0"/>
              <a:t>，然后根据动态的上下文特征取出对应的</a:t>
            </a:r>
            <a:r>
              <a:rPr lang="en-US" altLang="zh-CN" dirty="0"/>
              <a:t>embedding</a:t>
            </a:r>
            <a:r>
              <a:rPr lang="zh-CN" altLang="en-US" dirty="0"/>
              <a:t>向量并求和得到</a:t>
            </a:r>
            <a:r>
              <a:rPr lang="en-US" altLang="zh-CN" dirty="0"/>
              <a:t>C</a:t>
            </a:r>
            <a:r>
              <a:rPr lang="zh-CN" altLang="en-US" dirty="0"/>
              <a:t>，接着</a:t>
            </a:r>
            <a:r>
              <a:rPr lang="en-US" altLang="zh-CN" dirty="0"/>
              <a:t>U+C</a:t>
            </a:r>
            <a:r>
              <a:rPr lang="zh-CN" altLang="en-US" dirty="0"/>
              <a:t>求和后的向量作为</a:t>
            </a:r>
            <a:r>
              <a:rPr lang="en-US" altLang="zh-CN" dirty="0"/>
              <a:t>query</a:t>
            </a:r>
            <a:r>
              <a:rPr lang="zh-CN" altLang="en-US" dirty="0"/>
              <a:t>向量去</a:t>
            </a:r>
            <a:r>
              <a:rPr lang="en-US" altLang="zh-CN" dirty="0"/>
              <a:t>KNN</a:t>
            </a:r>
            <a:r>
              <a:rPr lang="zh-CN" altLang="en-US" dirty="0"/>
              <a:t>索引库中查询</a:t>
            </a:r>
            <a:r>
              <a:rPr lang="en-US" altLang="zh-CN" dirty="0"/>
              <a:t>K</a:t>
            </a:r>
            <a:r>
              <a:rPr lang="zh-CN" altLang="en-US" dirty="0"/>
              <a:t>个最近邻</a:t>
            </a:r>
            <a:r>
              <a:rPr lang="en-US" altLang="zh-CN" dirty="0"/>
              <a:t>item</a:t>
            </a:r>
            <a:r>
              <a:rPr lang="zh-CN" altLang="en-US" dirty="0"/>
              <a:t>向量。</a:t>
            </a:r>
            <a:endParaRPr lang="en-US" altLang="zh-CN" dirty="0"/>
          </a:p>
          <a:p>
            <a:pPr lvl="3"/>
            <a:r>
              <a:rPr lang="zh-CN" altLang="en-US" dirty="0"/>
              <a:t>另一种思路是这步召回的结果保存到某个</a:t>
            </a:r>
            <a:r>
              <a:rPr lang="en-US" altLang="zh-CN" dirty="0" err="1"/>
              <a:t>nosql</a:t>
            </a:r>
            <a:r>
              <a:rPr lang="zh-CN" altLang="en-US" dirty="0"/>
              <a:t>（其实就是离线召回），然后线上召回的时候直接从</a:t>
            </a:r>
            <a:r>
              <a:rPr lang="en-US" altLang="zh-CN" dirty="0"/>
              <a:t>NoSQL</a:t>
            </a:r>
            <a:r>
              <a:rPr lang="zh-CN" altLang="en-US" dirty="0"/>
              <a:t>中取结果就可以。</a:t>
            </a:r>
            <a:endParaRPr lang="en-US" altLang="zh-CN" dirty="0"/>
          </a:p>
          <a:p>
            <a:pPr lvl="4"/>
            <a:r>
              <a:rPr lang="zh-CN" altLang="en-US" dirty="0"/>
              <a:t>好处是速度最快，和前一种对比就是可能拿到的结果不能及时反映</a:t>
            </a:r>
            <a:r>
              <a:rPr lang="en-US" altLang="zh-CN" dirty="0"/>
              <a:t>user</a:t>
            </a:r>
            <a:r>
              <a:rPr lang="zh-CN" altLang="en-US" dirty="0"/>
              <a:t>的最新兴趣变化。</a:t>
            </a:r>
            <a:endParaRPr lang="en-US" dirty="0"/>
          </a:p>
        </p:txBody>
      </p:sp>
    </p:spTree>
    <p:extLst>
      <p:ext uri="{BB962C8B-B14F-4D97-AF65-F5344CB8AC3E}">
        <p14:creationId xmlns:p14="http://schemas.microsoft.com/office/powerpoint/2010/main" val="255544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的</a:t>
            </a:r>
            <a:r>
              <a:rPr lang="en-US" altLang="zh-CN" dirty="0"/>
              <a:t>training</a:t>
            </a:r>
            <a:r>
              <a:rPr lang="zh-CN" altLang="en-US" dirty="0"/>
              <a:t>和</a:t>
            </a:r>
            <a:r>
              <a:rPr lang="en-US" altLang="zh-CN" dirty="0"/>
              <a:t>serving</a:t>
            </a:r>
            <a:r>
              <a:rPr lang="zh-CN" altLang="en-US" dirty="0"/>
              <a:t>架构</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528997"/>
            <a:ext cx="9794966" cy="5093872"/>
          </a:xfrm>
        </p:spPr>
      </p:pic>
    </p:spTree>
    <p:extLst>
      <p:ext uri="{BB962C8B-B14F-4D97-AF65-F5344CB8AC3E}">
        <p14:creationId xmlns:p14="http://schemas.microsoft.com/office/powerpoint/2010/main" val="5152201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lstStyle/>
          <a:p>
            <a:r>
              <a:rPr lang="zh-CN" altLang="en-US" dirty="0"/>
              <a:t>内建算法</a:t>
            </a:r>
            <a:r>
              <a:rPr lang="en-US" altLang="zh-CN" dirty="0"/>
              <a:t>/</a:t>
            </a:r>
            <a:r>
              <a:rPr lang="zh-CN" altLang="en-US" dirty="0"/>
              <a:t>模型</a:t>
            </a:r>
            <a:r>
              <a:rPr lang="en-US" altLang="zh-CN" dirty="0"/>
              <a:t>-----</a:t>
            </a:r>
            <a:r>
              <a:rPr lang="en-US" b="1" dirty="0"/>
              <a:t> Object2Vec </a:t>
            </a:r>
            <a:endParaRPr lang="en-US" dirty="0"/>
          </a:p>
        </p:txBody>
      </p:sp>
      <p:sp>
        <p:nvSpPr>
          <p:cNvPr id="3" name="Content Placeholder 2"/>
          <p:cNvSpPr>
            <a:spLocks noGrp="1"/>
          </p:cNvSpPr>
          <p:nvPr>
            <p:ph idx="1"/>
          </p:nvPr>
        </p:nvSpPr>
        <p:spPr>
          <a:xfrm>
            <a:off x="838200" y="1805940"/>
            <a:ext cx="10515600" cy="4555672"/>
          </a:xfrm>
        </p:spPr>
        <p:txBody>
          <a:bodyPr>
            <a:normAutofit/>
          </a:bodyPr>
          <a:lstStyle/>
          <a:p>
            <a:r>
              <a:rPr lang="en-US" dirty="0"/>
              <a:t>Object2Vec</a:t>
            </a:r>
            <a:r>
              <a:rPr lang="zh-CN" altLang="en-US" dirty="0"/>
              <a:t> 可以学习</a:t>
            </a:r>
            <a:r>
              <a:rPr lang="zh-CN" altLang="en-US" b="1" dirty="0"/>
              <a:t>高维对象</a:t>
            </a:r>
            <a:r>
              <a:rPr lang="zh-CN" altLang="en-US" dirty="0"/>
              <a:t>的低维密集嵌入。</a:t>
            </a:r>
            <a:endParaRPr lang="en-US" altLang="zh-CN" dirty="0"/>
          </a:p>
          <a:p>
            <a:pPr lvl="1"/>
            <a:r>
              <a:rPr lang="zh-CN" altLang="en-US" dirty="0"/>
              <a:t>它以某种方式学习嵌入，以便在嵌入空间中保留原始空间中的</a:t>
            </a:r>
            <a:r>
              <a:rPr lang="en-US" altLang="zh-CN" dirty="0"/>
              <a:t>object pair</a:t>
            </a:r>
            <a:r>
              <a:rPr lang="zh-CN" altLang="en-US" dirty="0"/>
              <a:t>之间的语义关系。</a:t>
            </a:r>
            <a:endParaRPr lang="en-US" altLang="zh-CN" dirty="0"/>
          </a:p>
          <a:p>
            <a:pPr lvl="1"/>
            <a:r>
              <a:rPr lang="zh-CN" altLang="en-US" dirty="0"/>
              <a:t>可以使用学到的嵌入有效地计算对象的相似度，以及可视化低维空间中的相关对象的自然聚类。</a:t>
            </a:r>
            <a:endParaRPr lang="en-US" altLang="zh-CN" dirty="0"/>
          </a:p>
          <a:p>
            <a:pPr lvl="1"/>
            <a:r>
              <a:rPr lang="zh-CN" altLang="en-US" dirty="0"/>
              <a:t>可以将嵌入用作下游的监督任务中。</a:t>
            </a:r>
            <a:endParaRPr lang="en-US" altLang="zh-CN" dirty="0"/>
          </a:p>
          <a:p>
            <a:r>
              <a:rPr lang="en-US" dirty="0" err="1"/>
              <a:t>Sage</a:t>
            </a:r>
            <a:r>
              <a:rPr lang="en-US" altLang="zh-CN" dirty="0" err="1"/>
              <a:t>M</a:t>
            </a:r>
            <a:r>
              <a:rPr lang="en-US" dirty="0" err="1"/>
              <a:t>aker</a:t>
            </a:r>
            <a:r>
              <a:rPr lang="zh-CN" altLang="en-US" dirty="0"/>
              <a:t>的</a:t>
            </a:r>
            <a:r>
              <a:rPr lang="en-US" dirty="0"/>
              <a:t>Object2Vec</a:t>
            </a:r>
            <a:r>
              <a:rPr lang="zh-CN" altLang="en-US" dirty="0"/>
              <a:t>是对 一对</a:t>
            </a:r>
            <a:r>
              <a:rPr lang="en-US" altLang="zh-CN" dirty="0"/>
              <a:t>object</a:t>
            </a:r>
            <a:r>
              <a:rPr lang="zh-CN" altLang="en-US" dirty="0"/>
              <a:t>也就是一个</a:t>
            </a:r>
            <a:r>
              <a:rPr lang="en-US" altLang="zh-CN" dirty="0"/>
              <a:t>pair</a:t>
            </a:r>
            <a:r>
              <a:rPr lang="zh-CN" altLang="en-US" dirty="0"/>
              <a:t>进行建模的监督学习。输入的</a:t>
            </a:r>
            <a:r>
              <a:rPr lang="en-US" altLang="zh-CN" dirty="0"/>
              <a:t>label</a:t>
            </a:r>
            <a:r>
              <a:rPr lang="zh-CN" altLang="en-US" dirty="0"/>
              <a:t>是以下两种之一：</a:t>
            </a:r>
            <a:endParaRPr lang="en-US" altLang="zh-CN" dirty="0"/>
          </a:p>
          <a:p>
            <a:pPr lvl="1"/>
            <a:r>
              <a:rPr lang="en-US" dirty="0"/>
              <a:t>A categorical label that expresses the relationship between the objects in the pair </a:t>
            </a:r>
          </a:p>
          <a:p>
            <a:pPr lvl="1"/>
            <a:r>
              <a:rPr lang="en-US" dirty="0"/>
              <a:t>A score that expresses the strength of the similarity between the two objects </a:t>
            </a:r>
          </a:p>
          <a:p>
            <a:pPr lvl="1"/>
            <a:endParaRPr lang="en-US" b="1" dirty="0"/>
          </a:p>
        </p:txBody>
      </p:sp>
    </p:spTree>
    <p:extLst>
      <p:ext uri="{BB962C8B-B14F-4D97-AF65-F5344CB8AC3E}">
        <p14:creationId xmlns:p14="http://schemas.microsoft.com/office/powerpoint/2010/main" val="6897273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Object2Vec</a:t>
            </a:r>
            <a:r>
              <a:rPr lang="zh-CN" altLang="en-US" dirty="0"/>
              <a:t>模型架构图</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10027298" cy="4525472"/>
          </a:xfrm>
        </p:spPr>
      </p:pic>
    </p:spTree>
    <p:extLst>
      <p:ext uri="{BB962C8B-B14F-4D97-AF65-F5344CB8AC3E}">
        <p14:creationId xmlns:p14="http://schemas.microsoft.com/office/powerpoint/2010/main" val="32362097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2957"/>
          </a:xfrm>
        </p:spPr>
        <p:txBody>
          <a:bodyPr/>
          <a:lstStyle/>
          <a:p>
            <a:r>
              <a:rPr lang="en-US" altLang="zh-CN" dirty="0"/>
              <a:t>Continue….</a:t>
            </a:r>
            <a:endParaRPr lang="en-US" dirty="0"/>
          </a:p>
        </p:txBody>
      </p:sp>
      <p:sp>
        <p:nvSpPr>
          <p:cNvPr id="3" name="Content Placeholder 2"/>
          <p:cNvSpPr>
            <a:spLocks noGrp="1"/>
          </p:cNvSpPr>
          <p:nvPr>
            <p:ph idx="1"/>
          </p:nvPr>
        </p:nvSpPr>
        <p:spPr>
          <a:xfrm>
            <a:off x="838200" y="1673051"/>
            <a:ext cx="10515600" cy="4453429"/>
          </a:xfrm>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Object2Vec</a:t>
            </a:r>
            <a:r>
              <a:rPr lang="en-US" b="1" dirty="0"/>
              <a:t> </a:t>
            </a:r>
            <a:r>
              <a:rPr lang="zh-CN" altLang="en-US" dirty="0"/>
              <a:t>的优势：</a:t>
            </a:r>
            <a:endParaRPr lang="en-US" altLang="zh-CN" dirty="0"/>
          </a:p>
          <a:p>
            <a:pPr lvl="1"/>
            <a:r>
              <a:rPr lang="zh-CN" altLang="en-US" b="1" dirty="0"/>
              <a:t>对于</a:t>
            </a:r>
            <a:r>
              <a:rPr lang="en-US" altLang="zh-CN" b="1" dirty="0"/>
              <a:t>pair</a:t>
            </a:r>
            <a:r>
              <a:rPr lang="zh-CN" altLang="en-US" b="1" dirty="0"/>
              <a:t>中的两个</a:t>
            </a:r>
            <a:r>
              <a:rPr lang="en-US" altLang="zh-CN" b="1" dirty="0"/>
              <a:t>object</a:t>
            </a:r>
            <a:r>
              <a:rPr lang="zh-CN" altLang="en-US" b="1" dirty="0"/>
              <a:t>的任意一个，都分别支持灵活的定制网络结构</a:t>
            </a:r>
            <a:r>
              <a:rPr lang="zh-CN" altLang="en-US" dirty="0"/>
              <a:t>。</a:t>
            </a:r>
            <a:endParaRPr lang="en-US" altLang="zh-CN" dirty="0"/>
          </a:p>
          <a:p>
            <a:pPr lvl="2"/>
            <a:r>
              <a:rPr lang="zh-CN" altLang="en-US" dirty="0"/>
              <a:t>比如</a:t>
            </a:r>
            <a:r>
              <a:rPr lang="en-US" altLang="zh-CN" dirty="0"/>
              <a:t>encoder</a:t>
            </a:r>
            <a:r>
              <a:rPr lang="zh-CN" altLang="en-US" dirty="0"/>
              <a:t>可以选择</a:t>
            </a:r>
            <a:r>
              <a:rPr lang="en-US" altLang="zh-CN" dirty="0" err="1"/>
              <a:t>hcnn</a:t>
            </a:r>
            <a:r>
              <a:rPr lang="zh-CN" altLang="en-US" dirty="0"/>
              <a:t>（比</a:t>
            </a:r>
            <a:r>
              <a:rPr lang="en-US" altLang="zh-CN" dirty="0" err="1"/>
              <a:t>lstm</a:t>
            </a:r>
            <a:r>
              <a:rPr lang="zh-CN" altLang="en-US" dirty="0"/>
              <a:t>训练速度快），</a:t>
            </a:r>
            <a:r>
              <a:rPr lang="en-US" altLang="zh-CN" dirty="0"/>
              <a:t>bi-</a:t>
            </a:r>
            <a:r>
              <a:rPr lang="en-US" altLang="zh-CN" dirty="0" err="1"/>
              <a:t>lstm</a:t>
            </a:r>
            <a:r>
              <a:rPr lang="zh-CN" altLang="en-US" dirty="0"/>
              <a:t>（可能更好的模型效果尤其是对于长距离依赖），</a:t>
            </a:r>
            <a:r>
              <a:rPr lang="en-US" altLang="zh-CN" dirty="0"/>
              <a:t>pooled-embedding</a:t>
            </a:r>
            <a:r>
              <a:rPr lang="zh-CN" altLang="en-US" dirty="0"/>
              <a:t>（最快的训练速度，因为它只是做</a:t>
            </a:r>
            <a:r>
              <a:rPr lang="en-US" altLang="zh-CN" dirty="0"/>
              <a:t>embedding</a:t>
            </a:r>
            <a:r>
              <a:rPr lang="zh-CN" altLang="en-US" dirty="0"/>
              <a:t>，不做</a:t>
            </a:r>
            <a:r>
              <a:rPr lang="en-US" altLang="zh-CN" dirty="0"/>
              <a:t>feature</a:t>
            </a:r>
            <a:r>
              <a:rPr lang="zh-CN" altLang="en-US" dirty="0"/>
              <a:t>提取，比较适合输入的</a:t>
            </a:r>
            <a:r>
              <a:rPr lang="en-US" altLang="zh-CN" dirty="0"/>
              <a:t>object</a:t>
            </a:r>
            <a:r>
              <a:rPr lang="zh-CN" altLang="en-US" dirty="0"/>
              <a:t>是单个</a:t>
            </a:r>
            <a:r>
              <a:rPr lang="en-US" altLang="zh-CN" dirty="0"/>
              <a:t>token</a:t>
            </a:r>
            <a:r>
              <a:rPr lang="zh-CN" altLang="en-US" dirty="0"/>
              <a:t>的情况；如果输入的</a:t>
            </a:r>
            <a:r>
              <a:rPr lang="en-US" altLang="zh-CN" dirty="0"/>
              <a:t>object</a:t>
            </a:r>
            <a:r>
              <a:rPr lang="zh-CN" altLang="en-US" dirty="0"/>
              <a:t>是</a:t>
            </a:r>
            <a:r>
              <a:rPr lang="en-US" altLang="zh-CN" dirty="0"/>
              <a:t>sequence</a:t>
            </a:r>
            <a:r>
              <a:rPr lang="zh-CN" altLang="en-US" dirty="0"/>
              <a:t>的话，最好用</a:t>
            </a:r>
            <a:r>
              <a:rPr lang="en-US" altLang="zh-CN" dirty="0" err="1"/>
              <a:t>hcnn</a:t>
            </a:r>
            <a:r>
              <a:rPr lang="zh-CN" altLang="en-US" dirty="0"/>
              <a:t>或者</a:t>
            </a:r>
            <a:r>
              <a:rPr lang="en-US" altLang="zh-CN" dirty="0"/>
              <a:t>bi-</a:t>
            </a:r>
            <a:r>
              <a:rPr lang="en-US" altLang="zh-CN" dirty="0" err="1"/>
              <a:t>lstm</a:t>
            </a:r>
            <a:r>
              <a:rPr lang="zh-CN" altLang="en-US" dirty="0"/>
              <a:t>）。</a:t>
            </a:r>
            <a:endParaRPr lang="en-US" altLang="zh-CN" dirty="0"/>
          </a:p>
          <a:p>
            <a:pPr lvl="1"/>
            <a:r>
              <a:rPr lang="zh-CN" altLang="en-US" b="1" dirty="0"/>
              <a:t>自动生成负样本</a:t>
            </a:r>
            <a:r>
              <a:rPr lang="zh-CN" altLang="en-US" dirty="0"/>
              <a:t>，通过设置超参数</a:t>
            </a:r>
            <a:r>
              <a:rPr lang="en-US" altLang="zh-CN" dirty="0" err="1"/>
              <a:t>negative_sampling_rate</a:t>
            </a:r>
            <a:r>
              <a:rPr lang="en-US" altLang="zh-CN" dirty="0"/>
              <a:t> </a:t>
            </a:r>
            <a:r>
              <a:rPr lang="zh-CN" altLang="en-US" dirty="0"/>
              <a:t>控制负样本与正样本的比例。</a:t>
            </a:r>
            <a:endParaRPr lang="en-US" altLang="zh-CN" dirty="0"/>
          </a:p>
          <a:p>
            <a:pPr lvl="1"/>
            <a:r>
              <a:rPr lang="zh-CN" altLang="en-US" dirty="0"/>
              <a:t>训练模型后，可以使用经过训练的编码器来预处理输入对象或执行</a:t>
            </a:r>
            <a:r>
              <a:rPr lang="en-US" altLang="zh-CN" dirty="0"/>
              <a:t>pair</a:t>
            </a:r>
            <a:r>
              <a:rPr lang="zh-CN" altLang="en-US" dirty="0"/>
              <a:t>的推理：</a:t>
            </a:r>
          </a:p>
          <a:p>
            <a:pPr lvl="2"/>
            <a:r>
              <a:rPr lang="zh-CN" altLang="en-US" dirty="0"/>
              <a:t>使用相应的编码器将单个输入对象转换为固定长度的嵌入</a:t>
            </a:r>
            <a:endParaRPr lang="en-US" altLang="zh-CN" dirty="0"/>
          </a:p>
          <a:p>
            <a:pPr lvl="3"/>
            <a:r>
              <a:rPr lang="zh-CN" altLang="en-US" dirty="0"/>
              <a:t>类似如下的格式：</a:t>
            </a:r>
            <a:r>
              <a:rPr lang="en-US" altLang="zh-CN" dirty="0"/>
              <a:t> {"in0": [1101]}</a:t>
            </a:r>
            <a:endParaRPr lang="zh-CN" altLang="en-US" dirty="0"/>
          </a:p>
          <a:p>
            <a:pPr lvl="2"/>
            <a:r>
              <a:rPr lang="zh-CN" altLang="en-US" dirty="0"/>
              <a:t>预测一对输入对象之间的关系标签或分数</a:t>
            </a:r>
            <a:endParaRPr lang="en-US" altLang="zh-CN" dirty="0"/>
          </a:p>
          <a:p>
            <a:pPr lvl="3"/>
            <a:r>
              <a:rPr lang="zh-CN" altLang="en-US" dirty="0"/>
              <a:t>类似如下的格式：</a:t>
            </a:r>
            <a:endParaRPr lang="en-US" altLang="zh-CN" dirty="0"/>
          </a:p>
          <a:p>
            <a:pPr lvl="4"/>
            <a:r>
              <a:rPr lang="en-US" altLang="zh-CN" dirty="0"/>
              <a:t>{"in0": [8976, 43036, 10889, 19131, 42641, 23620, 40005, 21984, 29937, 58], </a:t>
            </a:r>
          </a:p>
          <a:p>
            <a:pPr marL="1828800" lvl="4" indent="0">
              <a:buNone/>
            </a:pPr>
            <a:r>
              <a:rPr lang="en-US" altLang="zh-CN" dirty="0"/>
              <a:t>      "in1": [8653, 36222, 10889, 23971, 22084, 42641, 23620, 40005, 21984] }</a:t>
            </a:r>
            <a:endParaRPr lang="zh-CN" altLang="en-US" dirty="0"/>
          </a:p>
          <a:p>
            <a:endParaRPr lang="en-US" altLang="zh-CN" dirty="0"/>
          </a:p>
          <a:p>
            <a:endParaRPr lang="en-US" dirty="0"/>
          </a:p>
        </p:txBody>
      </p:sp>
    </p:spTree>
    <p:extLst>
      <p:ext uri="{BB962C8B-B14F-4D97-AF65-F5344CB8AC3E}">
        <p14:creationId xmlns:p14="http://schemas.microsoft.com/office/powerpoint/2010/main" val="1415020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772123"/>
          </a:xfrm>
        </p:spPr>
        <p:txBody>
          <a:bodyPr>
            <a:normAutofit/>
          </a:bodyPr>
          <a:lstStyle/>
          <a:p>
            <a:r>
              <a:rPr lang="zh-CN" altLang="en-US" dirty="0"/>
              <a:t>灵活的应用场景：</a:t>
            </a:r>
            <a:endParaRPr lang="en-US" altLang="zh-CN" dirty="0"/>
          </a:p>
          <a:p>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endParaRPr lang="en-US" dirty="0"/>
          </a:p>
        </p:txBody>
      </p:sp>
      <p:pic>
        <p:nvPicPr>
          <p:cNvPr id="4" name="Picture 3"/>
          <p:cNvPicPr>
            <a:picLocks noChangeAspect="1"/>
          </p:cNvPicPr>
          <p:nvPr/>
        </p:nvPicPr>
        <p:blipFill>
          <a:blip r:embed="rId3"/>
          <a:stretch>
            <a:fillRect/>
          </a:stretch>
        </p:blipFill>
        <p:spPr>
          <a:xfrm>
            <a:off x="838200" y="2390413"/>
            <a:ext cx="10221686" cy="3952330"/>
          </a:xfrm>
          <a:prstGeom prst="rect">
            <a:avLst/>
          </a:prstGeom>
        </p:spPr>
      </p:pic>
    </p:spTree>
    <p:extLst>
      <p:ext uri="{BB962C8B-B14F-4D97-AF65-F5344CB8AC3E}">
        <p14:creationId xmlns:p14="http://schemas.microsoft.com/office/powerpoint/2010/main" val="1062088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b="1" dirty="0"/>
              <a:t>multi-label document</a:t>
            </a:r>
            <a:r>
              <a:rPr lang="zh-CN" altLang="en-US" b="1" dirty="0"/>
              <a:t>分类</a:t>
            </a:r>
            <a:r>
              <a:rPr lang="zh-CN" altLang="en-US" dirty="0"/>
              <a:t>：</a:t>
            </a:r>
            <a:endParaRPr lang="en-US" altLang="zh-CN" dirty="0"/>
          </a:p>
          <a:p>
            <a:pPr lvl="2"/>
            <a:r>
              <a:rPr lang="zh-CN" altLang="en-US" dirty="0"/>
              <a:t>训练时：</a:t>
            </a:r>
            <a:endParaRPr lang="en-US" altLang="zh-CN" dirty="0"/>
          </a:p>
          <a:p>
            <a:pPr lvl="3"/>
            <a:r>
              <a:rPr lang="zh-CN" altLang="en-US" dirty="0"/>
              <a:t>通过把</a:t>
            </a:r>
            <a:r>
              <a:rPr lang="en-US" altLang="zh-CN" dirty="0"/>
              <a:t>multi-label</a:t>
            </a:r>
            <a:r>
              <a:rPr lang="zh-CN" altLang="en-US" dirty="0"/>
              <a:t>问题转化为二分类问题，也就是把单个源样本比如（</a:t>
            </a:r>
            <a:r>
              <a:rPr lang="en-US" altLang="zh-CN" dirty="0"/>
              <a:t>[label1</a:t>
            </a:r>
            <a:r>
              <a:rPr lang="zh-CN" altLang="en-US" dirty="0"/>
              <a:t>，</a:t>
            </a:r>
            <a:r>
              <a:rPr lang="en-US" altLang="zh-CN" dirty="0"/>
              <a:t>label2</a:t>
            </a:r>
            <a:r>
              <a:rPr lang="zh-CN" altLang="en-US" dirty="0"/>
              <a:t>，</a:t>
            </a:r>
            <a:r>
              <a:rPr lang="en-US" altLang="zh-CN" dirty="0"/>
              <a:t>...]</a:t>
            </a:r>
            <a:r>
              <a:rPr lang="zh-CN" altLang="en-US" dirty="0"/>
              <a:t>， </a:t>
            </a:r>
            <a:r>
              <a:rPr lang="en-US" altLang="zh-CN" dirty="0"/>
              <a:t>document</a:t>
            </a:r>
            <a:r>
              <a:rPr lang="zh-CN" altLang="en-US" dirty="0"/>
              <a:t>）拆分为多个类似（</a:t>
            </a:r>
            <a:r>
              <a:rPr lang="en-US" altLang="zh-CN" dirty="0"/>
              <a:t>single label</a:t>
            </a:r>
            <a:r>
              <a:rPr lang="zh-CN" altLang="en-US" dirty="0"/>
              <a:t>，</a:t>
            </a:r>
            <a:r>
              <a:rPr lang="en-US" altLang="zh-CN" dirty="0"/>
              <a:t>document</a:t>
            </a:r>
            <a:r>
              <a:rPr lang="zh-CN" altLang="en-US" dirty="0"/>
              <a:t>，</a:t>
            </a:r>
            <a:r>
              <a:rPr lang="en-US" altLang="zh-CN" dirty="0"/>
              <a:t>1</a:t>
            </a:r>
            <a:r>
              <a:rPr lang="zh-CN" altLang="en-US" dirty="0"/>
              <a:t>）这样的正例，负例自动生成；</a:t>
            </a:r>
            <a:endParaRPr lang="en-US" altLang="zh-CN" dirty="0"/>
          </a:p>
          <a:p>
            <a:pPr lvl="2"/>
            <a:r>
              <a:rPr lang="zh-CN" altLang="en-US" dirty="0"/>
              <a:t>预测时：</a:t>
            </a:r>
            <a:endParaRPr lang="en-US" altLang="zh-CN" dirty="0"/>
          </a:p>
          <a:p>
            <a:pPr lvl="3"/>
            <a:r>
              <a:rPr lang="zh-CN" altLang="en-US" dirty="0"/>
              <a:t>送入所有的标签与</a:t>
            </a:r>
            <a:r>
              <a:rPr lang="en-US" altLang="zh-CN" dirty="0"/>
              <a:t>document</a:t>
            </a:r>
            <a:r>
              <a:rPr lang="zh-CN" altLang="en-US" dirty="0"/>
              <a:t>组成的多个类似这样的格式（</a:t>
            </a:r>
            <a:r>
              <a:rPr lang="en-US" altLang="zh-CN" dirty="0"/>
              <a:t>single label</a:t>
            </a:r>
            <a:r>
              <a:rPr lang="zh-CN" altLang="en-US" dirty="0"/>
              <a:t>，</a:t>
            </a:r>
            <a:r>
              <a:rPr lang="en-US" altLang="zh-CN" dirty="0"/>
              <a:t>document</a:t>
            </a:r>
            <a:r>
              <a:rPr lang="zh-CN" altLang="en-US" dirty="0"/>
              <a:t>）来预测分数。</a:t>
            </a:r>
            <a:r>
              <a:rPr lang="en-US" altLang="zh-CN" dirty="0"/>
              <a:t>(</a:t>
            </a:r>
            <a:r>
              <a:rPr lang="zh-CN" altLang="en-US" dirty="0"/>
              <a:t>参考本页注释中的代码</a:t>
            </a:r>
            <a:r>
              <a:rPr lang="en-US" altLang="zh-CN" dirty="0"/>
              <a:t>)</a:t>
            </a:r>
          </a:p>
          <a:p>
            <a:pPr lvl="1"/>
            <a:r>
              <a:rPr lang="en-US" altLang="zh-CN" dirty="0"/>
              <a:t>sentence</a:t>
            </a:r>
            <a:r>
              <a:rPr lang="zh-CN" altLang="en-US" dirty="0"/>
              <a:t>相似性或者包含关系。</a:t>
            </a:r>
            <a:endParaRPr lang="en-US" altLang="zh-CN" dirty="0"/>
          </a:p>
          <a:p>
            <a:pPr lvl="1"/>
            <a:r>
              <a:rPr lang="zh-CN" altLang="en-US" dirty="0"/>
              <a:t>判断用户评论倾向性</a:t>
            </a:r>
            <a:r>
              <a:rPr lang="en-US" altLang="zh-CN" dirty="0"/>
              <a:t>/</a:t>
            </a:r>
            <a:r>
              <a:rPr lang="zh-CN" altLang="en-US" dirty="0"/>
              <a:t>情感分析。</a:t>
            </a:r>
            <a:endParaRPr lang="en-US" altLang="zh-CN" dirty="0"/>
          </a:p>
          <a:p>
            <a:pPr lvl="1"/>
            <a:r>
              <a:rPr lang="zh-CN" altLang="en-US" dirty="0"/>
              <a:t>获得</a:t>
            </a:r>
            <a:r>
              <a:rPr lang="en-US" altLang="zh-CN" dirty="0"/>
              <a:t>sentence embedding</a:t>
            </a:r>
            <a:r>
              <a:rPr lang="zh-CN" altLang="en-US" dirty="0"/>
              <a:t>或者</a:t>
            </a:r>
            <a:r>
              <a:rPr lang="en-US" altLang="zh-CN" dirty="0"/>
              <a:t>id embedding</a:t>
            </a:r>
            <a:r>
              <a:rPr lang="zh-CN" altLang="en-US" dirty="0"/>
              <a:t>送入下游任务</a:t>
            </a:r>
            <a:endParaRPr lang="en-US" altLang="zh-CN" dirty="0"/>
          </a:p>
          <a:p>
            <a:pPr lvl="1"/>
            <a:r>
              <a:rPr lang="en-US" altLang="zh-CN" dirty="0"/>
              <a:t>Entity to vector</a:t>
            </a:r>
            <a:r>
              <a:rPr lang="zh-CN" altLang="en-US" dirty="0"/>
              <a:t>：</a:t>
            </a:r>
            <a:r>
              <a:rPr lang="en-US" altLang="zh-CN" dirty="0"/>
              <a:t>everything can be embedded</a:t>
            </a:r>
          </a:p>
          <a:p>
            <a:endParaRPr lang="en-US" dirty="0"/>
          </a:p>
        </p:txBody>
      </p:sp>
    </p:spTree>
    <p:extLst>
      <p:ext uri="{BB962C8B-B14F-4D97-AF65-F5344CB8AC3E}">
        <p14:creationId xmlns:p14="http://schemas.microsoft.com/office/powerpoint/2010/main" val="29754725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r>
              <a:rPr lang="en-US" altLang="zh-CN" dirty="0"/>
              <a:t>Continue….</a:t>
            </a:r>
            <a:endParaRPr lang="en-US" dirty="0"/>
          </a:p>
        </p:txBody>
      </p:sp>
      <p:sp>
        <p:nvSpPr>
          <p:cNvPr id="3" name="Content Placeholder 2"/>
          <p:cNvSpPr>
            <a:spLocks noGrp="1"/>
          </p:cNvSpPr>
          <p:nvPr>
            <p:ph idx="1"/>
          </p:nvPr>
        </p:nvSpPr>
        <p:spPr>
          <a:xfrm>
            <a:off x="838200" y="1580606"/>
            <a:ext cx="10515600" cy="4596357"/>
          </a:xfrm>
        </p:spPr>
        <p:txBody>
          <a:bodyPr>
            <a:normAutofit fontScale="92500" lnSpcReduction="10000"/>
          </a:bodyPr>
          <a:lstStyle/>
          <a:p>
            <a:pPr lvl="1"/>
            <a:r>
              <a:rPr lang="zh-CN" altLang="en-US" b="1" dirty="0"/>
              <a:t>推荐</a:t>
            </a:r>
            <a:r>
              <a:rPr lang="en-US" altLang="zh-CN" b="1" dirty="0"/>
              <a:t>item</a:t>
            </a:r>
            <a:r>
              <a:rPr lang="zh-CN" altLang="en-US" dirty="0"/>
              <a:t>：</a:t>
            </a:r>
            <a:endParaRPr lang="en-US" altLang="zh-CN" dirty="0"/>
          </a:p>
          <a:p>
            <a:pPr lvl="2"/>
            <a:r>
              <a:rPr lang="zh-CN" altLang="en-US" b="1" dirty="0"/>
              <a:t>既然能把</a:t>
            </a:r>
            <a:r>
              <a:rPr lang="en-US" altLang="zh-CN" b="1" dirty="0" err="1"/>
              <a:t>userid</a:t>
            </a:r>
            <a:r>
              <a:rPr lang="zh-CN" altLang="en-US" b="1" dirty="0"/>
              <a:t>和这个</a:t>
            </a:r>
            <a:r>
              <a:rPr lang="en-US" altLang="zh-CN" b="1" dirty="0" err="1"/>
              <a:t>userid</a:t>
            </a:r>
            <a:r>
              <a:rPr lang="zh-CN" altLang="en-US" b="1" dirty="0"/>
              <a:t>在某个预定窗口内发生的交易序列（</a:t>
            </a:r>
            <a:r>
              <a:rPr lang="en-US" altLang="zh-CN" b="1" dirty="0" err="1"/>
              <a:t>itemid</a:t>
            </a:r>
            <a:r>
              <a:rPr lang="en-US" altLang="zh-CN" b="1" dirty="0"/>
              <a:t> sequence</a:t>
            </a:r>
            <a:r>
              <a:rPr lang="zh-CN" altLang="en-US" b="1" dirty="0"/>
              <a:t>）组成一个</a:t>
            </a:r>
            <a:r>
              <a:rPr lang="en-US" altLang="zh-CN" b="1" dirty="0"/>
              <a:t>pair</a:t>
            </a:r>
            <a:r>
              <a:rPr lang="zh-CN" altLang="en-US" b="1" dirty="0"/>
              <a:t>作为正样本，那是否可以通过</a:t>
            </a:r>
            <a:r>
              <a:rPr lang="en-US" altLang="zh-CN" b="1" dirty="0"/>
              <a:t>SM</a:t>
            </a:r>
            <a:r>
              <a:rPr lang="zh-CN" altLang="en-US" b="1" dirty="0"/>
              <a:t>的</a:t>
            </a:r>
            <a:r>
              <a:rPr lang="en-US" altLang="zh-CN" b="1" dirty="0"/>
              <a:t>Obect2Vec</a:t>
            </a:r>
            <a:r>
              <a:rPr lang="zh-CN" altLang="en-US" b="1" dirty="0"/>
              <a:t>算法训练并最终获得每个</a:t>
            </a:r>
            <a:r>
              <a:rPr lang="en-US" altLang="zh-CN" b="1" dirty="0" err="1"/>
              <a:t>itemid</a:t>
            </a:r>
            <a:r>
              <a:rPr lang="zh-CN" altLang="en-US" b="1" dirty="0"/>
              <a:t>的</a:t>
            </a:r>
            <a:r>
              <a:rPr lang="en-US" altLang="zh-CN" b="1" dirty="0"/>
              <a:t>embedding</a:t>
            </a:r>
            <a:r>
              <a:rPr lang="zh-CN" altLang="en-US" b="1" dirty="0"/>
              <a:t>呢</a:t>
            </a:r>
            <a:r>
              <a:rPr lang="zh-CN" altLang="en-US" dirty="0"/>
              <a:t>？</a:t>
            </a:r>
            <a:endParaRPr lang="en-US" altLang="zh-CN" dirty="0"/>
          </a:p>
          <a:p>
            <a:pPr lvl="3"/>
            <a:r>
              <a:rPr lang="zh-CN" altLang="en-US" b="1" dirty="0"/>
              <a:t>不可以</a:t>
            </a:r>
            <a:r>
              <a:rPr lang="zh-CN" altLang="en-US" dirty="0"/>
              <a:t>。</a:t>
            </a:r>
            <a:endParaRPr lang="en-US" altLang="zh-CN" dirty="0"/>
          </a:p>
          <a:p>
            <a:pPr lvl="3"/>
            <a:r>
              <a:rPr lang="zh-CN" altLang="en-US" dirty="0"/>
              <a:t>但是</a:t>
            </a:r>
            <a:r>
              <a:rPr lang="zh-CN" altLang="en-US" b="1" dirty="0"/>
              <a:t>可以获得这个</a:t>
            </a:r>
            <a:r>
              <a:rPr lang="en-US" altLang="zh-CN" b="1" dirty="0" err="1"/>
              <a:t>userid</a:t>
            </a:r>
            <a:r>
              <a:rPr lang="zh-CN" altLang="en-US" b="1" dirty="0"/>
              <a:t>的</a:t>
            </a:r>
            <a:r>
              <a:rPr lang="en-US" altLang="zh-CN" b="1" dirty="0"/>
              <a:t>embedding</a:t>
            </a:r>
            <a:r>
              <a:rPr lang="zh-CN" altLang="en-US" dirty="0"/>
              <a:t>；这个相当于对</a:t>
            </a:r>
            <a:r>
              <a:rPr lang="zh-CN" altLang="en-US" b="1" dirty="0"/>
              <a:t>用户的短期兴趣建模</a:t>
            </a:r>
            <a:r>
              <a:rPr lang="zh-CN" altLang="en-US" dirty="0"/>
              <a:t>。</a:t>
            </a:r>
            <a:endParaRPr lang="en-US" altLang="zh-CN" dirty="0"/>
          </a:p>
          <a:p>
            <a:pPr lvl="3"/>
            <a:r>
              <a:rPr lang="zh-CN" altLang="en-US" dirty="0"/>
              <a:t>为了获得某个</a:t>
            </a:r>
            <a:r>
              <a:rPr lang="en-US" altLang="zh-CN" dirty="0" err="1"/>
              <a:t>userid</a:t>
            </a:r>
            <a:r>
              <a:rPr lang="zh-CN" altLang="en-US" dirty="0"/>
              <a:t>的足够多的样本，可以使</a:t>
            </a:r>
            <a:r>
              <a:rPr lang="zh-CN" altLang="en-US" b="1" dirty="0"/>
              <a:t>用滑窗的方式来构造更多的样本</a:t>
            </a:r>
            <a:r>
              <a:rPr lang="zh-CN" altLang="en-US" dirty="0"/>
              <a:t>。</a:t>
            </a:r>
            <a:endParaRPr lang="en-US" altLang="zh-CN" dirty="0"/>
          </a:p>
          <a:p>
            <a:pPr lvl="2"/>
            <a:r>
              <a:rPr lang="zh-CN" altLang="en-US" dirty="0"/>
              <a:t>如何利用</a:t>
            </a:r>
            <a:r>
              <a:rPr lang="en-US" altLang="zh-CN" dirty="0"/>
              <a:t>SM</a:t>
            </a:r>
            <a:r>
              <a:rPr lang="zh-CN" altLang="en-US" dirty="0"/>
              <a:t>的</a:t>
            </a:r>
            <a:r>
              <a:rPr lang="en-US" altLang="zh-CN" dirty="0"/>
              <a:t>Object2Vec</a:t>
            </a:r>
            <a:r>
              <a:rPr lang="zh-CN" altLang="en-US" dirty="0"/>
              <a:t>获得</a:t>
            </a:r>
            <a:r>
              <a:rPr lang="en-US" altLang="zh-CN" dirty="0" err="1"/>
              <a:t>itemid</a:t>
            </a:r>
            <a:r>
              <a:rPr lang="zh-CN" altLang="en-US" dirty="0"/>
              <a:t>的</a:t>
            </a:r>
            <a:r>
              <a:rPr lang="en-US" altLang="zh-CN" dirty="0"/>
              <a:t>embedding</a:t>
            </a:r>
            <a:r>
              <a:rPr lang="zh-CN" altLang="en-US" dirty="0"/>
              <a:t>？</a:t>
            </a:r>
            <a:endParaRPr lang="en-US" altLang="zh-CN" dirty="0"/>
          </a:p>
          <a:p>
            <a:pPr lvl="3"/>
            <a:r>
              <a:rPr lang="zh-CN" altLang="en-US" dirty="0"/>
              <a:t>训练时：</a:t>
            </a:r>
            <a:endParaRPr lang="en-US" altLang="zh-CN" dirty="0"/>
          </a:p>
          <a:p>
            <a:pPr lvl="4"/>
            <a:r>
              <a:rPr lang="zh-CN" altLang="en-US" dirty="0"/>
              <a:t>单个</a:t>
            </a:r>
            <a:r>
              <a:rPr lang="en-US" altLang="zh-CN" dirty="0" err="1"/>
              <a:t>userid</a:t>
            </a:r>
            <a:r>
              <a:rPr lang="zh-CN" altLang="en-US" dirty="0"/>
              <a:t>发生过行为的</a:t>
            </a:r>
            <a:r>
              <a:rPr lang="en-US" altLang="zh-CN" dirty="0" err="1"/>
              <a:t>itemid</a:t>
            </a:r>
            <a:r>
              <a:rPr lang="zh-CN" altLang="en-US" dirty="0"/>
              <a:t>都作为</a:t>
            </a:r>
            <a:r>
              <a:rPr lang="en-US" altLang="zh-CN" dirty="0"/>
              <a:t>(</a:t>
            </a:r>
            <a:r>
              <a:rPr lang="en-US" altLang="zh-CN" dirty="0" err="1"/>
              <a:t>userid</a:t>
            </a:r>
            <a:r>
              <a:rPr lang="zh-CN" altLang="en-US" dirty="0"/>
              <a:t>，</a:t>
            </a:r>
            <a:r>
              <a:rPr lang="en-US" altLang="zh-CN" dirty="0" err="1"/>
              <a:t>Itemid</a:t>
            </a:r>
            <a:r>
              <a:rPr lang="zh-CN" altLang="en-US" dirty="0"/>
              <a:t>，</a:t>
            </a:r>
            <a:r>
              <a:rPr lang="en-US" altLang="zh-CN" dirty="0" err="1"/>
              <a:t>rating_label</a:t>
            </a:r>
            <a:r>
              <a:rPr lang="en-US" altLang="zh-CN" dirty="0"/>
              <a:t>)</a:t>
            </a:r>
            <a:r>
              <a:rPr lang="zh-CN" altLang="en-US" dirty="0"/>
              <a:t>这样的样本送入模型。</a:t>
            </a:r>
            <a:endParaRPr lang="en-US" altLang="zh-CN" dirty="0"/>
          </a:p>
          <a:p>
            <a:pPr lvl="3"/>
            <a:r>
              <a:rPr lang="zh-CN" altLang="en-US" dirty="0"/>
              <a:t>预测时：</a:t>
            </a:r>
            <a:endParaRPr lang="en-US" altLang="zh-CN" dirty="0"/>
          </a:p>
          <a:p>
            <a:pPr lvl="4"/>
            <a:r>
              <a:rPr lang="zh-CN" altLang="en-US" dirty="0"/>
              <a:t>通过计算</a:t>
            </a:r>
            <a:r>
              <a:rPr lang="en-US" altLang="zh-CN" dirty="0"/>
              <a:t>item</a:t>
            </a:r>
            <a:r>
              <a:rPr lang="zh-CN" altLang="en-US" dirty="0"/>
              <a:t>之间的</a:t>
            </a:r>
            <a:r>
              <a:rPr lang="en-US" altLang="zh-CN" dirty="0"/>
              <a:t>embedding</a:t>
            </a:r>
            <a:r>
              <a:rPr lang="zh-CN" altLang="en-US" dirty="0"/>
              <a:t>向量的相似度找到</a:t>
            </a:r>
            <a:r>
              <a:rPr lang="en-US" altLang="zh-CN" dirty="0" err="1"/>
              <a:t>topN</a:t>
            </a:r>
            <a:r>
              <a:rPr lang="zh-CN" altLang="en-US" dirty="0"/>
              <a:t>相似的</a:t>
            </a:r>
            <a:r>
              <a:rPr lang="en-US" altLang="zh-CN" dirty="0"/>
              <a:t>item</a:t>
            </a:r>
            <a:r>
              <a:rPr lang="zh-CN" altLang="en-US" dirty="0"/>
              <a:t>作为一路召回。</a:t>
            </a:r>
            <a:endParaRPr lang="en-US" altLang="zh-CN" dirty="0"/>
          </a:p>
          <a:p>
            <a:pPr lvl="4"/>
            <a:r>
              <a:rPr lang="zh-CN" altLang="en-US" dirty="0"/>
              <a:t>也可以计算</a:t>
            </a:r>
            <a:r>
              <a:rPr lang="en-US" altLang="zh-CN" dirty="0" err="1"/>
              <a:t>userid</a:t>
            </a:r>
            <a:r>
              <a:rPr lang="zh-CN" altLang="en-US" dirty="0"/>
              <a:t>之间</a:t>
            </a:r>
            <a:r>
              <a:rPr lang="en-US" altLang="zh-CN" dirty="0"/>
              <a:t>embedding</a:t>
            </a:r>
            <a:r>
              <a:rPr lang="zh-CN" altLang="en-US" dirty="0"/>
              <a:t>向量的相似性，把相似用户的</a:t>
            </a:r>
            <a:r>
              <a:rPr lang="en-US" altLang="zh-CN" dirty="0"/>
              <a:t>rating</a:t>
            </a:r>
            <a:r>
              <a:rPr lang="zh-CN" altLang="en-US" dirty="0"/>
              <a:t>高的商品作为一路召回。</a:t>
            </a:r>
            <a:endParaRPr lang="en-US" altLang="zh-CN" dirty="0"/>
          </a:p>
          <a:p>
            <a:pPr lvl="4"/>
            <a:r>
              <a:rPr lang="zh-CN" altLang="en-US" dirty="0"/>
              <a:t>送入所有的</a:t>
            </a:r>
            <a:r>
              <a:rPr lang="en-US" altLang="zh-CN" dirty="0" err="1"/>
              <a:t>itemID</a:t>
            </a:r>
            <a:r>
              <a:rPr lang="zh-CN" altLang="en-US" dirty="0"/>
              <a:t>与当前某个</a:t>
            </a:r>
            <a:r>
              <a:rPr lang="en-US" altLang="zh-CN" dirty="0" err="1"/>
              <a:t>userID</a:t>
            </a:r>
            <a:r>
              <a:rPr lang="zh-CN" altLang="en-US" dirty="0"/>
              <a:t>组成的多个类似这样的格式（</a:t>
            </a:r>
            <a:r>
              <a:rPr lang="en-US" altLang="zh-CN" dirty="0" err="1"/>
              <a:t>userID</a:t>
            </a:r>
            <a:r>
              <a:rPr lang="zh-CN" altLang="en-US" dirty="0"/>
              <a:t>，</a:t>
            </a:r>
            <a:r>
              <a:rPr lang="en-US" altLang="zh-CN" dirty="0" err="1"/>
              <a:t>itemID</a:t>
            </a:r>
            <a:r>
              <a:rPr lang="zh-CN" altLang="en-US" dirty="0"/>
              <a:t>）来</a:t>
            </a:r>
            <a:r>
              <a:rPr lang="zh-CN" altLang="en-US"/>
              <a:t>预测打分。</a:t>
            </a:r>
            <a:endParaRPr lang="en-US" altLang="zh-CN" dirty="0"/>
          </a:p>
          <a:p>
            <a:endParaRPr lang="en-US" dirty="0"/>
          </a:p>
        </p:txBody>
      </p:sp>
    </p:spTree>
    <p:extLst>
      <p:ext uri="{BB962C8B-B14F-4D97-AF65-F5344CB8AC3E}">
        <p14:creationId xmlns:p14="http://schemas.microsoft.com/office/powerpoint/2010/main" val="9292553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a:t>Tips</a:t>
            </a:r>
            <a:r>
              <a:rPr lang="zh-CN" altLang="en-US" dirty="0"/>
              <a:t>：</a:t>
            </a:r>
            <a:endParaRPr lang="en-US" altLang="zh-CN" dirty="0"/>
          </a:p>
          <a:p>
            <a:pPr lvl="1"/>
            <a:r>
              <a:rPr lang="zh-CN" altLang="en-US" dirty="0"/>
              <a:t>超参数</a:t>
            </a:r>
            <a:r>
              <a:rPr lang="en-US" dirty="0" err="1"/>
              <a:t>enc_dim</a:t>
            </a:r>
            <a:r>
              <a:rPr lang="zh-CN" altLang="en-US" dirty="0"/>
              <a:t>指的是</a:t>
            </a:r>
            <a:r>
              <a:rPr lang="en-US" altLang="zh-CN" dirty="0"/>
              <a:t>encoder</a:t>
            </a:r>
            <a:r>
              <a:rPr lang="zh-CN" altLang="en-US" dirty="0"/>
              <a:t>输出的维度。</a:t>
            </a:r>
            <a:endParaRPr lang="en-US" altLang="zh-CN" dirty="0"/>
          </a:p>
          <a:p>
            <a:pPr lvl="2"/>
            <a:r>
              <a:rPr lang="zh-CN" altLang="en-US" dirty="0"/>
              <a:t>两个</a:t>
            </a:r>
            <a:r>
              <a:rPr lang="en-US" altLang="zh-CN" dirty="0"/>
              <a:t>encoder</a:t>
            </a:r>
            <a:r>
              <a:rPr lang="zh-CN" altLang="en-US" dirty="0"/>
              <a:t>要求的输出维度必须一致。</a:t>
            </a:r>
            <a:endParaRPr lang="en-US" altLang="zh-CN" dirty="0"/>
          </a:p>
          <a:p>
            <a:pPr lvl="1"/>
            <a:r>
              <a:rPr lang="zh-CN" altLang="en-US" dirty="0"/>
              <a:t>超参数</a:t>
            </a:r>
            <a:r>
              <a:rPr lang="en-US" dirty="0"/>
              <a:t>enc0_token_embedding_dim</a:t>
            </a:r>
            <a:r>
              <a:rPr lang="zh-CN" altLang="en-US" dirty="0"/>
              <a:t>和</a:t>
            </a:r>
            <a:r>
              <a:rPr lang="en-US" dirty="0"/>
              <a:t>enc</a:t>
            </a:r>
            <a:r>
              <a:rPr lang="en-US" altLang="zh-CN" dirty="0"/>
              <a:t>1</a:t>
            </a:r>
            <a:r>
              <a:rPr lang="en-US" dirty="0"/>
              <a:t>_token_embedding_dim</a:t>
            </a:r>
            <a:r>
              <a:rPr lang="zh-CN" altLang="en-US" dirty="0"/>
              <a:t>则指的是输入的</a:t>
            </a:r>
            <a:r>
              <a:rPr lang="en-US" altLang="zh-CN" dirty="0"/>
              <a:t>token</a:t>
            </a:r>
            <a:r>
              <a:rPr lang="zh-CN" altLang="en-US" dirty="0"/>
              <a:t>的</a:t>
            </a:r>
            <a:r>
              <a:rPr lang="en-US" altLang="zh-CN" dirty="0"/>
              <a:t>embedding vector</a:t>
            </a:r>
            <a:r>
              <a:rPr lang="zh-CN" altLang="en-US" dirty="0"/>
              <a:t>长度。</a:t>
            </a:r>
            <a:endParaRPr lang="en-US" altLang="zh-CN" dirty="0"/>
          </a:p>
          <a:p>
            <a:pPr lvl="2"/>
            <a:r>
              <a:rPr lang="zh-CN" altLang="en-US" dirty="0"/>
              <a:t>如果</a:t>
            </a:r>
            <a:r>
              <a:rPr lang="en-US" altLang="zh-CN" dirty="0"/>
              <a:t>pair</a:t>
            </a:r>
            <a:r>
              <a:rPr lang="zh-CN" altLang="en-US" dirty="0"/>
              <a:t>是同质的比如都是句子或者是两个产品的</a:t>
            </a:r>
            <a:r>
              <a:rPr lang="en-US" altLang="zh-CN" dirty="0"/>
              <a:t>id</a:t>
            </a:r>
            <a:r>
              <a:rPr lang="zh-CN" altLang="en-US" dirty="0"/>
              <a:t>，那么可以设置超参数</a:t>
            </a:r>
            <a:r>
              <a:rPr lang="en-US" dirty="0" err="1"/>
              <a:t>tied_token_embedding_weight</a:t>
            </a:r>
            <a:r>
              <a:rPr lang="zh-CN" altLang="en-US" dirty="0"/>
              <a:t>为</a:t>
            </a:r>
            <a:r>
              <a:rPr lang="en-US" altLang="zh-CN" dirty="0"/>
              <a:t>True</a:t>
            </a:r>
            <a:r>
              <a:rPr lang="zh-CN" altLang="en-US" dirty="0"/>
              <a:t>在两个</a:t>
            </a:r>
            <a:r>
              <a:rPr lang="en-US" altLang="zh-CN" dirty="0"/>
              <a:t>encoder token embedding layer</a:t>
            </a:r>
            <a:r>
              <a:rPr lang="zh-CN" altLang="en-US" dirty="0"/>
              <a:t>上共享</a:t>
            </a:r>
            <a:r>
              <a:rPr lang="en-US" altLang="zh-CN" dirty="0"/>
              <a:t>embedding</a:t>
            </a:r>
            <a:r>
              <a:rPr lang="zh-CN" altLang="en-US" dirty="0"/>
              <a:t>向量（这样学习效果更好）。</a:t>
            </a:r>
            <a:endParaRPr lang="en-US" altLang="zh-CN" dirty="0"/>
          </a:p>
          <a:p>
            <a:pPr lvl="1"/>
            <a:r>
              <a:rPr lang="en-US" altLang="zh-CN" dirty="0"/>
              <a:t>Encoder</a:t>
            </a:r>
            <a:r>
              <a:rPr lang="zh-CN" altLang="en-US" dirty="0"/>
              <a:t>的</a:t>
            </a:r>
            <a:r>
              <a:rPr lang="en-US" altLang="zh-CN" dirty="0"/>
              <a:t>token embedding</a:t>
            </a:r>
            <a:r>
              <a:rPr lang="zh-CN" altLang="en-US" dirty="0"/>
              <a:t>可以使用</a:t>
            </a:r>
            <a:r>
              <a:rPr lang="en-US" altLang="zh-CN" dirty="0" err="1"/>
              <a:t>pretrain</a:t>
            </a:r>
            <a:r>
              <a:rPr lang="zh-CN" altLang="en-US" dirty="0"/>
              <a:t>的，而且可以选择使用</a:t>
            </a:r>
            <a:r>
              <a:rPr lang="en-US" altLang="zh-CN" dirty="0" err="1"/>
              <a:t>pretrain</a:t>
            </a:r>
            <a:r>
              <a:rPr lang="zh-CN" altLang="en-US" dirty="0"/>
              <a:t>的</a:t>
            </a:r>
            <a:r>
              <a:rPr lang="en-US" altLang="zh-CN" dirty="0"/>
              <a:t>token embedding</a:t>
            </a:r>
            <a:r>
              <a:rPr lang="zh-CN" altLang="en-US" dirty="0"/>
              <a:t>是否</a:t>
            </a:r>
            <a:r>
              <a:rPr lang="en-US" altLang="zh-CN" dirty="0"/>
              <a:t>freeze</a:t>
            </a:r>
            <a:r>
              <a:rPr lang="zh-CN" altLang="en-US" dirty="0"/>
              <a:t>。</a:t>
            </a:r>
            <a:endParaRPr lang="en-US" altLang="zh-CN" dirty="0"/>
          </a:p>
          <a:p>
            <a:pPr lvl="1"/>
            <a:r>
              <a:rPr lang="zh-CN" altLang="en-US" dirty="0"/>
              <a:t>在训练过程中更新</a:t>
            </a:r>
            <a:r>
              <a:rPr lang="en-US" altLang="zh-CN" dirty="0"/>
              <a:t>token embedding</a:t>
            </a:r>
            <a:r>
              <a:rPr lang="zh-CN" altLang="en-US" dirty="0"/>
              <a:t>时，可以选择设置超参数</a:t>
            </a:r>
            <a:r>
              <a:rPr lang="en-US" dirty="0" err="1"/>
              <a:t>token_embedding_storage_type</a:t>
            </a:r>
            <a:r>
              <a:rPr lang="zh-CN" altLang="en-US" dirty="0"/>
              <a:t>为</a:t>
            </a:r>
            <a:r>
              <a:rPr lang="en-US" altLang="zh-CN" dirty="0" err="1"/>
              <a:t>row_sparse</a:t>
            </a:r>
            <a:r>
              <a:rPr lang="zh-CN" altLang="en-US" dirty="0"/>
              <a:t>来更新</a:t>
            </a:r>
            <a:r>
              <a:rPr lang="en-US" altLang="zh-CN" dirty="0"/>
              <a:t>embedding table</a:t>
            </a:r>
            <a:r>
              <a:rPr lang="zh-CN" altLang="en-US" dirty="0"/>
              <a:t>中对应当前</a:t>
            </a:r>
            <a:r>
              <a:rPr lang="en-US" altLang="zh-CN" dirty="0"/>
              <a:t>mini batch</a:t>
            </a:r>
            <a:r>
              <a:rPr lang="zh-CN" altLang="en-US" dirty="0"/>
              <a:t>出现的行来加速训练速度。</a:t>
            </a:r>
            <a:endParaRPr lang="en-US" altLang="zh-CN" dirty="0"/>
          </a:p>
          <a:p>
            <a:pPr marL="457200" lvl="1" indent="0">
              <a:buNone/>
            </a:pPr>
            <a:endParaRPr lang="en-US" dirty="0"/>
          </a:p>
        </p:txBody>
      </p:sp>
    </p:spTree>
    <p:extLst>
      <p:ext uri="{BB962C8B-B14F-4D97-AF65-F5344CB8AC3E}">
        <p14:creationId xmlns:p14="http://schemas.microsoft.com/office/powerpoint/2010/main" val="3129981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a:t>-----</a:t>
            </a:r>
            <a:r>
              <a:rPr lang="en-US" b="1" dirty="0"/>
              <a:t> K-Nearest Neighbors (</a:t>
            </a:r>
            <a:r>
              <a:rPr lang="en-US" b="1" dirty="0" err="1"/>
              <a:t>kNN</a:t>
            </a:r>
            <a:r>
              <a:rPr lang="en-US" b="1" dirty="0"/>
              <a:t>) </a:t>
            </a:r>
            <a:endParaRPr lang="en-US" dirty="0"/>
          </a:p>
        </p:txBody>
      </p:sp>
      <p:sp>
        <p:nvSpPr>
          <p:cNvPr id="3" name="Content Placeholder 2"/>
          <p:cNvSpPr>
            <a:spLocks noGrp="1"/>
          </p:cNvSpPr>
          <p:nvPr>
            <p:ph idx="1"/>
          </p:nvPr>
        </p:nvSpPr>
        <p:spPr>
          <a:xfrm>
            <a:off x="838200" y="1825625"/>
            <a:ext cx="10515600" cy="4658302"/>
          </a:xfrm>
        </p:spPr>
        <p:txBody>
          <a:bodyPr>
            <a:normAutofit fontScale="85000" lnSpcReduction="20000"/>
          </a:bodyPr>
          <a:lstStyle/>
          <a:p>
            <a:r>
              <a:rPr lang="en-US" altLang="zh-CN" dirty="0" err="1"/>
              <a:t>Sagemaker</a:t>
            </a:r>
            <a:r>
              <a:rPr lang="zh-CN" altLang="en-US" dirty="0"/>
              <a:t>的</a:t>
            </a:r>
            <a:r>
              <a:rPr lang="en-US" altLang="zh-CN" dirty="0"/>
              <a:t>KNN</a:t>
            </a:r>
            <a:r>
              <a:rPr lang="zh-CN" altLang="en-US" dirty="0"/>
              <a:t>是一种非参数化</a:t>
            </a:r>
            <a:r>
              <a:rPr lang="en-US" altLang="zh-CN" dirty="0"/>
              <a:t>non-parametric</a:t>
            </a:r>
            <a:r>
              <a:rPr lang="zh-CN" altLang="en-US" dirty="0"/>
              <a:t>模型，它可以做分类，回归以及</a:t>
            </a:r>
            <a:r>
              <a:rPr lang="zh-CN" altLang="en-US" b="1" dirty="0"/>
              <a:t>相似性搜索任务</a:t>
            </a:r>
            <a:r>
              <a:rPr lang="zh-CN" altLang="en-US" dirty="0"/>
              <a:t>。</a:t>
            </a:r>
            <a:endParaRPr lang="en-US" altLang="zh-CN" dirty="0"/>
          </a:p>
          <a:p>
            <a:pPr lvl="1"/>
            <a:r>
              <a:rPr lang="zh-CN" altLang="en-US" dirty="0"/>
              <a:t>非参数化模型简单说就是模型的参数数量不是固定的或者根本就没有模型参数。</a:t>
            </a:r>
            <a:endParaRPr lang="en-US" altLang="zh-CN" dirty="0"/>
          </a:p>
          <a:p>
            <a:pPr lvl="2"/>
            <a:r>
              <a:rPr lang="en-US" altLang="zh-CN" dirty="0"/>
              <a:t>KNN</a:t>
            </a:r>
            <a:r>
              <a:rPr lang="zh-CN" altLang="en-US" dirty="0"/>
              <a:t>属于没有模型参数，也可以认为根据不同的数据集它的模型参数不同。</a:t>
            </a:r>
            <a:endParaRPr lang="en-US" altLang="zh-CN" dirty="0"/>
          </a:p>
          <a:p>
            <a:pPr lvl="2"/>
            <a:r>
              <a:rPr lang="en-US" altLang="zh-CN" dirty="0"/>
              <a:t>SVM</a:t>
            </a:r>
            <a:r>
              <a:rPr lang="zh-CN" altLang="en-US" dirty="0"/>
              <a:t>的模型参数则是根据数据集的支持向量个数的不同而不同。</a:t>
            </a:r>
            <a:endParaRPr lang="en-US" altLang="zh-CN" dirty="0"/>
          </a:p>
          <a:p>
            <a:pPr lvl="1"/>
            <a:r>
              <a:rPr lang="zh-CN" altLang="en-US" dirty="0"/>
              <a:t>参数化模型的参数数量则是固定的或者假设了数据的分布。</a:t>
            </a:r>
            <a:endParaRPr lang="en-US" altLang="zh-CN" dirty="0"/>
          </a:p>
          <a:p>
            <a:pPr lvl="2"/>
            <a:r>
              <a:rPr lang="zh-CN" altLang="en-US" dirty="0"/>
              <a:t>逻辑回归的模型参数根据特征维度来确定</a:t>
            </a:r>
            <a:endParaRPr lang="en-US" altLang="zh-CN" dirty="0"/>
          </a:p>
          <a:p>
            <a:pPr lvl="2"/>
            <a:r>
              <a:rPr lang="en-US" altLang="zh-CN" dirty="0"/>
              <a:t>native Bayes</a:t>
            </a:r>
            <a:r>
              <a:rPr lang="zh-CN" altLang="en-US" dirty="0"/>
              <a:t>模型则是假设了数据的概率分布。</a:t>
            </a:r>
            <a:endParaRPr lang="en-US" altLang="zh-CN" dirty="0"/>
          </a:p>
          <a:p>
            <a:pPr lvl="2"/>
            <a:r>
              <a:rPr lang="zh-CN" altLang="en-US" dirty="0"/>
              <a:t>神经网络则既可以认为是参数化模型，也可以认为是非参数化模型。</a:t>
            </a:r>
            <a:endParaRPr lang="en-US" altLang="zh-CN" dirty="0"/>
          </a:p>
          <a:p>
            <a:r>
              <a:rPr lang="en-US" altLang="zh-CN" b="1" dirty="0" err="1"/>
              <a:t>Sagemaker</a:t>
            </a:r>
            <a:r>
              <a:rPr lang="en-US" altLang="zh-CN" b="1" dirty="0"/>
              <a:t> KNN</a:t>
            </a:r>
            <a:r>
              <a:rPr lang="zh-CN" altLang="en-US" b="1" dirty="0"/>
              <a:t>的大致工作原理：</a:t>
            </a:r>
            <a:endParaRPr lang="en-US" b="1" dirty="0"/>
          </a:p>
          <a:p>
            <a:pPr lvl="1"/>
            <a:r>
              <a:rPr lang="zh-CN" altLang="en-US" b="1" dirty="0"/>
              <a:t>区别于传统的</a:t>
            </a:r>
            <a:r>
              <a:rPr lang="en-US" altLang="zh-CN" b="1" dirty="0"/>
              <a:t>KNN</a:t>
            </a:r>
            <a:r>
              <a:rPr lang="zh-CN" altLang="en-US" b="1" dirty="0"/>
              <a:t>模型， </a:t>
            </a:r>
            <a:r>
              <a:rPr lang="en-US" b="1" dirty="0" err="1"/>
              <a:t>Sage</a:t>
            </a:r>
            <a:r>
              <a:rPr lang="en-US" altLang="zh-CN" b="1" dirty="0" err="1"/>
              <a:t>M</a:t>
            </a:r>
            <a:r>
              <a:rPr lang="en-US" b="1" dirty="0" err="1"/>
              <a:t>aker</a:t>
            </a:r>
            <a:r>
              <a:rPr lang="zh-CN" altLang="en-US" b="1" dirty="0"/>
              <a:t>的</a:t>
            </a:r>
            <a:r>
              <a:rPr lang="en-US" altLang="zh-CN" b="1" dirty="0"/>
              <a:t>KNN </a:t>
            </a:r>
            <a:r>
              <a:rPr lang="zh-CN" altLang="en-US" b="1" dirty="0"/>
              <a:t>模型的训练过程有三个步骤：采样、降维和索引构建</a:t>
            </a:r>
            <a:r>
              <a:rPr lang="zh-CN" altLang="en-US" dirty="0"/>
              <a:t>。</a:t>
            </a:r>
            <a:endParaRPr lang="en-US" dirty="0"/>
          </a:p>
          <a:p>
            <a:pPr lvl="2"/>
            <a:r>
              <a:rPr lang="zh-CN" altLang="en-US" dirty="0"/>
              <a:t>采样：通过设置采样数据量</a:t>
            </a:r>
            <a:r>
              <a:rPr lang="en-US" altLang="zh-CN" dirty="0" err="1"/>
              <a:t>sample_size</a:t>
            </a:r>
            <a:r>
              <a:rPr lang="zh-CN" altLang="en-US" dirty="0"/>
              <a:t>，不需要把全量数据集用来训练，目的是为了在可以接受的模型性能前提下减少成本和时间（</a:t>
            </a:r>
            <a:r>
              <a:rPr lang="zh-CN" altLang="en-US" b="1" dirty="0"/>
              <a:t>包括训练时间和推理时间</a:t>
            </a:r>
            <a:r>
              <a:rPr lang="zh-CN" altLang="en-US" dirty="0"/>
              <a:t>）</a:t>
            </a:r>
            <a:endParaRPr lang="en-US" altLang="zh-CN" dirty="0"/>
          </a:p>
          <a:p>
            <a:pPr lvl="2"/>
            <a:r>
              <a:rPr lang="zh-CN" altLang="en-US" dirty="0"/>
              <a:t>降维：可以设置降维的方法，对于高维度的数据集不需要自己先降维再使用</a:t>
            </a:r>
            <a:r>
              <a:rPr lang="en-US" altLang="zh-CN" dirty="0"/>
              <a:t>KNN</a:t>
            </a:r>
            <a:r>
              <a:rPr lang="zh-CN" altLang="en-US" dirty="0"/>
              <a:t>了</a:t>
            </a:r>
            <a:endParaRPr lang="en-US" altLang="zh-CN" dirty="0"/>
          </a:p>
          <a:p>
            <a:pPr lvl="2"/>
            <a:r>
              <a:rPr lang="zh-CN" altLang="en-US" dirty="0"/>
              <a:t>索引构建：利用</a:t>
            </a:r>
            <a:r>
              <a:rPr lang="en-US" altLang="zh-CN" dirty="0"/>
              <a:t>FAISS</a:t>
            </a:r>
            <a:r>
              <a:rPr lang="zh-CN" altLang="en-US" dirty="0"/>
              <a:t>库来建立索引或者倒排索引，这样能加速预测时的速度</a:t>
            </a:r>
            <a:endParaRPr lang="en-US" altLang="zh-CN" dirty="0"/>
          </a:p>
          <a:p>
            <a:pPr lvl="3"/>
            <a:r>
              <a:rPr lang="zh-CN" altLang="en-US" dirty="0"/>
              <a:t>传统的</a:t>
            </a:r>
            <a:r>
              <a:rPr lang="en-US" altLang="zh-CN" dirty="0"/>
              <a:t>KNN</a:t>
            </a:r>
            <a:r>
              <a:rPr lang="zh-CN" altLang="en-US" dirty="0"/>
              <a:t>多采用</a:t>
            </a:r>
            <a:r>
              <a:rPr lang="en-US" altLang="zh-CN" dirty="0"/>
              <a:t>KD-tree</a:t>
            </a:r>
            <a:r>
              <a:rPr lang="zh-CN" altLang="en-US" dirty="0"/>
              <a:t>或者</a:t>
            </a:r>
            <a:r>
              <a:rPr lang="en-US" altLang="zh-CN" dirty="0"/>
              <a:t>ball-tree</a:t>
            </a:r>
            <a:r>
              <a:rPr lang="zh-CN" altLang="en-US" dirty="0"/>
              <a:t>来建立索引</a:t>
            </a:r>
            <a:endParaRPr lang="en-US" altLang="zh-CN" dirty="0"/>
          </a:p>
          <a:p>
            <a:endParaRPr lang="en-US" dirty="0"/>
          </a:p>
        </p:txBody>
      </p:sp>
    </p:spTree>
    <p:extLst>
      <p:ext uri="{BB962C8B-B14F-4D97-AF65-F5344CB8AC3E}">
        <p14:creationId xmlns:p14="http://schemas.microsoft.com/office/powerpoint/2010/main" val="1898763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58302"/>
          </a:xfrm>
        </p:spPr>
        <p:txBody>
          <a:bodyPr>
            <a:normAutofit fontScale="92500" lnSpcReduction="10000"/>
          </a:bodyPr>
          <a:lstStyle/>
          <a:p>
            <a:r>
              <a:rPr lang="en-US" altLang="zh-CN" dirty="0"/>
              <a:t>Tips</a:t>
            </a:r>
            <a:r>
              <a:rPr lang="zh-CN" altLang="en-US" dirty="0"/>
              <a:t>：</a:t>
            </a:r>
            <a:endParaRPr lang="en-US" altLang="zh-CN" dirty="0"/>
          </a:p>
          <a:p>
            <a:pPr lvl="1"/>
            <a:r>
              <a:rPr lang="en-US" dirty="0" err="1"/>
              <a:t>Sage</a:t>
            </a:r>
            <a:r>
              <a:rPr lang="en-US" altLang="zh-CN" dirty="0" err="1"/>
              <a:t>M</a:t>
            </a:r>
            <a:r>
              <a:rPr lang="en-US" dirty="0" err="1"/>
              <a:t>aker</a:t>
            </a:r>
            <a:r>
              <a:rPr lang="zh-CN" altLang="en-US" dirty="0"/>
              <a:t>的</a:t>
            </a:r>
            <a:r>
              <a:rPr lang="en-US" altLang="zh-CN" dirty="0"/>
              <a:t>KNN</a:t>
            </a:r>
            <a:r>
              <a:rPr lang="zh-CN" altLang="en-US" b="1" dirty="0"/>
              <a:t>支持基于</a:t>
            </a:r>
            <a:r>
              <a:rPr lang="en-US" altLang="zh-CN" b="1" dirty="0"/>
              <a:t>CPU</a:t>
            </a:r>
            <a:r>
              <a:rPr lang="zh-CN" altLang="en-US" b="1" dirty="0"/>
              <a:t>或者</a:t>
            </a:r>
            <a:r>
              <a:rPr lang="en-US" altLang="zh-CN" b="1" dirty="0"/>
              <a:t>GPU</a:t>
            </a:r>
            <a:r>
              <a:rPr lang="zh-CN" altLang="en-US" b="1" dirty="0"/>
              <a:t>的分布式训练</a:t>
            </a:r>
            <a:r>
              <a:rPr lang="zh-CN" altLang="en-US" dirty="0"/>
              <a:t>。</a:t>
            </a:r>
            <a:endParaRPr lang="en-US" altLang="zh-CN" dirty="0"/>
          </a:p>
          <a:p>
            <a:pPr lvl="1"/>
            <a:r>
              <a:rPr lang="zh-CN" altLang="en-US" b="1" dirty="0"/>
              <a:t>超参数</a:t>
            </a:r>
            <a:r>
              <a:rPr lang="en-US" b="1" dirty="0" err="1"/>
              <a:t>index_type</a:t>
            </a:r>
            <a:r>
              <a:rPr lang="zh-CN" altLang="en-US" b="1" dirty="0"/>
              <a:t>如何选择</a:t>
            </a:r>
            <a:r>
              <a:rPr lang="zh-CN" altLang="en-US" dirty="0"/>
              <a:t>？</a:t>
            </a:r>
            <a:endParaRPr lang="en-US" altLang="zh-CN" dirty="0"/>
          </a:p>
          <a:p>
            <a:pPr lvl="2"/>
            <a:r>
              <a:rPr lang="zh-CN" altLang="en-US" dirty="0"/>
              <a:t>当数据集比较小比如</a:t>
            </a:r>
            <a:r>
              <a:rPr lang="en-US" altLang="zh-CN" dirty="0"/>
              <a:t>5K</a:t>
            </a:r>
            <a:r>
              <a:rPr lang="zh-CN" altLang="en-US" dirty="0"/>
              <a:t>以下，那么选用</a:t>
            </a:r>
            <a:r>
              <a:rPr lang="en-US" altLang="zh-CN" dirty="0" err="1"/>
              <a:t>faiss.FLAT</a:t>
            </a:r>
            <a:r>
              <a:rPr lang="zh-CN" altLang="en-US" dirty="0"/>
              <a:t>可能是比较好的选择。</a:t>
            </a:r>
            <a:endParaRPr lang="en-US" altLang="zh-CN" dirty="0"/>
          </a:p>
          <a:p>
            <a:pPr lvl="3"/>
            <a:r>
              <a:rPr lang="en-US" altLang="zh-CN" dirty="0" err="1"/>
              <a:t>index_type</a:t>
            </a:r>
            <a:r>
              <a:rPr lang="zh-CN" altLang="en-US" dirty="0"/>
              <a:t>如果是</a:t>
            </a:r>
            <a:r>
              <a:rPr lang="en-US" dirty="0" err="1"/>
              <a:t>faiss.Flat</a:t>
            </a:r>
            <a:r>
              <a:rPr lang="zh-CN" altLang="en-US" dirty="0"/>
              <a:t>，训练时就是简单的把特征向量保存，推理时其实用的是暴力搜索</a:t>
            </a:r>
            <a:endParaRPr lang="en-US" altLang="zh-CN" dirty="0"/>
          </a:p>
          <a:p>
            <a:pPr lvl="2"/>
            <a:r>
              <a:rPr lang="zh-CN" altLang="en-US" dirty="0"/>
              <a:t>当数据集很大时，选择</a:t>
            </a:r>
            <a:r>
              <a:rPr lang="en-US" dirty="0" err="1"/>
              <a:t>faiss.IVF</a:t>
            </a:r>
            <a:r>
              <a:rPr lang="en-US" altLang="zh-CN" dirty="0" err="1"/>
              <a:t>FLAT</a:t>
            </a:r>
            <a:r>
              <a:rPr lang="zh-CN" altLang="en-US" dirty="0"/>
              <a:t>或者</a:t>
            </a:r>
            <a:r>
              <a:rPr lang="en-US" dirty="0" err="1"/>
              <a:t>faiss.IVFPQ</a:t>
            </a:r>
            <a:r>
              <a:rPr lang="en-US" altLang="zh-CN" dirty="0"/>
              <a:t>(</a:t>
            </a:r>
            <a:r>
              <a:rPr lang="zh-CN" altLang="en-US" dirty="0"/>
              <a:t>即倒排索引乘积量化</a:t>
            </a:r>
            <a:r>
              <a:rPr lang="en-US" altLang="zh-CN" dirty="0"/>
              <a:t>)</a:t>
            </a:r>
            <a:r>
              <a:rPr lang="zh-CN" altLang="en-US" dirty="0"/>
              <a:t>。</a:t>
            </a:r>
            <a:endParaRPr lang="en-US" altLang="zh-CN" dirty="0"/>
          </a:p>
          <a:p>
            <a:pPr lvl="3"/>
            <a:r>
              <a:rPr lang="zh-CN" altLang="en-US" dirty="0"/>
              <a:t>乘积量化</a:t>
            </a:r>
            <a:r>
              <a:rPr lang="en-US" altLang="zh-CN" dirty="0"/>
              <a:t>PQ</a:t>
            </a:r>
            <a:r>
              <a:rPr lang="zh-CN" altLang="en-US" dirty="0"/>
              <a:t>简单说就是把原来的向量空间分解为若干个子空间，并对分解得到的子向量空间分别做量化，而量化的过程就是利用某聚类算法把子向量表示为簇心编号，从而用更少的比特数来表示子向量。</a:t>
            </a:r>
            <a:endParaRPr lang="en-US" altLang="zh-CN" dirty="0"/>
          </a:p>
          <a:p>
            <a:pPr lvl="3"/>
            <a:r>
              <a:rPr lang="en-US" dirty="0" err="1"/>
              <a:t>faiss.IVFPQ</a:t>
            </a:r>
            <a:r>
              <a:rPr lang="zh-CN" altLang="en-US" dirty="0"/>
              <a:t>等于</a:t>
            </a:r>
            <a:r>
              <a:rPr lang="en-US" altLang="zh-CN" dirty="0"/>
              <a:t>PQ+IVFFLAT</a:t>
            </a:r>
            <a:r>
              <a:rPr lang="zh-CN" altLang="en-US" dirty="0"/>
              <a:t>，就是先对原始向量做乘积量化，然后对量化后的向量做倒排索引。</a:t>
            </a:r>
            <a:endParaRPr lang="en-US" altLang="zh-CN" dirty="0"/>
          </a:p>
          <a:p>
            <a:pPr lvl="3"/>
            <a:r>
              <a:rPr lang="en-US" dirty="0" err="1"/>
              <a:t>faiss.IVF</a:t>
            </a:r>
            <a:r>
              <a:rPr lang="en-US" altLang="zh-CN" dirty="0" err="1"/>
              <a:t>FLAT</a:t>
            </a:r>
            <a:r>
              <a:rPr lang="zh-CN" altLang="en-US" dirty="0"/>
              <a:t>比</a:t>
            </a:r>
            <a:r>
              <a:rPr lang="en-US" dirty="0" err="1"/>
              <a:t>faiss.IVFPQ</a:t>
            </a:r>
            <a:r>
              <a:rPr lang="zh-CN" altLang="en-US" dirty="0"/>
              <a:t>的推理速度更快，但是需要比后者占用更多的内存。</a:t>
            </a:r>
            <a:endParaRPr lang="en-US" altLang="zh-CN" dirty="0"/>
          </a:p>
          <a:p>
            <a:pPr lvl="1"/>
            <a:r>
              <a:rPr lang="zh-CN" altLang="en-US" dirty="0"/>
              <a:t>超参数</a:t>
            </a:r>
            <a:r>
              <a:rPr lang="en-US" dirty="0" err="1"/>
              <a:t>faiss_index_pq_m</a:t>
            </a:r>
            <a:r>
              <a:rPr lang="zh-CN" altLang="en-US" dirty="0"/>
              <a:t>是指在</a:t>
            </a:r>
            <a:r>
              <a:rPr lang="en-US" altLang="zh-CN" dirty="0"/>
              <a:t>PQ</a:t>
            </a:r>
            <a:r>
              <a:rPr lang="zh-CN" altLang="en-US" dirty="0"/>
              <a:t>乘积量化时，需要切分的子空间的个数。</a:t>
            </a:r>
            <a:endParaRPr lang="en-US" altLang="zh-CN" dirty="0"/>
          </a:p>
          <a:p>
            <a:pPr lvl="2"/>
            <a:r>
              <a:rPr lang="zh-CN" altLang="en-US" dirty="0"/>
              <a:t>根据本页注释中</a:t>
            </a:r>
            <a:r>
              <a:rPr lang="en-US" altLang="zh-CN" dirty="0"/>
              <a:t>blog</a:t>
            </a:r>
            <a:r>
              <a:rPr lang="zh-CN" altLang="en-US" dirty="0"/>
              <a:t>提到的论文文献，这个值设置为</a:t>
            </a:r>
            <a:r>
              <a:rPr lang="en-US" altLang="zh-CN" dirty="0"/>
              <a:t>8</a:t>
            </a:r>
            <a:r>
              <a:rPr lang="zh-CN" altLang="en-US" dirty="0"/>
              <a:t>可能是一个好的起点。</a:t>
            </a:r>
            <a:endParaRPr lang="en-US" altLang="zh-CN" dirty="0"/>
          </a:p>
          <a:p>
            <a:pPr lvl="1"/>
            <a:r>
              <a:rPr lang="zh-CN" altLang="en-US" dirty="0"/>
              <a:t>超参数</a:t>
            </a:r>
            <a:r>
              <a:rPr lang="en-US" dirty="0" err="1"/>
              <a:t>faiss_index_ivf_nlists</a:t>
            </a:r>
            <a:r>
              <a:rPr lang="zh-CN" altLang="en-US" dirty="0"/>
              <a:t>表示的是在构造倒排索引时，用到的聚类簇的数量。</a:t>
            </a:r>
            <a:endParaRPr lang="en-US" altLang="zh-CN" dirty="0"/>
          </a:p>
          <a:p>
            <a:pPr lvl="2"/>
            <a:r>
              <a:rPr lang="en-US" altLang="zh-CN" dirty="0"/>
              <a:t>AWS</a:t>
            </a:r>
            <a:r>
              <a:rPr lang="zh-CN" altLang="en-US" dirty="0"/>
              <a:t>官方和其他文献建议的是</a:t>
            </a:r>
            <a:r>
              <a:rPr lang="en-US" altLang="zh-CN" dirty="0" err="1"/>
              <a:t>sqrt</a:t>
            </a:r>
            <a:r>
              <a:rPr lang="en-US" altLang="zh-CN" dirty="0"/>
              <a:t>(</a:t>
            </a:r>
            <a:r>
              <a:rPr lang="en-US" altLang="zh-CN" dirty="0" err="1"/>
              <a:t>sample_size</a:t>
            </a:r>
            <a:r>
              <a:rPr lang="en-US" altLang="zh-CN" dirty="0"/>
              <a:t>)</a:t>
            </a:r>
            <a:endParaRPr lang="en-US" dirty="0"/>
          </a:p>
        </p:txBody>
      </p:sp>
    </p:spTree>
    <p:extLst>
      <p:ext uri="{BB962C8B-B14F-4D97-AF65-F5344CB8AC3E}">
        <p14:creationId xmlns:p14="http://schemas.microsoft.com/office/powerpoint/2010/main" val="3737734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4"/>
            <a:ext cx="10515600" cy="4544695"/>
          </a:xfrm>
        </p:spPr>
        <p:txBody>
          <a:bodyPr>
            <a:normAutofit fontScale="92500" lnSpcReduction="10000"/>
          </a:bodyPr>
          <a:lstStyle/>
          <a:p>
            <a:pPr lvl="1"/>
            <a:r>
              <a:rPr lang="zh-CN" altLang="en-US" dirty="0"/>
              <a:t>超参数</a:t>
            </a:r>
            <a:r>
              <a:rPr lang="en-US" altLang="zh-CN" dirty="0"/>
              <a:t>K</a:t>
            </a:r>
            <a:r>
              <a:rPr lang="zh-CN" altLang="en-US" dirty="0"/>
              <a:t>值的选取（</a:t>
            </a:r>
            <a:r>
              <a:rPr lang="en-US" altLang="zh-CN" dirty="0"/>
              <a:t>K</a:t>
            </a:r>
            <a:r>
              <a:rPr lang="zh-CN" altLang="en-US" dirty="0"/>
              <a:t>表示需要多少个最近邻来决定推理的</a:t>
            </a:r>
            <a:r>
              <a:rPr lang="en-US" altLang="zh-CN" dirty="0"/>
              <a:t>label</a:t>
            </a:r>
            <a:r>
              <a:rPr lang="zh-CN" altLang="en-US" dirty="0"/>
              <a:t>）：</a:t>
            </a:r>
            <a:endParaRPr lang="en-US" altLang="zh-CN" dirty="0"/>
          </a:p>
          <a:p>
            <a:pPr lvl="2"/>
            <a:r>
              <a:rPr lang="zh-CN" altLang="en-US" dirty="0"/>
              <a:t>采样后的样本数量与</a:t>
            </a:r>
            <a:r>
              <a:rPr lang="en-US" altLang="zh-CN" dirty="0"/>
              <a:t>K</a:t>
            </a:r>
            <a:r>
              <a:rPr lang="zh-CN" altLang="en-US" dirty="0"/>
              <a:t>大概是</a:t>
            </a:r>
            <a:r>
              <a:rPr lang="en-US" altLang="zh-CN" dirty="0"/>
              <a:t>2000 </a:t>
            </a:r>
            <a:r>
              <a:rPr lang="zh-CN" altLang="en-US" dirty="0"/>
              <a:t>：</a:t>
            </a:r>
            <a:r>
              <a:rPr lang="en-US" altLang="zh-CN" dirty="0"/>
              <a:t>1</a:t>
            </a:r>
            <a:r>
              <a:rPr lang="zh-CN" altLang="en-US" dirty="0"/>
              <a:t>，可能是一个建议的尝试起点。</a:t>
            </a:r>
            <a:endParaRPr lang="en-US" altLang="zh-CN" dirty="0"/>
          </a:p>
          <a:p>
            <a:pPr lvl="1"/>
            <a:r>
              <a:rPr lang="zh-CN" altLang="en-US" dirty="0"/>
              <a:t>降维的超参数</a:t>
            </a:r>
            <a:r>
              <a:rPr lang="en-US" dirty="0" err="1"/>
              <a:t>dimension_reduction_target</a:t>
            </a:r>
            <a:r>
              <a:rPr lang="zh-CN" altLang="en-US" dirty="0"/>
              <a:t>的选择：</a:t>
            </a:r>
            <a:endParaRPr lang="en-US" altLang="zh-CN" dirty="0"/>
          </a:p>
          <a:p>
            <a:pPr lvl="2"/>
            <a:r>
              <a:rPr lang="zh-CN" altLang="en-US" dirty="0"/>
              <a:t>如果特征的维度超过</a:t>
            </a:r>
            <a:r>
              <a:rPr lang="en-US" altLang="zh-CN" dirty="0"/>
              <a:t>10K</a:t>
            </a:r>
            <a:r>
              <a:rPr lang="zh-CN" altLang="en-US" dirty="0"/>
              <a:t>，建议使用降维技术进行预处理。 </a:t>
            </a:r>
            <a:endParaRPr lang="en-US" altLang="zh-CN" dirty="0"/>
          </a:p>
          <a:p>
            <a:pPr lvl="2"/>
            <a:r>
              <a:rPr lang="zh-CN" altLang="en-US" dirty="0"/>
              <a:t>可以把特征的维度减小到</a:t>
            </a:r>
            <a:r>
              <a:rPr lang="en-US" altLang="zh-CN" dirty="0"/>
              <a:t>1000</a:t>
            </a:r>
            <a:r>
              <a:rPr lang="zh-CN" altLang="en-US" dirty="0"/>
              <a:t>到</a:t>
            </a:r>
            <a:r>
              <a:rPr lang="en-US" altLang="zh-CN" dirty="0"/>
              <a:t>5000</a:t>
            </a:r>
            <a:r>
              <a:rPr lang="zh-CN" altLang="en-US" dirty="0"/>
              <a:t>左右。</a:t>
            </a:r>
            <a:endParaRPr lang="en-US" altLang="zh-CN" dirty="0"/>
          </a:p>
          <a:p>
            <a:pPr lvl="1"/>
            <a:r>
              <a:rPr lang="zh-CN" altLang="en-US" dirty="0"/>
              <a:t>推理时如何获得除了预测</a:t>
            </a:r>
            <a:r>
              <a:rPr lang="en-US" altLang="zh-CN" dirty="0"/>
              <a:t>label</a:t>
            </a:r>
            <a:r>
              <a:rPr lang="zh-CN" altLang="en-US" dirty="0"/>
              <a:t>之外的更多信息：</a:t>
            </a:r>
            <a:endParaRPr lang="en-US" altLang="zh-CN" dirty="0"/>
          </a:p>
          <a:p>
            <a:pPr lvl="2"/>
            <a:r>
              <a:rPr lang="zh-CN" altLang="en-US" b="1" dirty="0"/>
              <a:t>在推理请求的参数</a:t>
            </a:r>
            <a:r>
              <a:rPr lang="en-US" altLang="zh-CN" b="1" dirty="0"/>
              <a:t>accept</a:t>
            </a:r>
            <a:r>
              <a:rPr lang="zh-CN" altLang="en-US" b="1" dirty="0"/>
              <a:t>中增加</a:t>
            </a:r>
            <a:r>
              <a:rPr lang="en-US" altLang="zh-CN" b="1" dirty="0"/>
              <a:t>verbose=true</a:t>
            </a:r>
            <a:r>
              <a:rPr lang="zh-CN" altLang="en-US" b="1" dirty="0"/>
              <a:t>则可以获得当前样本的</a:t>
            </a:r>
            <a:r>
              <a:rPr lang="en-US" altLang="zh-CN" b="1" dirty="0"/>
              <a:t>K</a:t>
            </a:r>
            <a:r>
              <a:rPr lang="zh-CN" altLang="en-US" b="1" dirty="0"/>
              <a:t>个最近邻的</a:t>
            </a:r>
            <a:r>
              <a:rPr lang="en-US" altLang="zh-CN" b="1" dirty="0"/>
              <a:t>label</a:t>
            </a:r>
            <a:r>
              <a:rPr lang="zh-CN" altLang="en-US" b="1" dirty="0"/>
              <a:t>以及与查询向量的距离</a:t>
            </a:r>
            <a:r>
              <a:rPr lang="zh-CN" altLang="en-US" dirty="0"/>
              <a:t>。</a:t>
            </a:r>
            <a:endParaRPr lang="en-US" altLang="zh-CN" dirty="0"/>
          </a:p>
          <a:p>
            <a:pPr lvl="3"/>
            <a:r>
              <a:rPr lang="en-US" dirty="0"/>
              <a:t>accept = 'application/</a:t>
            </a:r>
            <a:r>
              <a:rPr lang="en-US" dirty="0" err="1"/>
              <a:t>json</a:t>
            </a:r>
            <a:r>
              <a:rPr lang="en-US" dirty="0"/>
              <a:t>; verbose=true‘</a:t>
            </a:r>
          </a:p>
          <a:p>
            <a:pPr lvl="3"/>
            <a:r>
              <a:rPr lang="zh-CN" altLang="en-US" dirty="0"/>
              <a:t>如果</a:t>
            </a:r>
            <a:r>
              <a:rPr lang="en-US" altLang="zh-CN" dirty="0"/>
              <a:t>K</a:t>
            </a:r>
            <a:r>
              <a:rPr lang="zh-CN" altLang="en-US" dirty="0"/>
              <a:t>比较大的话比如</a:t>
            </a:r>
            <a:r>
              <a:rPr lang="en-US" altLang="zh-CN" dirty="0"/>
              <a:t>K=100</a:t>
            </a:r>
            <a:r>
              <a:rPr lang="zh-CN" altLang="en-US" dirty="0"/>
              <a:t>，根据实际测试当前返回的是</a:t>
            </a:r>
            <a:r>
              <a:rPr lang="en-US" altLang="zh-CN" dirty="0"/>
              <a:t>10</a:t>
            </a:r>
            <a:r>
              <a:rPr lang="zh-CN" altLang="en-US" dirty="0"/>
              <a:t>个最近邻；如果是用</a:t>
            </a:r>
            <a:r>
              <a:rPr lang="en-US" altLang="zh-CN" dirty="0"/>
              <a:t>transformer</a:t>
            </a:r>
            <a:r>
              <a:rPr lang="zh-CN" altLang="en-US" dirty="0"/>
              <a:t>做离线推理的话，即使</a:t>
            </a:r>
            <a:r>
              <a:rPr lang="en-US" altLang="zh-CN" dirty="0"/>
              <a:t>K</a:t>
            </a:r>
            <a:r>
              <a:rPr lang="zh-CN" altLang="en-US" dirty="0"/>
              <a:t>比较大可以获得</a:t>
            </a:r>
            <a:r>
              <a:rPr lang="en-US" altLang="zh-CN" dirty="0"/>
              <a:t>K</a:t>
            </a:r>
            <a:r>
              <a:rPr lang="zh-CN" altLang="en-US" dirty="0"/>
              <a:t>个最近邻。</a:t>
            </a:r>
            <a:endParaRPr lang="en-US" dirty="0"/>
          </a:p>
          <a:p>
            <a:pPr lvl="1"/>
            <a:r>
              <a:rPr lang="en-US" altLang="zh-CN" b="1" dirty="0" err="1"/>
              <a:t>Sagemaker</a:t>
            </a:r>
            <a:r>
              <a:rPr lang="zh-CN" altLang="en-US" b="1" dirty="0"/>
              <a:t>的</a:t>
            </a:r>
            <a:r>
              <a:rPr lang="en-US" altLang="zh-CN" b="1" dirty="0"/>
              <a:t>KNN</a:t>
            </a:r>
            <a:r>
              <a:rPr lang="zh-CN" altLang="en-US" b="1" dirty="0"/>
              <a:t>能直接用于相似性检索</a:t>
            </a:r>
            <a:r>
              <a:rPr lang="en-US" altLang="zh-CN" b="1" dirty="0"/>
              <a:t>task</a:t>
            </a:r>
            <a:r>
              <a:rPr lang="zh-CN" altLang="en-US" dirty="0"/>
              <a:t>。</a:t>
            </a:r>
            <a:endParaRPr lang="en-US" altLang="zh-CN" dirty="0"/>
          </a:p>
          <a:p>
            <a:pPr lvl="2"/>
            <a:r>
              <a:rPr lang="zh-CN" altLang="en-US" dirty="0"/>
              <a:t>手动做</a:t>
            </a:r>
            <a:r>
              <a:rPr lang="en-US" altLang="zh-CN" dirty="0"/>
              <a:t>label</a:t>
            </a:r>
            <a:r>
              <a:rPr lang="zh-CN" altLang="en-US" dirty="0"/>
              <a:t>与</a:t>
            </a:r>
            <a:r>
              <a:rPr lang="en-US" altLang="zh-CN" dirty="0"/>
              <a:t>ID</a:t>
            </a:r>
            <a:r>
              <a:rPr lang="zh-CN" altLang="en-US" dirty="0"/>
              <a:t>的</a:t>
            </a:r>
            <a:r>
              <a:rPr lang="en-US" altLang="zh-CN" dirty="0"/>
              <a:t>mapping</a:t>
            </a:r>
            <a:r>
              <a:rPr lang="zh-CN" altLang="en-US" dirty="0"/>
              <a:t>，也就是把</a:t>
            </a:r>
            <a:r>
              <a:rPr lang="en-US" altLang="zh-CN" dirty="0"/>
              <a:t>ID</a:t>
            </a:r>
            <a:r>
              <a:rPr lang="zh-CN" altLang="en-US" dirty="0"/>
              <a:t>反应到</a:t>
            </a:r>
            <a:r>
              <a:rPr lang="en-US" altLang="zh-CN" dirty="0"/>
              <a:t>label</a:t>
            </a:r>
            <a:r>
              <a:rPr lang="zh-CN" altLang="en-US" dirty="0"/>
              <a:t>中。</a:t>
            </a:r>
            <a:endParaRPr lang="en-US" altLang="zh-CN" dirty="0"/>
          </a:p>
          <a:p>
            <a:pPr lvl="3"/>
            <a:r>
              <a:rPr lang="zh-CN" altLang="en-US" dirty="0"/>
              <a:t>可以把顺序</a:t>
            </a:r>
            <a:r>
              <a:rPr lang="en-US" altLang="zh-CN" dirty="0"/>
              <a:t>ID</a:t>
            </a:r>
            <a:r>
              <a:rPr lang="zh-CN" altLang="en-US" dirty="0"/>
              <a:t>直接作为</a:t>
            </a:r>
            <a:r>
              <a:rPr lang="en-US" altLang="zh-CN" dirty="0"/>
              <a:t>label</a:t>
            </a:r>
            <a:r>
              <a:rPr lang="zh-CN" altLang="en-US" dirty="0"/>
              <a:t>，这样推理时返回的</a:t>
            </a:r>
            <a:r>
              <a:rPr lang="en-US" altLang="zh-CN" dirty="0"/>
              <a:t>label</a:t>
            </a:r>
            <a:r>
              <a:rPr lang="zh-CN" altLang="en-US" dirty="0"/>
              <a:t>其实就是</a:t>
            </a:r>
            <a:r>
              <a:rPr lang="en-US" altLang="zh-CN" dirty="0"/>
              <a:t>ID</a:t>
            </a:r>
            <a:r>
              <a:rPr lang="zh-CN" altLang="en-US" dirty="0"/>
              <a:t>了。</a:t>
            </a:r>
            <a:endParaRPr lang="en-US" altLang="zh-CN" dirty="0"/>
          </a:p>
          <a:p>
            <a:pPr lvl="2"/>
            <a:r>
              <a:rPr lang="zh-CN" altLang="en-US" dirty="0"/>
              <a:t>利用某个</a:t>
            </a:r>
            <a:r>
              <a:rPr lang="en-US" altLang="zh-CN" dirty="0"/>
              <a:t>metadata store</a:t>
            </a:r>
            <a:r>
              <a:rPr lang="zh-CN" altLang="en-US" dirty="0"/>
              <a:t>比如</a:t>
            </a:r>
            <a:r>
              <a:rPr lang="en-US" altLang="zh-CN" dirty="0"/>
              <a:t>AWS </a:t>
            </a:r>
            <a:r>
              <a:rPr lang="en-US" altLang="zh-CN" dirty="0" err="1"/>
              <a:t>Dynamodb</a:t>
            </a:r>
            <a:r>
              <a:rPr lang="en-US" altLang="zh-CN" dirty="0"/>
              <a:t> </a:t>
            </a:r>
            <a:r>
              <a:rPr lang="zh-CN" altLang="en-US" dirty="0"/>
              <a:t>保存</a:t>
            </a:r>
            <a:r>
              <a:rPr lang="en-US" altLang="zh-CN" dirty="0"/>
              <a:t>ID</a:t>
            </a:r>
            <a:r>
              <a:rPr lang="zh-CN" altLang="en-US" dirty="0"/>
              <a:t>以及相关的</a:t>
            </a:r>
            <a:r>
              <a:rPr lang="en-US" altLang="zh-CN" dirty="0"/>
              <a:t>metadata</a:t>
            </a:r>
            <a:r>
              <a:rPr lang="zh-CN" altLang="en-US" dirty="0"/>
              <a:t>。</a:t>
            </a:r>
            <a:endParaRPr lang="en-US" altLang="zh-CN" dirty="0"/>
          </a:p>
          <a:p>
            <a:pPr lvl="2"/>
            <a:endParaRPr lang="en-US" dirty="0"/>
          </a:p>
        </p:txBody>
      </p:sp>
    </p:spTree>
    <p:extLst>
      <p:ext uri="{BB962C8B-B14F-4D97-AF65-F5344CB8AC3E}">
        <p14:creationId xmlns:p14="http://schemas.microsoft.com/office/powerpoint/2010/main" val="2587825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中的两大类</a:t>
            </a:r>
            <a:r>
              <a:rPr lang="en-US" altLang="zh-CN" dirty="0"/>
              <a:t>container </a:t>
            </a:r>
            <a:endParaRPr lang="en-US" dirty="0"/>
          </a:p>
        </p:txBody>
      </p:sp>
      <p:sp>
        <p:nvSpPr>
          <p:cNvPr id="3" name="Content Placeholder 2"/>
          <p:cNvSpPr>
            <a:spLocks noGrp="1"/>
          </p:cNvSpPr>
          <p:nvPr>
            <p:ph idx="1"/>
          </p:nvPr>
        </p:nvSpPr>
        <p:spPr>
          <a:xfrm>
            <a:off x="838200" y="1825624"/>
            <a:ext cx="10515600" cy="4703763"/>
          </a:xfrm>
        </p:spPr>
        <p:txBody>
          <a:bodyPr>
            <a:normAutofit lnSpcReduction="10000"/>
          </a:bodyPr>
          <a:lstStyle/>
          <a:p>
            <a:r>
              <a:rPr lang="zh-CN" altLang="en-US" b="1" dirty="0"/>
              <a:t>直接或者间接安装了</a:t>
            </a:r>
            <a:r>
              <a:rPr lang="en-US" b="1" dirty="0" err="1"/>
              <a:t>sagemaker</a:t>
            </a:r>
            <a:r>
              <a:rPr lang="en-US" b="1" dirty="0"/>
              <a:t>-containers</a:t>
            </a:r>
            <a:r>
              <a:rPr lang="zh-CN" altLang="en-US" b="1" dirty="0"/>
              <a:t>包</a:t>
            </a:r>
            <a:r>
              <a:rPr lang="zh-CN" altLang="en-US" dirty="0"/>
              <a:t>：</a:t>
            </a:r>
            <a:endParaRPr lang="en-US" altLang="zh-CN" dirty="0"/>
          </a:p>
          <a:p>
            <a:pPr lvl="1"/>
            <a:r>
              <a:rPr lang="zh-CN" altLang="en-US" dirty="0"/>
              <a:t>在</a:t>
            </a:r>
            <a:r>
              <a:rPr lang="en-US" altLang="zh-CN" dirty="0" err="1"/>
              <a:t>dockerfile</a:t>
            </a:r>
            <a:r>
              <a:rPr lang="zh-CN" altLang="en-US" dirty="0"/>
              <a:t>中显式写了安装</a:t>
            </a:r>
            <a:r>
              <a:rPr lang="en-US" dirty="0" err="1"/>
              <a:t>sagemaker</a:t>
            </a:r>
            <a:r>
              <a:rPr lang="en-US" dirty="0"/>
              <a:t>-containers</a:t>
            </a:r>
            <a:r>
              <a:rPr lang="zh-CN" altLang="en-US" dirty="0"/>
              <a:t>包的命令：</a:t>
            </a:r>
            <a:endParaRPr lang="en-US" altLang="zh-CN" dirty="0"/>
          </a:p>
          <a:p>
            <a:endParaRPr lang="en-US" dirty="0"/>
          </a:p>
          <a:p>
            <a:endParaRPr lang="en-US" dirty="0"/>
          </a:p>
          <a:p>
            <a:endParaRPr lang="en-US" dirty="0"/>
          </a:p>
          <a:p>
            <a:endParaRPr lang="en-US" dirty="0"/>
          </a:p>
          <a:p>
            <a:pPr lvl="1"/>
            <a:endParaRPr lang="en-US" dirty="0"/>
          </a:p>
          <a:p>
            <a:pPr lvl="1"/>
            <a:r>
              <a:rPr lang="zh-CN" altLang="en-US" dirty="0"/>
              <a:t>间接安装比如</a:t>
            </a:r>
            <a:r>
              <a:rPr lang="en-US" altLang="zh-CN" dirty="0" err="1"/>
              <a:t>SageMaker</a:t>
            </a:r>
            <a:r>
              <a:rPr lang="en-US" altLang="zh-CN" dirty="0"/>
              <a:t> </a:t>
            </a:r>
            <a:r>
              <a:rPr lang="en-US" altLang="zh-CN" dirty="0" err="1"/>
              <a:t>tensorflow</a:t>
            </a:r>
            <a:r>
              <a:rPr lang="en-US" altLang="zh-CN" dirty="0"/>
              <a:t> container</a:t>
            </a:r>
            <a:r>
              <a:rPr lang="zh-CN" altLang="en-US" dirty="0"/>
              <a:t>的</a:t>
            </a:r>
            <a:r>
              <a:rPr lang="en-US" altLang="zh-CN" dirty="0"/>
              <a:t>build</a:t>
            </a:r>
            <a:r>
              <a:rPr lang="zh-CN" altLang="en-US" dirty="0"/>
              <a:t>过程：</a:t>
            </a:r>
            <a:endParaRPr lang="en-US" altLang="zh-CN" dirty="0"/>
          </a:p>
          <a:p>
            <a:pPr lvl="2"/>
            <a:r>
              <a:rPr lang="zh-CN" altLang="en-US" dirty="0"/>
              <a:t>先执行了</a:t>
            </a:r>
            <a:r>
              <a:rPr lang="en-US" altLang="zh-CN" dirty="0"/>
              <a:t>setup.py</a:t>
            </a:r>
            <a:r>
              <a:rPr lang="zh-CN" altLang="en-US" dirty="0"/>
              <a:t>，它会安装</a:t>
            </a:r>
            <a:r>
              <a:rPr lang="en-US" dirty="0" err="1"/>
              <a:t>sagemaker</a:t>
            </a:r>
            <a:r>
              <a:rPr lang="en-US" dirty="0"/>
              <a:t>-containers</a:t>
            </a:r>
            <a:r>
              <a:rPr lang="zh-CN" altLang="en-US" dirty="0"/>
              <a:t>包；</a:t>
            </a:r>
            <a:endParaRPr lang="en-US" altLang="zh-CN" dirty="0"/>
          </a:p>
          <a:p>
            <a:pPr lvl="2"/>
            <a:r>
              <a:rPr lang="zh-CN" altLang="en-US" dirty="0"/>
              <a:t>拷贝生成的类似</a:t>
            </a:r>
            <a:r>
              <a:rPr lang="en-US" dirty="0"/>
              <a:t>sagemaker_tensorflow_container-2.0.0.tar.gz</a:t>
            </a:r>
            <a:r>
              <a:rPr lang="zh-CN" altLang="en-US" dirty="0"/>
              <a:t>的包到相应路径。</a:t>
            </a:r>
            <a:endParaRPr lang="en-US" dirty="0"/>
          </a:p>
          <a:p>
            <a:pPr lvl="2"/>
            <a:r>
              <a:rPr lang="en-US" altLang="zh-CN" dirty="0"/>
              <a:t>Build</a:t>
            </a:r>
            <a:r>
              <a:rPr lang="zh-CN" altLang="en-US" dirty="0"/>
              <a:t>它的</a:t>
            </a:r>
            <a:r>
              <a:rPr lang="en-US" altLang="zh-CN" dirty="0" err="1"/>
              <a:t>Dockerfile</a:t>
            </a:r>
            <a:r>
              <a:rPr lang="zh-CN" altLang="en-US" dirty="0"/>
              <a:t>，</a:t>
            </a:r>
            <a:r>
              <a:rPr lang="en-US" altLang="zh-CN" dirty="0" err="1"/>
              <a:t>Dockefile</a:t>
            </a:r>
            <a:r>
              <a:rPr lang="zh-CN" altLang="en-US" dirty="0"/>
              <a:t>中会拷贝类似</a:t>
            </a:r>
            <a:r>
              <a:rPr lang="en-US" dirty="0"/>
              <a:t>sagemaker_tensorflow_container-2.0.0.tar.gz</a:t>
            </a:r>
            <a:r>
              <a:rPr lang="zh-CN" altLang="en-US" dirty="0"/>
              <a:t>这样的包。</a:t>
            </a:r>
            <a:endParaRPr lang="en-US" altLang="zh-CN" dirty="0"/>
          </a:p>
          <a:p>
            <a:pPr lvl="2"/>
            <a:endParaRPr lang="en-US" dirty="0"/>
          </a:p>
        </p:txBody>
      </p:sp>
      <p:pic>
        <p:nvPicPr>
          <p:cNvPr id="6" name="Picture 5"/>
          <p:cNvPicPr>
            <a:picLocks noChangeAspect="1"/>
          </p:cNvPicPr>
          <p:nvPr/>
        </p:nvPicPr>
        <p:blipFill>
          <a:blip r:embed="rId3"/>
          <a:stretch>
            <a:fillRect/>
          </a:stretch>
        </p:blipFill>
        <p:spPr>
          <a:xfrm>
            <a:off x="1951526" y="2702951"/>
            <a:ext cx="6662738" cy="1993899"/>
          </a:xfrm>
          <a:prstGeom prst="rect">
            <a:avLst/>
          </a:prstGeom>
        </p:spPr>
      </p:pic>
    </p:spTree>
    <p:extLst>
      <p:ext uri="{BB962C8B-B14F-4D97-AF65-F5344CB8AC3E}">
        <p14:creationId xmlns:p14="http://schemas.microsoft.com/office/powerpoint/2010/main" val="4710226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946093"/>
            <a:ext cx="10515600" cy="1325563"/>
          </a:xfrm>
        </p:spPr>
        <p:txBody>
          <a:bodyPr>
            <a:normAutofit/>
          </a:bodyPr>
          <a:lstStyle/>
          <a:p>
            <a:pPr algn="ctr"/>
            <a:r>
              <a:rPr lang="zh-CN" altLang="en-US" sz="6000" dirty="0"/>
              <a:t>异常检测相关</a:t>
            </a:r>
            <a:endParaRPr lang="en-US" sz="6000" dirty="0"/>
          </a:p>
        </p:txBody>
      </p:sp>
    </p:spTree>
    <p:extLst>
      <p:ext uri="{BB962C8B-B14F-4D97-AF65-F5344CB8AC3E}">
        <p14:creationId xmlns:p14="http://schemas.microsoft.com/office/powerpoint/2010/main" val="1653125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49374"/>
          </a:xfrm>
        </p:spPr>
        <p:txBody>
          <a:bodyPr/>
          <a:lstStyle/>
          <a:p>
            <a:r>
              <a:rPr lang="zh-CN" altLang="en-US" dirty="0"/>
              <a:t>内建算法</a:t>
            </a:r>
            <a:r>
              <a:rPr lang="en-US" altLang="zh-CN" dirty="0"/>
              <a:t>/</a:t>
            </a:r>
            <a:r>
              <a:rPr lang="zh-CN" altLang="en-US" dirty="0"/>
              <a:t>模型</a:t>
            </a:r>
            <a:r>
              <a:rPr lang="en-US" altLang="zh-CN" dirty="0"/>
              <a:t>-----</a:t>
            </a:r>
            <a:r>
              <a:rPr lang="en-US" b="1" dirty="0"/>
              <a:t>IP Insights</a:t>
            </a:r>
          </a:p>
        </p:txBody>
      </p:sp>
      <p:sp>
        <p:nvSpPr>
          <p:cNvPr id="3" name="Content Placeholder 2"/>
          <p:cNvSpPr>
            <a:spLocks noGrp="1"/>
          </p:cNvSpPr>
          <p:nvPr>
            <p:ph idx="1"/>
          </p:nvPr>
        </p:nvSpPr>
        <p:spPr>
          <a:xfrm>
            <a:off x="838200" y="1870365"/>
            <a:ext cx="10515600" cy="4488872"/>
          </a:xfrm>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IP Insight</a:t>
            </a:r>
            <a:r>
              <a:rPr lang="zh-CN" altLang="en-US" dirty="0"/>
              <a:t>是一个新颖的</a:t>
            </a:r>
            <a:r>
              <a:rPr lang="en-US" altLang="zh-CN" dirty="0"/>
              <a:t>AWS</a:t>
            </a:r>
            <a:r>
              <a:rPr lang="zh-CN" altLang="en-US" dirty="0"/>
              <a:t>独创模型，是非监督的。</a:t>
            </a:r>
            <a:endParaRPr lang="en-US" altLang="zh-CN" dirty="0"/>
          </a:p>
          <a:p>
            <a:r>
              <a:rPr lang="en-US" altLang="zh-CN" dirty="0"/>
              <a:t>IP insights</a:t>
            </a:r>
            <a:r>
              <a:rPr lang="zh-CN" altLang="en-US" dirty="0"/>
              <a:t>的原理？</a:t>
            </a:r>
            <a:endParaRPr lang="en-US" altLang="zh-CN" dirty="0"/>
          </a:p>
          <a:p>
            <a:pPr lvl="1"/>
            <a:r>
              <a:rPr lang="zh-CN" altLang="en-US" dirty="0"/>
              <a:t>它是一个基于神经网络的模型，以（实体</a:t>
            </a:r>
            <a:r>
              <a:rPr lang="en-US" altLang="zh-CN" dirty="0"/>
              <a:t>, IPv4 </a:t>
            </a:r>
            <a:r>
              <a:rPr lang="zh-CN" altLang="en-US" dirty="0"/>
              <a:t>地址）对的形式作为模型输入，不需要提供</a:t>
            </a:r>
            <a:r>
              <a:rPr lang="en-US" altLang="zh-CN" dirty="0"/>
              <a:t>label</a:t>
            </a:r>
            <a:r>
              <a:rPr lang="zh-CN" altLang="en-US" dirty="0"/>
              <a:t>。它的</a:t>
            </a:r>
            <a:r>
              <a:rPr lang="zh-CN" altLang="en-US" b="1" dirty="0"/>
              <a:t>目标是找到一个决策边界来分隔正例和负例</a:t>
            </a:r>
            <a:r>
              <a:rPr lang="zh-CN" altLang="en-US" dirty="0"/>
              <a:t>，把任务转换为了一个二分类监督问题。</a:t>
            </a:r>
            <a:endParaRPr lang="en-US" altLang="zh-CN" dirty="0"/>
          </a:p>
          <a:p>
            <a:pPr lvl="2"/>
            <a:r>
              <a:rPr lang="zh-CN" altLang="en-US" dirty="0"/>
              <a:t>比如用户</a:t>
            </a:r>
            <a:r>
              <a:rPr lang="en-US" altLang="zh-CN" dirty="0"/>
              <a:t>ID</a:t>
            </a:r>
            <a:r>
              <a:rPr lang="zh-CN" altLang="en-US" dirty="0"/>
              <a:t>或者</a:t>
            </a:r>
            <a:r>
              <a:rPr lang="en-US" altLang="zh-CN" dirty="0"/>
              <a:t>AWS</a:t>
            </a:r>
            <a:r>
              <a:rPr lang="zh-CN" altLang="en-US" dirty="0"/>
              <a:t>账号</a:t>
            </a:r>
            <a:r>
              <a:rPr lang="en-US" altLang="zh-CN" dirty="0"/>
              <a:t>ID</a:t>
            </a:r>
            <a:r>
              <a:rPr lang="zh-CN" altLang="en-US" dirty="0"/>
              <a:t>都被认为是一种实体</a:t>
            </a:r>
            <a:r>
              <a:rPr lang="en-US" altLang="zh-CN" dirty="0"/>
              <a:t>entity</a:t>
            </a:r>
            <a:r>
              <a:rPr lang="zh-CN" altLang="en-US" dirty="0"/>
              <a:t>。</a:t>
            </a:r>
            <a:endParaRPr lang="en-US" altLang="zh-CN" dirty="0"/>
          </a:p>
          <a:p>
            <a:pPr lvl="1"/>
            <a:r>
              <a:rPr lang="zh-CN" altLang="en-US" dirty="0"/>
              <a:t>它学习实体和 </a:t>
            </a:r>
            <a:r>
              <a:rPr lang="en-US" altLang="zh-CN" dirty="0"/>
              <a:t>IP </a:t>
            </a:r>
            <a:r>
              <a:rPr lang="zh-CN" altLang="en-US" dirty="0"/>
              <a:t>地址的</a:t>
            </a:r>
            <a:r>
              <a:rPr lang="en-US" altLang="zh-CN" dirty="0"/>
              <a:t>embedding</a:t>
            </a:r>
            <a:r>
              <a:rPr lang="zh-CN" altLang="en-US" dirty="0"/>
              <a:t>，并用这</a:t>
            </a:r>
            <a:r>
              <a:rPr lang="zh-CN" altLang="en-US" b="1" dirty="0"/>
              <a:t>两个向量的点积</a:t>
            </a:r>
            <a:r>
              <a:rPr lang="zh-CN" altLang="en-US" dirty="0"/>
              <a:t>来表示实体使用特定 </a:t>
            </a:r>
            <a:r>
              <a:rPr lang="en-US" altLang="zh-CN" dirty="0"/>
              <a:t>IP </a:t>
            </a:r>
            <a:r>
              <a:rPr lang="zh-CN" altLang="en-US" dirty="0"/>
              <a:t>地址的可能性。</a:t>
            </a:r>
            <a:endParaRPr lang="en-US" altLang="zh-CN" dirty="0"/>
          </a:p>
          <a:p>
            <a:pPr lvl="1"/>
            <a:r>
              <a:rPr lang="zh-CN" altLang="en-US" b="1" dirty="0"/>
              <a:t>它只会从训练中见过的</a:t>
            </a:r>
            <a:r>
              <a:rPr lang="en-US" altLang="zh-CN" b="1" dirty="0"/>
              <a:t>entity</a:t>
            </a:r>
            <a:r>
              <a:rPr lang="zh-CN" altLang="en-US" b="1" dirty="0"/>
              <a:t>中学习知识，因此推理的时候也只是针对这些</a:t>
            </a:r>
            <a:r>
              <a:rPr lang="en-US" altLang="zh-CN" b="1" dirty="0"/>
              <a:t>entity</a:t>
            </a:r>
            <a:r>
              <a:rPr lang="zh-CN" altLang="en-US" b="1" dirty="0"/>
              <a:t>的其他</a:t>
            </a:r>
            <a:r>
              <a:rPr lang="en-US" altLang="zh-CN" b="1" dirty="0"/>
              <a:t>IP</a:t>
            </a:r>
            <a:r>
              <a:rPr lang="zh-CN" altLang="en-US" b="1" dirty="0"/>
              <a:t>地址</a:t>
            </a:r>
            <a:r>
              <a:rPr lang="zh-CN" altLang="en-US" dirty="0"/>
              <a:t>。</a:t>
            </a:r>
            <a:endParaRPr lang="en-US" altLang="zh-CN" dirty="0"/>
          </a:p>
          <a:p>
            <a:r>
              <a:rPr lang="en-US" altLang="zh-CN" dirty="0"/>
              <a:t>IP insights</a:t>
            </a:r>
            <a:r>
              <a:rPr lang="zh-CN" altLang="en-US" dirty="0"/>
              <a:t>可以用在什么场景？</a:t>
            </a:r>
            <a:endParaRPr lang="en-US" altLang="zh-CN" dirty="0"/>
          </a:p>
          <a:p>
            <a:pPr lvl="1"/>
            <a:r>
              <a:rPr lang="zh-CN" altLang="en-US" b="1" dirty="0"/>
              <a:t>可以针对</a:t>
            </a:r>
            <a:r>
              <a:rPr lang="en-US" altLang="zh-CN" b="1" dirty="0"/>
              <a:t>IP</a:t>
            </a:r>
            <a:r>
              <a:rPr lang="zh-CN" altLang="en-US" b="1" dirty="0"/>
              <a:t>进行异常检测任务</a:t>
            </a:r>
            <a:endParaRPr lang="en-US" altLang="zh-CN" b="1" dirty="0"/>
          </a:p>
          <a:p>
            <a:pPr lvl="2"/>
            <a:r>
              <a:rPr lang="zh-CN" altLang="en-US" dirty="0"/>
              <a:t>识别尝试从异常 </a:t>
            </a:r>
            <a:r>
              <a:rPr lang="en-US" altLang="zh-CN" dirty="0"/>
              <a:t>IP </a:t>
            </a:r>
            <a:r>
              <a:rPr lang="zh-CN" altLang="en-US" dirty="0"/>
              <a:t>地址登录 </a:t>
            </a:r>
            <a:r>
              <a:rPr lang="en-US" altLang="zh-CN" dirty="0"/>
              <a:t>Web </a:t>
            </a:r>
            <a:r>
              <a:rPr lang="zh-CN" altLang="en-US" dirty="0"/>
              <a:t>服务的用户名。</a:t>
            </a:r>
            <a:endParaRPr lang="en-US" altLang="zh-CN" dirty="0"/>
          </a:p>
          <a:p>
            <a:pPr lvl="2"/>
            <a:r>
              <a:rPr lang="zh-CN" altLang="en-US" dirty="0"/>
              <a:t>识别尝试从异常 </a:t>
            </a:r>
            <a:r>
              <a:rPr lang="en-US" altLang="zh-CN" dirty="0"/>
              <a:t>IP </a:t>
            </a:r>
            <a:r>
              <a:rPr lang="zh-CN" altLang="en-US" dirty="0"/>
              <a:t>地址创建计算资源的账户。</a:t>
            </a:r>
            <a:endParaRPr lang="en-US" altLang="zh-CN" dirty="0"/>
          </a:p>
          <a:p>
            <a:pPr lvl="1"/>
            <a:r>
              <a:rPr lang="zh-CN" altLang="en-US" b="1" dirty="0"/>
              <a:t>可以把训练出的</a:t>
            </a:r>
            <a:r>
              <a:rPr lang="en-US" altLang="zh-CN" b="1" dirty="0"/>
              <a:t>IP</a:t>
            </a:r>
            <a:r>
              <a:rPr lang="zh-CN" altLang="en-US" b="1" dirty="0"/>
              <a:t>和</a:t>
            </a:r>
            <a:r>
              <a:rPr lang="en-US" altLang="zh-CN" b="1" dirty="0"/>
              <a:t>entity</a:t>
            </a:r>
            <a:r>
              <a:rPr lang="zh-CN" altLang="en-US" b="1" dirty="0"/>
              <a:t>的</a:t>
            </a:r>
            <a:r>
              <a:rPr lang="en-US" altLang="zh-CN" b="1" dirty="0"/>
              <a:t>embedding</a:t>
            </a:r>
            <a:r>
              <a:rPr lang="zh-CN" altLang="en-US" b="1" dirty="0"/>
              <a:t>向量用作下游</a:t>
            </a:r>
            <a:r>
              <a:rPr lang="en-US" altLang="zh-CN" b="1" dirty="0"/>
              <a:t>ML</a:t>
            </a:r>
            <a:r>
              <a:rPr lang="zh-CN" altLang="en-US" b="1" dirty="0"/>
              <a:t>任务的特征向量</a:t>
            </a:r>
            <a:r>
              <a:rPr lang="zh-CN" altLang="en-US" dirty="0"/>
              <a:t>。</a:t>
            </a:r>
            <a:endParaRPr lang="en-US" dirty="0"/>
          </a:p>
          <a:p>
            <a:endParaRPr lang="en-US" dirty="0"/>
          </a:p>
        </p:txBody>
      </p:sp>
    </p:spTree>
    <p:extLst>
      <p:ext uri="{BB962C8B-B14F-4D97-AF65-F5344CB8AC3E}">
        <p14:creationId xmlns:p14="http://schemas.microsoft.com/office/powerpoint/2010/main" val="3017457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478193"/>
          </a:xfrm>
        </p:spPr>
        <p:txBody>
          <a:bodyPr>
            <a:normAutofit fontScale="85000" lnSpcReduction="20000"/>
          </a:bodyPr>
          <a:lstStyle/>
          <a:p>
            <a:r>
              <a:rPr lang="zh-CN" altLang="en-US" b="1" dirty="0"/>
              <a:t>如何构造训练集和验证集的正例和负例</a:t>
            </a:r>
            <a:r>
              <a:rPr lang="zh-CN" altLang="en-US" dirty="0"/>
              <a:t>？</a:t>
            </a:r>
            <a:endParaRPr lang="en-US" altLang="zh-CN" dirty="0"/>
          </a:p>
          <a:p>
            <a:pPr lvl="1"/>
            <a:r>
              <a:rPr lang="zh-CN" altLang="en-US" dirty="0"/>
              <a:t>正例必须是</a:t>
            </a:r>
            <a:r>
              <a:rPr lang="zh-CN" altLang="en-US" b="1" dirty="0"/>
              <a:t>合法的</a:t>
            </a:r>
            <a:r>
              <a:rPr lang="en-US" altLang="zh-CN" b="1" dirty="0"/>
              <a:t>access event</a:t>
            </a:r>
            <a:r>
              <a:rPr lang="zh-CN" altLang="en-US" b="1" dirty="0"/>
              <a:t>，</a:t>
            </a:r>
            <a:r>
              <a:rPr lang="zh-CN" altLang="en-US" b="1" dirty="0">
                <a:solidFill>
                  <a:srgbClr val="FF0000"/>
                </a:solidFill>
              </a:rPr>
              <a:t>混入异常样本会带偏模型</a:t>
            </a:r>
            <a:r>
              <a:rPr lang="zh-CN" altLang="en-US" dirty="0"/>
              <a:t>；</a:t>
            </a:r>
            <a:endParaRPr lang="en-US" altLang="zh-CN" dirty="0"/>
          </a:p>
          <a:p>
            <a:pPr lvl="2"/>
            <a:r>
              <a:rPr lang="zh-CN" altLang="en-US" dirty="0"/>
              <a:t>质量高的训练集会有</a:t>
            </a:r>
            <a:r>
              <a:rPr lang="en-US" altLang="zh-CN" dirty="0"/>
              <a:t>entity</a:t>
            </a:r>
            <a:r>
              <a:rPr lang="zh-CN" altLang="en-US" dirty="0"/>
              <a:t>的高覆盖率。</a:t>
            </a:r>
            <a:endParaRPr lang="en-US" altLang="zh-CN" dirty="0"/>
          </a:p>
          <a:p>
            <a:pPr lvl="1"/>
            <a:r>
              <a:rPr lang="zh-CN" altLang="en-US" b="1" dirty="0"/>
              <a:t>负例当前只能由</a:t>
            </a:r>
            <a:r>
              <a:rPr lang="en-US" altLang="zh-CN" b="1" dirty="0"/>
              <a:t>IP insight</a:t>
            </a:r>
            <a:r>
              <a:rPr lang="zh-CN" altLang="en-US" b="1" dirty="0"/>
              <a:t>算法自动生成</a:t>
            </a:r>
            <a:r>
              <a:rPr lang="zh-CN" altLang="en-US" dirty="0"/>
              <a:t>。</a:t>
            </a:r>
            <a:endParaRPr lang="en-US" altLang="zh-CN" dirty="0"/>
          </a:p>
          <a:p>
            <a:r>
              <a:rPr lang="en-US" altLang="zh-CN" b="1" dirty="0"/>
              <a:t>IP insights</a:t>
            </a:r>
            <a:r>
              <a:rPr lang="zh-CN" altLang="en-US" b="1" dirty="0"/>
              <a:t>中如何使用已有的异常样本</a:t>
            </a:r>
            <a:r>
              <a:rPr lang="zh-CN" altLang="en-US" dirty="0"/>
              <a:t>？</a:t>
            </a:r>
            <a:endParaRPr lang="en-US" altLang="zh-CN" dirty="0"/>
          </a:p>
          <a:p>
            <a:pPr lvl="1"/>
            <a:r>
              <a:rPr lang="zh-CN" altLang="en-US" dirty="0"/>
              <a:t>可以把经过</a:t>
            </a:r>
            <a:r>
              <a:rPr lang="zh-CN" altLang="en-US" b="1" dirty="0"/>
              <a:t>人工确认</a:t>
            </a:r>
            <a:r>
              <a:rPr lang="zh-CN" altLang="en-US" dirty="0"/>
              <a:t>的异常样本作为测试集来验证模型的泛化能力。</a:t>
            </a:r>
            <a:endParaRPr lang="en-US" altLang="zh-CN" dirty="0"/>
          </a:p>
          <a:p>
            <a:r>
              <a:rPr lang="zh-CN" altLang="en-US" dirty="0"/>
              <a:t>如何把训练完的模型作为一个</a:t>
            </a:r>
            <a:r>
              <a:rPr lang="en-US" altLang="zh-CN" dirty="0"/>
              <a:t>IP</a:t>
            </a:r>
            <a:r>
              <a:rPr lang="zh-CN" altLang="en-US" dirty="0"/>
              <a:t>异常检测模型？</a:t>
            </a:r>
            <a:endParaRPr lang="en-US" altLang="zh-CN" dirty="0"/>
          </a:p>
          <a:p>
            <a:pPr lvl="1"/>
            <a:r>
              <a:rPr lang="zh-CN" altLang="en-US" dirty="0"/>
              <a:t>模型返回的是向量点积，把点积值取负数作为所谓的异常分数；</a:t>
            </a:r>
            <a:endParaRPr lang="en-US" altLang="zh-CN" dirty="0"/>
          </a:p>
          <a:p>
            <a:pPr lvl="1"/>
            <a:r>
              <a:rPr lang="zh-CN" altLang="en-US" b="1" dirty="0"/>
              <a:t>确定异常分数的阈值：</a:t>
            </a:r>
            <a:endParaRPr lang="en-US" altLang="zh-CN" b="1" dirty="0"/>
          </a:p>
          <a:p>
            <a:pPr lvl="2"/>
            <a:r>
              <a:rPr lang="zh-CN" altLang="en-US" b="1" dirty="0"/>
              <a:t>选择或构造一个基准的测试集</a:t>
            </a:r>
            <a:endParaRPr lang="en-US" altLang="zh-CN" b="1" dirty="0"/>
          </a:p>
          <a:p>
            <a:pPr lvl="3"/>
            <a:r>
              <a:rPr lang="zh-CN" altLang="en-US" dirty="0"/>
              <a:t>如果有</a:t>
            </a:r>
            <a:r>
              <a:rPr lang="zh-CN" altLang="en-US" b="1" dirty="0"/>
              <a:t>足够量且</a:t>
            </a:r>
            <a:r>
              <a:rPr lang="en-US" altLang="zh-CN" b="1" dirty="0"/>
              <a:t>entity</a:t>
            </a:r>
            <a:r>
              <a:rPr lang="zh-CN" altLang="en-US" b="1" dirty="0"/>
              <a:t>高覆盖率（针对训练集中出现的不同</a:t>
            </a:r>
            <a:r>
              <a:rPr lang="en-US" altLang="zh-CN" b="1" dirty="0"/>
              <a:t>entity</a:t>
            </a:r>
            <a:r>
              <a:rPr lang="zh-CN" altLang="en-US" b="1" dirty="0"/>
              <a:t>）的真实异常样本集</a:t>
            </a:r>
            <a:r>
              <a:rPr lang="zh-CN" altLang="en-US" dirty="0"/>
              <a:t>，把它作为测试集是一个很好的选择。</a:t>
            </a:r>
            <a:endParaRPr lang="en-US" altLang="zh-CN" dirty="0"/>
          </a:p>
          <a:p>
            <a:pPr lvl="3"/>
            <a:r>
              <a:rPr lang="zh-CN" altLang="en-US" dirty="0"/>
              <a:t>否则构造一个</a:t>
            </a:r>
            <a:r>
              <a:rPr lang="en-US" altLang="zh-CN" dirty="0"/>
              <a:t>fake</a:t>
            </a:r>
            <a:r>
              <a:rPr lang="zh-CN" altLang="en-US" dirty="0"/>
              <a:t>的异常样本集，</a:t>
            </a:r>
            <a:r>
              <a:rPr lang="en-US" altLang="zh-CN" dirty="0"/>
              <a:t>entity</a:t>
            </a:r>
            <a:r>
              <a:rPr lang="zh-CN" altLang="en-US" dirty="0"/>
              <a:t>尽量要高覆盖率。</a:t>
            </a:r>
            <a:endParaRPr lang="en-US" altLang="zh-CN" dirty="0"/>
          </a:p>
          <a:p>
            <a:pPr lvl="2"/>
            <a:r>
              <a:rPr lang="zh-CN" altLang="en-US" dirty="0"/>
              <a:t>根据具体业务和需求设置合适的</a:t>
            </a:r>
            <a:r>
              <a:rPr lang="en-US" altLang="zh-CN" dirty="0"/>
              <a:t>threshold</a:t>
            </a:r>
            <a:r>
              <a:rPr lang="zh-CN" altLang="en-US" dirty="0"/>
              <a:t>来判定是否为异常的</a:t>
            </a:r>
            <a:r>
              <a:rPr lang="en-US" altLang="zh-CN" dirty="0"/>
              <a:t>pair</a:t>
            </a:r>
          </a:p>
          <a:p>
            <a:pPr lvl="3"/>
            <a:r>
              <a:rPr lang="zh-CN" altLang="en-US" dirty="0"/>
              <a:t>可以通过可视化的方法比如直方图来帮助选择阈值</a:t>
            </a:r>
            <a:endParaRPr lang="en-US" altLang="zh-CN" dirty="0"/>
          </a:p>
          <a:p>
            <a:pPr lvl="3"/>
            <a:r>
              <a:rPr lang="zh-CN" altLang="en-US" dirty="0"/>
              <a:t>可以根据混淆矩阵的相关指标基于业务的代价来遍历阈值从而找到最优阈值 。</a:t>
            </a:r>
            <a:endParaRPr lang="en-US" altLang="zh-CN" dirty="0"/>
          </a:p>
          <a:p>
            <a:pPr lvl="1"/>
            <a:endParaRPr lang="zh-CN" altLang="en-US" dirty="0"/>
          </a:p>
          <a:p>
            <a:endParaRPr lang="en-US" dirty="0"/>
          </a:p>
          <a:p>
            <a:pPr marL="0" indent="0">
              <a:buNone/>
            </a:pPr>
            <a:endParaRPr lang="en-US" dirty="0"/>
          </a:p>
        </p:txBody>
      </p:sp>
    </p:spTree>
    <p:extLst>
      <p:ext uri="{BB962C8B-B14F-4D97-AF65-F5344CB8AC3E}">
        <p14:creationId xmlns:p14="http://schemas.microsoft.com/office/powerpoint/2010/main" val="19729896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a:t>Tips</a:t>
            </a:r>
            <a:r>
              <a:rPr lang="zh-CN" altLang="en-US" dirty="0"/>
              <a:t>：</a:t>
            </a:r>
            <a:endParaRPr lang="en-US" altLang="zh-CN" dirty="0"/>
          </a:p>
          <a:p>
            <a:pPr lvl="1"/>
            <a:r>
              <a:rPr lang="zh-CN" altLang="en-US" b="1" dirty="0"/>
              <a:t>训练的正例中可能不同</a:t>
            </a:r>
            <a:r>
              <a:rPr lang="en-US" altLang="zh-CN" b="1" dirty="0"/>
              <a:t>entity</a:t>
            </a:r>
            <a:r>
              <a:rPr lang="zh-CN" altLang="en-US" b="1" dirty="0"/>
              <a:t>出现的次数相差很大</a:t>
            </a:r>
            <a:r>
              <a:rPr lang="zh-CN" altLang="en-US" dirty="0"/>
              <a:t>？</a:t>
            </a:r>
            <a:endParaRPr lang="en-US" altLang="zh-CN" dirty="0"/>
          </a:p>
          <a:p>
            <a:pPr lvl="2"/>
            <a:r>
              <a:rPr lang="zh-CN" altLang="en-US" dirty="0"/>
              <a:t>先不去管跑跑看看效果；（最好对训练集做一下</a:t>
            </a:r>
            <a:r>
              <a:rPr lang="en-US" altLang="zh-CN" dirty="0"/>
              <a:t>shuffle</a:t>
            </a:r>
            <a:r>
              <a:rPr lang="zh-CN" altLang="en-US" dirty="0"/>
              <a:t>）</a:t>
            </a:r>
            <a:endParaRPr lang="en-US" altLang="zh-CN" dirty="0"/>
          </a:p>
          <a:p>
            <a:pPr lvl="2"/>
            <a:r>
              <a:rPr lang="zh-CN" altLang="en-US" dirty="0"/>
              <a:t>如果出现次数比较少的</a:t>
            </a:r>
            <a:r>
              <a:rPr lang="en-US" altLang="zh-CN" dirty="0"/>
              <a:t>entity</a:t>
            </a:r>
            <a:r>
              <a:rPr lang="zh-CN" altLang="en-US" dirty="0"/>
              <a:t>的泛化效果不好，尝试对这些</a:t>
            </a:r>
            <a:r>
              <a:rPr lang="en-US" altLang="zh-CN" dirty="0"/>
              <a:t>entity</a:t>
            </a:r>
            <a:r>
              <a:rPr lang="zh-CN" altLang="en-US" dirty="0"/>
              <a:t>收集更多的真实合法数据。</a:t>
            </a:r>
            <a:endParaRPr lang="en-US" altLang="zh-CN" dirty="0"/>
          </a:p>
          <a:p>
            <a:pPr lvl="1"/>
            <a:r>
              <a:rPr lang="zh-CN" altLang="en-US" b="1" dirty="0"/>
              <a:t>训练的正例中可能有很多重复的正例（</a:t>
            </a:r>
            <a:r>
              <a:rPr lang="en-US" altLang="zh-CN" b="1" dirty="0">
                <a:solidFill>
                  <a:srgbClr val="FF0000"/>
                </a:solidFill>
              </a:rPr>
              <a:t>pair</a:t>
            </a:r>
            <a:r>
              <a:rPr lang="zh-CN" altLang="en-US" b="1" dirty="0">
                <a:solidFill>
                  <a:srgbClr val="FF0000"/>
                </a:solidFill>
              </a:rPr>
              <a:t>完全一样</a:t>
            </a:r>
            <a:r>
              <a:rPr lang="zh-CN" altLang="en-US" b="1" dirty="0"/>
              <a:t>），需要去重吗</a:t>
            </a:r>
            <a:r>
              <a:rPr lang="zh-CN" altLang="en-US" dirty="0"/>
              <a:t>？</a:t>
            </a:r>
            <a:endParaRPr lang="en-US" altLang="zh-CN" dirty="0"/>
          </a:p>
          <a:p>
            <a:pPr lvl="2"/>
            <a:r>
              <a:rPr lang="zh-CN" altLang="en-US" dirty="0"/>
              <a:t>先不去重跑看看效果；（最好对训练集做一下</a:t>
            </a:r>
            <a:r>
              <a:rPr lang="en-US" altLang="zh-CN" dirty="0"/>
              <a:t>shuffle</a:t>
            </a:r>
            <a:r>
              <a:rPr lang="zh-CN" altLang="en-US" dirty="0"/>
              <a:t>）</a:t>
            </a:r>
            <a:endParaRPr lang="en-US" altLang="zh-CN" dirty="0"/>
          </a:p>
          <a:p>
            <a:pPr lvl="2"/>
            <a:r>
              <a:rPr lang="zh-CN" altLang="en-US" dirty="0"/>
              <a:t>如果效果不好的话，可以考虑去掉一定比例的重复</a:t>
            </a:r>
            <a:r>
              <a:rPr lang="en-US" altLang="zh-CN" dirty="0"/>
              <a:t>pair</a:t>
            </a:r>
            <a:r>
              <a:rPr lang="zh-CN" altLang="en-US" dirty="0"/>
              <a:t>。（某个</a:t>
            </a:r>
            <a:r>
              <a:rPr lang="en-US" altLang="zh-CN" dirty="0"/>
              <a:t>pair</a:t>
            </a:r>
            <a:r>
              <a:rPr lang="zh-CN" altLang="en-US" dirty="0"/>
              <a:t>重复太多，容易让模型对这个</a:t>
            </a:r>
            <a:r>
              <a:rPr lang="en-US" altLang="zh-CN" dirty="0"/>
              <a:t>entity</a:t>
            </a:r>
            <a:r>
              <a:rPr lang="zh-CN" altLang="en-US" dirty="0"/>
              <a:t>的这个</a:t>
            </a:r>
            <a:r>
              <a:rPr lang="en-US" altLang="zh-CN" dirty="0"/>
              <a:t>IP</a:t>
            </a:r>
            <a:r>
              <a:rPr lang="zh-CN" altLang="en-US" dirty="0"/>
              <a:t>地址过拟合）</a:t>
            </a:r>
            <a:endParaRPr lang="en-US" altLang="zh-CN" dirty="0"/>
          </a:p>
          <a:p>
            <a:pPr lvl="1"/>
            <a:r>
              <a:rPr lang="zh-CN" altLang="en-US" dirty="0"/>
              <a:t>如何从部署好的</a:t>
            </a:r>
            <a:r>
              <a:rPr lang="en-US" altLang="zh-CN" dirty="0" err="1"/>
              <a:t>ip</a:t>
            </a:r>
            <a:r>
              <a:rPr lang="en-US" altLang="zh-CN" dirty="0"/>
              <a:t> insight</a:t>
            </a:r>
            <a:r>
              <a:rPr lang="zh-CN" altLang="en-US" dirty="0"/>
              <a:t>模型中获得</a:t>
            </a:r>
            <a:r>
              <a:rPr lang="en-US" altLang="zh-CN" dirty="0" err="1"/>
              <a:t>ip</a:t>
            </a:r>
            <a:r>
              <a:rPr lang="zh-CN" altLang="en-US" dirty="0"/>
              <a:t>或者</a:t>
            </a:r>
            <a:r>
              <a:rPr lang="en-US" altLang="zh-CN" dirty="0"/>
              <a:t>entity</a:t>
            </a:r>
            <a:r>
              <a:rPr lang="zh-CN" altLang="en-US" dirty="0"/>
              <a:t>的</a:t>
            </a:r>
            <a:r>
              <a:rPr lang="en-US" altLang="zh-CN" dirty="0"/>
              <a:t>embedding</a:t>
            </a:r>
            <a:r>
              <a:rPr lang="zh-CN" altLang="en-US" dirty="0"/>
              <a:t>？</a:t>
            </a:r>
            <a:endParaRPr lang="en-US" altLang="zh-CN" dirty="0"/>
          </a:p>
          <a:p>
            <a:pPr lvl="2"/>
            <a:r>
              <a:rPr lang="zh-CN" altLang="en-US" dirty="0"/>
              <a:t>在推理请求中在参数</a:t>
            </a:r>
            <a:r>
              <a:rPr lang="en-US" altLang="zh-CN" dirty="0"/>
              <a:t>accept</a:t>
            </a:r>
            <a:r>
              <a:rPr lang="zh-CN" altLang="en-US" dirty="0"/>
              <a:t>的后面添加</a:t>
            </a:r>
            <a:r>
              <a:rPr lang="en-US" altLang="zh-CN" dirty="0"/>
              <a:t>verbose=True</a:t>
            </a:r>
            <a:r>
              <a:rPr lang="zh-CN" altLang="en-US" dirty="0"/>
              <a:t>，即可从</a:t>
            </a:r>
            <a:r>
              <a:rPr lang="en-US" altLang="zh-CN" dirty="0"/>
              <a:t>response</a:t>
            </a:r>
            <a:r>
              <a:rPr lang="zh-CN" altLang="en-US" dirty="0"/>
              <a:t>中获得</a:t>
            </a:r>
            <a:r>
              <a:rPr lang="en-US" altLang="zh-CN" dirty="0" err="1"/>
              <a:t>entity_embedding</a:t>
            </a:r>
            <a:r>
              <a:rPr lang="zh-CN" altLang="en-US" dirty="0"/>
              <a:t>和</a:t>
            </a:r>
            <a:r>
              <a:rPr lang="en-US" altLang="zh-CN" dirty="0" err="1"/>
              <a:t>ip_embedding</a:t>
            </a:r>
            <a:r>
              <a:rPr lang="zh-CN" altLang="en-US" dirty="0"/>
              <a:t>向量。</a:t>
            </a:r>
            <a:endParaRPr lang="en-US" altLang="zh-CN" dirty="0"/>
          </a:p>
          <a:p>
            <a:pPr lvl="1"/>
            <a:r>
              <a:rPr lang="en-US" altLang="zh-CN" dirty="0"/>
              <a:t>Entity</a:t>
            </a:r>
            <a:r>
              <a:rPr lang="zh-CN" altLang="en-US" dirty="0"/>
              <a:t>本身的值空间太大？</a:t>
            </a:r>
            <a:endParaRPr lang="en-US" altLang="zh-CN" dirty="0"/>
          </a:p>
          <a:p>
            <a:pPr lvl="2"/>
            <a:r>
              <a:rPr lang="en-US" altLang="zh-CN" dirty="0"/>
              <a:t>IP insight</a:t>
            </a:r>
            <a:r>
              <a:rPr lang="zh-CN" altLang="en-US" dirty="0"/>
              <a:t>内部实现是先把</a:t>
            </a:r>
            <a:r>
              <a:rPr lang="en-US" altLang="zh-CN" dirty="0"/>
              <a:t>entity</a:t>
            </a:r>
            <a:r>
              <a:rPr lang="zh-CN" altLang="en-US" dirty="0"/>
              <a:t>从原始值空间</a:t>
            </a:r>
            <a:r>
              <a:rPr lang="en-US" altLang="zh-CN" dirty="0"/>
              <a:t>hash</a:t>
            </a:r>
            <a:r>
              <a:rPr lang="zh-CN" altLang="en-US" dirty="0"/>
              <a:t>到新的空间，然后做</a:t>
            </a:r>
            <a:r>
              <a:rPr lang="en-US" altLang="zh-CN" dirty="0"/>
              <a:t>embedding</a:t>
            </a:r>
            <a:r>
              <a:rPr lang="zh-CN" altLang="en-US" dirty="0"/>
              <a:t>的。</a:t>
            </a:r>
            <a:endParaRPr lang="en-US" altLang="zh-CN" dirty="0"/>
          </a:p>
          <a:p>
            <a:pPr lvl="2"/>
            <a:r>
              <a:rPr lang="zh-CN" altLang="en-US" b="1" dirty="0"/>
              <a:t>可能把</a:t>
            </a:r>
            <a:r>
              <a:rPr lang="en-US" altLang="zh-CN" b="1" dirty="0"/>
              <a:t>hash bucket</a:t>
            </a:r>
            <a:r>
              <a:rPr lang="zh-CN" altLang="en-US" b="1" dirty="0"/>
              <a:t>大小即参数</a:t>
            </a:r>
            <a:r>
              <a:rPr lang="en-US" b="1" dirty="0" err="1"/>
              <a:t>num_entity_vectors</a:t>
            </a:r>
            <a:r>
              <a:rPr lang="zh-CN" altLang="en-US" b="1" dirty="0"/>
              <a:t>设置为训练集中唯一</a:t>
            </a:r>
            <a:r>
              <a:rPr lang="en-US" altLang="zh-CN" b="1" dirty="0"/>
              <a:t>entity</a:t>
            </a:r>
            <a:r>
              <a:rPr lang="zh-CN" altLang="en-US" b="1" dirty="0"/>
              <a:t>个数的</a:t>
            </a:r>
            <a:r>
              <a:rPr lang="en-US" altLang="zh-CN" b="1" dirty="0"/>
              <a:t>2</a:t>
            </a:r>
            <a:r>
              <a:rPr lang="zh-CN" altLang="en-US" b="1" dirty="0"/>
              <a:t>倍是一个好的起点</a:t>
            </a:r>
            <a:r>
              <a:rPr lang="zh-CN" altLang="en-US" dirty="0"/>
              <a:t>。</a:t>
            </a:r>
            <a:endParaRPr lang="en-US" altLang="zh-CN" dirty="0"/>
          </a:p>
          <a:p>
            <a:pPr lvl="1"/>
            <a:r>
              <a:rPr lang="en-US" altLang="zh-CN" dirty="0"/>
              <a:t>IP insight</a:t>
            </a:r>
            <a:r>
              <a:rPr lang="zh-CN" altLang="en-US" dirty="0"/>
              <a:t>算法支持在</a:t>
            </a:r>
            <a:r>
              <a:rPr lang="en-US" altLang="zh-CN" dirty="0"/>
              <a:t>CPU</a:t>
            </a:r>
            <a:r>
              <a:rPr lang="zh-CN" altLang="en-US" dirty="0"/>
              <a:t>实例或者</a:t>
            </a:r>
            <a:r>
              <a:rPr lang="en-US" altLang="zh-CN" dirty="0"/>
              <a:t>GPU</a:t>
            </a:r>
            <a:r>
              <a:rPr lang="zh-CN" altLang="en-US" dirty="0"/>
              <a:t>实例上做分布式训练。</a:t>
            </a:r>
            <a:endParaRPr lang="en-US" altLang="zh-CN" dirty="0"/>
          </a:p>
          <a:p>
            <a:pPr lvl="2"/>
            <a:r>
              <a:rPr lang="zh-CN" altLang="en-US" dirty="0"/>
              <a:t>使用的是基于</a:t>
            </a:r>
            <a:r>
              <a:rPr lang="en-US" altLang="zh-CN" dirty="0" err="1"/>
              <a:t>Mxnet</a:t>
            </a:r>
            <a:r>
              <a:rPr lang="zh-CN" altLang="en-US" dirty="0"/>
              <a:t>的</a:t>
            </a:r>
            <a:r>
              <a:rPr lang="en-US" altLang="zh-CN" dirty="0"/>
              <a:t>parameter server</a:t>
            </a:r>
            <a:r>
              <a:rPr lang="zh-CN" altLang="en-US" dirty="0"/>
              <a:t>的异步梯度更新方式。（从训练日志中可以看出）</a:t>
            </a:r>
            <a:endParaRPr lang="en-US" altLang="zh-CN" dirty="0"/>
          </a:p>
          <a:p>
            <a:pPr lvl="1"/>
            <a:endParaRPr lang="en-US" dirty="0"/>
          </a:p>
        </p:txBody>
      </p:sp>
    </p:spTree>
    <p:extLst>
      <p:ext uri="{BB962C8B-B14F-4D97-AF65-F5344CB8AC3E}">
        <p14:creationId xmlns:p14="http://schemas.microsoft.com/office/powerpoint/2010/main" val="38977153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如何自动生成负例</a:t>
            </a:r>
            <a:r>
              <a:rPr lang="zh-CN" altLang="en-US" dirty="0"/>
              <a:t>？</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随机生成多个</a:t>
            </a:r>
            <a:r>
              <a:rPr lang="en-US" altLang="zh-CN" dirty="0"/>
              <a:t>IPV4</a:t>
            </a:r>
            <a:r>
              <a:rPr lang="zh-CN" altLang="en-US" dirty="0"/>
              <a:t>地址</a:t>
            </a:r>
            <a:endParaRPr lang="en-US" altLang="zh-CN" dirty="0"/>
          </a:p>
          <a:p>
            <a:pPr lvl="3"/>
            <a:r>
              <a:rPr lang="zh-CN" altLang="en-US" dirty="0"/>
              <a:t>通过设置</a:t>
            </a:r>
            <a:r>
              <a:rPr lang="en-US" dirty="0" err="1"/>
              <a:t>random_negative_sampling_rate</a:t>
            </a:r>
            <a:r>
              <a:rPr lang="zh-CN" altLang="en-US" dirty="0"/>
              <a:t>为大于</a:t>
            </a:r>
            <a:r>
              <a:rPr lang="en-US" altLang="zh-CN" dirty="0"/>
              <a:t>0</a:t>
            </a:r>
            <a:r>
              <a:rPr lang="zh-CN" altLang="en-US" dirty="0"/>
              <a:t>的值</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随机从这个</a:t>
            </a:r>
            <a:r>
              <a:rPr lang="en-US" altLang="zh-CN" dirty="0"/>
              <a:t>mini batch</a:t>
            </a:r>
            <a:r>
              <a:rPr lang="zh-CN" altLang="en-US" dirty="0"/>
              <a:t>中选择多个</a:t>
            </a:r>
            <a:r>
              <a:rPr lang="en-US" altLang="zh-CN" dirty="0"/>
              <a:t>IPV4</a:t>
            </a:r>
          </a:p>
          <a:p>
            <a:pPr lvl="3"/>
            <a:r>
              <a:rPr lang="zh-CN" altLang="en-US" dirty="0"/>
              <a:t>通过设置</a:t>
            </a:r>
            <a:r>
              <a:rPr lang="en-US" altLang="zh-CN" dirty="0" err="1"/>
              <a:t>shuffled_negative_sampling_rate</a:t>
            </a:r>
            <a:r>
              <a:rPr lang="en-US" altLang="zh-CN" dirty="0"/>
              <a:t> </a:t>
            </a:r>
            <a:r>
              <a:rPr lang="zh-CN" altLang="en-US" dirty="0"/>
              <a:t>为大于</a:t>
            </a:r>
            <a:r>
              <a:rPr lang="en-US" altLang="zh-CN" dirty="0"/>
              <a:t>0</a:t>
            </a:r>
            <a:r>
              <a:rPr lang="zh-CN" altLang="en-US" dirty="0"/>
              <a:t>的值</a:t>
            </a:r>
            <a:endParaRPr lang="en-US" altLang="zh-CN" dirty="0"/>
          </a:p>
          <a:p>
            <a:pPr lvl="2"/>
            <a:r>
              <a:rPr lang="zh-CN" altLang="en-US" dirty="0"/>
              <a:t>可以手动控制是否需要随机生成</a:t>
            </a:r>
            <a:r>
              <a:rPr lang="en-US" altLang="zh-CN" dirty="0"/>
              <a:t>IPV4</a:t>
            </a:r>
            <a:r>
              <a:rPr lang="zh-CN" altLang="en-US" dirty="0"/>
              <a:t>地址</a:t>
            </a:r>
            <a:endParaRPr lang="en-US" altLang="zh-CN" dirty="0"/>
          </a:p>
          <a:p>
            <a:pPr lvl="3"/>
            <a:r>
              <a:rPr lang="zh-CN" altLang="en-US" dirty="0"/>
              <a:t>设置</a:t>
            </a:r>
            <a:r>
              <a:rPr lang="en-US" dirty="0" err="1"/>
              <a:t>random_negative_sampling_rate</a:t>
            </a:r>
            <a:r>
              <a:rPr lang="zh-CN" altLang="en-US" dirty="0"/>
              <a:t>为</a:t>
            </a:r>
            <a:r>
              <a:rPr lang="en-US" altLang="zh-CN" dirty="0"/>
              <a:t>0</a:t>
            </a:r>
            <a:r>
              <a:rPr lang="zh-CN" altLang="en-US" dirty="0"/>
              <a:t>即可</a:t>
            </a:r>
            <a:endParaRPr lang="en-US" altLang="zh-CN" dirty="0"/>
          </a:p>
          <a:p>
            <a:pPr lvl="2"/>
            <a:r>
              <a:rPr lang="zh-CN" altLang="en-US" dirty="0"/>
              <a:t>设置</a:t>
            </a:r>
            <a:r>
              <a:rPr lang="en-US" dirty="0" err="1"/>
              <a:t>random_negative_sampling_rate</a:t>
            </a:r>
            <a:r>
              <a:rPr lang="zh-CN" altLang="en-US" dirty="0"/>
              <a:t>和</a:t>
            </a:r>
            <a:r>
              <a:rPr lang="en-US" altLang="zh-CN" dirty="0" err="1"/>
              <a:t>shuffled_negative_sampling_rate</a:t>
            </a:r>
            <a:r>
              <a:rPr lang="zh-CN" altLang="en-US" dirty="0"/>
              <a:t>多大？</a:t>
            </a:r>
            <a:endParaRPr lang="en-US" altLang="zh-CN" dirty="0"/>
          </a:p>
          <a:p>
            <a:pPr lvl="3"/>
            <a:r>
              <a:rPr lang="zh-CN" altLang="en-US" dirty="0"/>
              <a:t>使用它们的缺省值 </a:t>
            </a:r>
            <a:r>
              <a:rPr lang="en-US" altLang="zh-CN" dirty="0"/>
              <a:t>1 </a:t>
            </a:r>
            <a:r>
              <a:rPr lang="zh-CN" altLang="en-US" dirty="0"/>
              <a:t>是一个好的</a:t>
            </a:r>
            <a:r>
              <a:rPr lang="en-US" altLang="zh-CN" dirty="0"/>
              <a:t>baseline</a:t>
            </a:r>
            <a:r>
              <a:rPr lang="zh-CN" altLang="en-US" dirty="0"/>
              <a:t>起点。</a:t>
            </a:r>
            <a:endParaRPr lang="en-US" altLang="zh-CN" dirty="0"/>
          </a:p>
          <a:p>
            <a:pPr lvl="3"/>
            <a:r>
              <a:rPr lang="zh-CN" altLang="en-US" dirty="0"/>
              <a:t>不要把它们设置太大比如超过</a:t>
            </a:r>
            <a:r>
              <a:rPr lang="en-US" altLang="zh-CN" dirty="0"/>
              <a:t>10</a:t>
            </a:r>
            <a:r>
              <a:rPr lang="zh-CN" altLang="en-US" dirty="0"/>
              <a:t>，这样可能导致正负类别样本比例严重不均衡，从而让模型效果恶化。</a:t>
            </a:r>
            <a:endParaRPr lang="en-US" dirty="0"/>
          </a:p>
        </p:txBody>
      </p:sp>
    </p:spTree>
    <p:extLst>
      <p:ext uri="{BB962C8B-B14F-4D97-AF65-F5344CB8AC3E}">
        <p14:creationId xmlns:p14="http://schemas.microsoft.com/office/powerpoint/2010/main" val="3212548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71826"/>
          </a:xfrm>
        </p:spPr>
        <p:txBody>
          <a:bodyPr/>
          <a:lstStyle/>
          <a:p>
            <a:r>
              <a:rPr lang="zh-CN" altLang="en-US" dirty="0"/>
              <a:t>内建算法</a:t>
            </a:r>
            <a:r>
              <a:rPr lang="en-US" altLang="zh-CN" dirty="0"/>
              <a:t>/</a:t>
            </a:r>
            <a:r>
              <a:rPr lang="zh-CN" altLang="en-US" dirty="0"/>
              <a:t>模型</a:t>
            </a:r>
            <a:r>
              <a:rPr lang="en-US" altLang="zh-CN" dirty="0"/>
              <a:t>-----</a:t>
            </a:r>
            <a:r>
              <a:rPr lang="en-US" b="1" dirty="0"/>
              <a:t> Random Cut Forest (RCF)</a:t>
            </a:r>
            <a:endParaRPr lang="en-US" dirty="0"/>
          </a:p>
        </p:txBody>
      </p:sp>
      <p:sp>
        <p:nvSpPr>
          <p:cNvPr id="3" name="Content Placeholder 2"/>
          <p:cNvSpPr>
            <a:spLocks noGrp="1"/>
          </p:cNvSpPr>
          <p:nvPr>
            <p:ph idx="1"/>
          </p:nvPr>
        </p:nvSpPr>
        <p:spPr>
          <a:xfrm>
            <a:off x="709612" y="1936978"/>
            <a:ext cx="10515600" cy="4549548"/>
          </a:xfrm>
        </p:spPr>
        <p:txBody>
          <a:bodyPr>
            <a:normAutofit/>
          </a:bodyPr>
          <a:lstStyle/>
          <a:p>
            <a:r>
              <a:rPr lang="en-US" altLang="zh-CN" dirty="0" err="1"/>
              <a:t>Sagemaker</a:t>
            </a:r>
            <a:r>
              <a:rPr lang="en-US" altLang="zh-CN" dirty="0"/>
              <a:t> RCF</a:t>
            </a:r>
            <a:r>
              <a:rPr lang="zh-CN" altLang="en-US" dirty="0"/>
              <a:t>是</a:t>
            </a:r>
            <a:r>
              <a:rPr lang="en-US" altLang="zh-CN" dirty="0"/>
              <a:t>AWS</a:t>
            </a:r>
            <a:r>
              <a:rPr lang="zh-CN" altLang="en-US" dirty="0"/>
              <a:t>独创的非监督模型，适合做异常检测任务。</a:t>
            </a:r>
            <a:endParaRPr lang="en-US" dirty="0"/>
          </a:p>
          <a:p>
            <a:r>
              <a:rPr lang="en-US" altLang="zh-CN" dirty="0"/>
              <a:t>RCF</a:t>
            </a:r>
            <a:r>
              <a:rPr lang="zh-CN" altLang="en-US" dirty="0"/>
              <a:t>的原理：</a:t>
            </a:r>
            <a:endParaRPr lang="en-US" altLang="zh-CN" dirty="0"/>
          </a:p>
          <a:p>
            <a:pPr lvl="1"/>
            <a:r>
              <a:rPr lang="en-US" altLang="zh-CN" dirty="0"/>
              <a:t>RCF</a:t>
            </a:r>
            <a:r>
              <a:rPr lang="zh-CN" altLang="en-US" dirty="0"/>
              <a:t>首先会从训练集中采样一些样本，采样出的样本总数是</a:t>
            </a:r>
            <a:r>
              <a:rPr lang="en-US" dirty="0" err="1"/>
              <a:t>num_samples_per_tree</a:t>
            </a:r>
            <a:r>
              <a:rPr lang="en-US" dirty="0"/>
              <a:t> </a:t>
            </a:r>
            <a:r>
              <a:rPr lang="zh-CN" altLang="en-US" dirty="0"/>
              <a:t>* </a:t>
            </a:r>
            <a:r>
              <a:rPr lang="en-US" dirty="0" err="1"/>
              <a:t>num_trees</a:t>
            </a:r>
            <a:r>
              <a:rPr lang="zh-CN" altLang="en-US" dirty="0"/>
              <a:t>。</a:t>
            </a:r>
            <a:endParaRPr lang="en-US" altLang="zh-CN" dirty="0"/>
          </a:p>
          <a:p>
            <a:pPr lvl="2"/>
            <a:r>
              <a:rPr lang="en-US" altLang="zh-CN" dirty="0"/>
              <a:t>RCF</a:t>
            </a:r>
            <a:r>
              <a:rPr lang="zh-CN" altLang="en-US" dirty="0"/>
              <a:t>利用改进的</a:t>
            </a:r>
            <a:r>
              <a:rPr lang="en-US" dirty="0"/>
              <a:t>Reservoir Sampling</a:t>
            </a:r>
            <a:r>
              <a:rPr lang="zh-CN" altLang="en-US" dirty="0"/>
              <a:t>算法只看一遍训练集。</a:t>
            </a:r>
            <a:endParaRPr lang="en-US" altLang="zh-CN" dirty="0"/>
          </a:p>
          <a:p>
            <a:pPr lvl="1"/>
            <a:r>
              <a:rPr lang="zh-CN" altLang="en-US" dirty="0"/>
              <a:t>然后</a:t>
            </a:r>
            <a:r>
              <a:rPr lang="en-US" altLang="zh-CN" dirty="0"/>
              <a:t>RCF</a:t>
            </a:r>
            <a:r>
              <a:rPr lang="zh-CN" altLang="en-US" dirty="0"/>
              <a:t>会把采样出的样本平均分为</a:t>
            </a:r>
            <a:r>
              <a:rPr lang="en-US" dirty="0" err="1"/>
              <a:t>num_trees</a:t>
            </a:r>
            <a:r>
              <a:rPr lang="zh-CN" altLang="en-US" dirty="0"/>
              <a:t>份，</a:t>
            </a:r>
            <a:r>
              <a:rPr lang="zh-CN" altLang="en-US" b="1" dirty="0"/>
              <a:t>每份样本送入一个独立的</a:t>
            </a:r>
            <a:r>
              <a:rPr lang="en-US" altLang="zh-CN" b="1" dirty="0"/>
              <a:t>KD</a:t>
            </a:r>
            <a:r>
              <a:rPr lang="zh-CN" altLang="en-US" b="1" dirty="0"/>
              <a:t>二叉</a:t>
            </a:r>
            <a:r>
              <a:rPr lang="en-US" altLang="zh-CN" b="1" dirty="0"/>
              <a:t>tree</a:t>
            </a:r>
            <a:r>
              <a:rPr lang="zh-CN" altLang="en-US" dirty="0"/>
              <a:t>。训练的过程就是构造每颗</a:t>
            </a:r>
            <a:r>
              <a:rPr lang="en-US" altLang="zh-CN" dirty="0"/>
              <a:t>KD</a:t>
            </a:r>
            <a:r>
              <a:rPr lang="zh-CN" altLang="en-US" dirty="0"/>
              <a:t>树。</a:t>
            </a:r>
            <a:endParaRPr lang="en-US" altLang="zh-CN" dirty="0"/>
          </a:p>
          <a:p>
            <a:pPr lvl="2"/>
            <a:r>
              <a:rPr lang="zh-CN" altLang="en-US" b="1" dirty="0"/>
              <a:t>每个树的构造过程都是基于每个特征的方差来随机选择特征为二叉树的节点</a:t>
            </a:r>
            <a:r>
              <a:rPr lang="zh-CN" altLang="en-US" dirty="0"/>
              <a:t>（特征的方差越大被选为树的节点的概率越大），并随机选择该特征当前可取值范围的某个点为分裂点，就这样递归下去直到每个叶子节点只包括一个数据点，最后构造出完整的一棵树。</a:t>
            </a:r>
            <a:endParaRPr lang="en-US" altLang="zh-CN" dirty="0"/>
          </a:p>
          <a:p>
            <a:pPr lvl="2"/>
            <a:r>
              <a:rPr lang="en-US" altLang="zh-CN" dirty="0"/>
              <a:t>RCF</a:t>
            </a:r>
            <a:r>
              <a:rPr lang="zh-CN" altLang="en-US" dirty="0"/>
              <a:t>会给每个树的数据点评分即所谓的异常分数，该分数与数据点距离树根的深度成反比。</a:t>
            </a:r>
            <a:r>
              <a:rPr lang="zh-CN" altLang="en-US" b="1" dirty="0">
                <a:solidFill>
                  <a:srgbClr val="FF0000"/>
                </a:solidFill>
              </a:rPr>
              <a:t>也就是说</a:t>
            </a:r>
            <a:r>
              <a:rPr lang="en-US" altLang="zh-CN" b="1" dirty="0">
                <a:solidFill>
                  <a:srgbClr val="FF0000"/>
                </a:solidFill>
              </a:rPr>
              <a:t>RCF</a:t>
            </a:r>
            <a:r>
              <a:rPr lang="zh-CN" altLang="en-US" b="1" dirty="0">
                <a:solidFill>
                  <a:srgbClr val="FF0000"/>
                </a:solidFill>
              </a:rPr>
              <a:t>做异常检测的假设是异常点总是出现在离树根比较近的地方。</a:t>
            </a:r>
            <a:endParaRPr lang="en-US" altLang="zh-CN" b="1" dirty="0">
              <a:solidFill>
                <a:srgbClr val="FF0000"/>
              </a:solidFill>
            </a:endParaRPr>
          </a:p>
        </p:txBody>
      </p:sp>
    </p:spTree>
    <p:extLst>
      <p:ext uri="{BB962C8B-B14F-4D97-AF65-F5344CB8AC3E}">
        <p14:creationId xmlns:p14="http://schemas.microsoft.com/office/powerpoint/2010/main" val="12288060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25877"/>
          </a:xfrm>
        </p:spPr>
        <p:txBody>
          <a:bodyPr>
            <a:normAutofit lnSpcReduction="10000"/>
          </a:bodyPr>
          <a:lstStyle/>
          <a:p>
            <a:r>
              <a:rPr lang="en-US" altLang="zh-CN" dirty="0"/>
              <a:t>Tips</a:t>
            </a:r>
            <a:r>
              <a:rPr lang="zh-CN" altLang="en-US" dirty="0"/>
              <a:t>：</a:t>
            </a:r>
            <a:endParaRPr lang="en-US" altLang="zh-CN" dirty="0"/>
          </a:p>
          <a:p>
            <a:pPr lvl="1"/>
            <a:r>
              <a:rPr lang="en-US" altLang="zh-CN" dirty="0"/>
              <a:t>RCF</a:t>
            </a:r>
            <a:r>
              <a:rPr lang="zh-CN" altLang="en-US" dirty="0"/>
              <a:t>如何预测？</a:t>
            </a:r>
            <a:endParaRPr lang="en-US" altLang="zh-CN" dirty="0"/>
          </a:p>
          <a:p>
            <a:pPr lvl="2"/>
            <a:r>
              <a:rPr lang="zh-CN" altLang="en-US" dirty="0"/>
              <a:t>预测的点可以是训练集中的点，也可以不是训练集中的点。</a:t>
            </a:r>
            <a:endParaRPr lang="en-US" altLang="zh-CN" dirty="0"/>
          </a:p>
          <a:p>
            <a:pPr lvl="3"/>
            <a:r>
              <a:rPr lang="zh-CN" altLang="en-US" dirty="0"/>
              <a:t>如果是新的数据点，</a:t>
            </a:r>
            <a:r>
              <a:rPr lang="en-US" altLang="zh-CN" dirty="0"/>
              <a:t>RCF</a:t>
            </a:r>
            <a:r>
              <a:rPr lang="zh-CN" altLang="en-US" dirty="0"/>
              <a:t>是对每个树临时把该数据点插入合适的位置，然后在计算该数据点的当前树的异常分数。</a:t>
            </a:r>
            <a:endParaRPr lang="en-US" altLang="zh-CN" dirty="0"/>
          </a:p>
          <a:p>
            <a:pPr lvl="2"/>
            <a:r>
              <a:rPr lang="zh-CN" altLang="en-US" b="1" dirty="0"/>
              <a:t>在预测时候，每个数据点的异常分数是每个树给出的异常分数的平均值</a:t>
            </a:r>
            <a:endParaRPr lang="en-US" altLang="zh-CN" dirty="0"/>
          </a:p>
          <a:p>
            <a:pPr lvl="3"/>
            <a:r>
              <a:rPr lang="zh-CN" altLang="en-US" dirty="0"/>
              <a:t>当前</a:t>
            </a:r>
            <a:r>
              <a:rPr lang="en-US" altLang="zh-CN" dirty="0"/>
              <a:t>RCF</a:t>
            </a:r>
            <a:r>
              <a:rPr lang="zh-CN" altLang="en-US" dirty="0"/>
              <a:t>会直接返回预测数据点的异常分数。</a:t>
            </a:r>
            <a:endParaRPr lang="en-US" altLang="zh-CN" dirty="0"/>
          </a:p>
          <a:p>
            <a:pPr lvl="1"/>
            <a:r>
              <a:rPr lang="zh-CN" altLang="en-US" b="1" dirty="0"/>
              <a:t>如何来根据异常分数判定数据点是异常的</a:t>
            </a:r>
            <a:r>
              <a:rPr lang="zh-CN" altLang="en-US" dirty="0"/>
              <a:t>？</a:t>
            </a:r>
            <a:endParaRPr lang="en-US" altLang="zh-CN" dirty="0"/>
          </a:p>
          <a:p>
            <a:pPr lvl="2"/>
            <a:r>
              <a:rPr lang="zh-CN" altLang="en-US" dirty="0"/>
              <a:t>一种常见的做法是</a:t>
            </a:r>
            <a:r>
              <a:rPr lang="en-US" altLang="zh-CN" dirty="0"/>
              <a:t>3-sigma</a:t>
            </a:r>
            <a:r>
              <a:rPr lang="zh-CN" altLang="en-US" dirty="0"/>
              <a:t>原则，即认为预测数据点的异常分数不在平均异常分数的</a:t>
            </a:r>
            <a:r>
              <a:rPr lang="en-US" altLang="zh-CN" dirty="0"/>
              <a:t>3</a:t>
            </a:r>
            <a:r>
              <a:rPr lang="zh-CN" altLang="en-US" dirty="0"/>
              <a:t>个标准方差范围内的话就属于异常点（这个做法的根据是切比雪夫不等式）。</a:t>
            </a:r>
            <a:endParaRPr lang="en-US" altLang="zh-CN" dirty="0"/>
          </a:p>
          <a:p>
            <a:pPr lvl="1"/>
            <a:r>
              <a:rPr lang="en-US" altLang="zh-CN" dirty="0"/>
              <a:t>RCF</a:t>
            </a:r>
            <a:r>
              <a:rPr lang="zh-CN" altLang="en-US" dirty="0"/>
              <a:t>与</a:t>
            </a:r>
            <a:r>
              <a:rPr lang="en-US" altLang="zh-CN" dirty="0" err="1"/>
              <a:t>sklearn</a:t>
            </a:r>
            <a:r>
              <a:rPr lang="zh-CN" altLang="en-US" dirty="0"/>
              <a:t>的</a:t>
            </a:r>
            <a:r>
              <a:rPr lang="en-US" altLang="zh-CN" dirty="0"/>
              <a:t>isolation forest(IF)</a:t>
            </a:r>
            <a:r>
              <a:rPr lang="zh-CN" altLang="en-US" dirty="0"/>
              <a:t>对比的优势：</a:t>
            </a:r>
            <a:endParaRPr lang="en-US" altLang="zh-CN" dirty="0"/>
          </a:p>
          <a:p>
            <a:pPr lvl="2"/>
            <a:r>
              <a:rPr lang="en-US" altLang="zh-CN" b="1" dirty="0"/>
              <a:t>RCF</a:t>
            </a:r>
            <a:r>
              <a:rPr lang="zh-CN" altLang="en-US" b="1" dirty="0"/>
              <a:t>能在更大的训练集和更大的特征维度上做基于</a:t>
            </a:r>
            <a:r>
              <a:rPr lang="en-US" altLang="zh-CN" b="1" dirty="0"/>
              <a:t>CPU</a:t>
            </a:r>
            <a:r>
              <a:rPr lang="zh-CN" altLang="en-US" b="1" dirty="0"/>
              <a:t>的分布式训练</a:t>
            </a:r>
            <a:r>
              <a:rPr lang="zh-CN" altLang="en-US" dirty="0"/>
              <a:t>。</a:t>
            </a:r>
            <a:endParaRPr lang="en-US" altLang="zh-CN" dirty="0"/>
          </a:p>
          <a:p>
            <a:pPr lvl="2"/>
            <a:r>
              <a:rPr lang="zh-CN" altLang="en-US" dirty="0"/>
              <a:t>而</a:t>
            </a:r>
            <a:r>
              <a:rPr lang="en-US" altLang="zh-CN" dirty="0" err="1"/>
              <a:t>sklearn</a:t>
            </a:r>
            <a:r>
              <a:rPr lang="zh-CN" altLang="en-US" dirty="0"/>
              <a:t>的</a:t>
            </a:r>
            <a:r>
              <a:rPr lang="en-US" altLang="zh-CN" dirty="0"/>
              <a:t>IF</a:t>
            </a:r>
            <a:r>
              <a:rPr lang="zh-CN" altLang="en-US" dirty="0"/>
              <a:t>则不支持分布式训练，而且数据集很大的话会出问题。</a:t>
            </a:r>
            <a:endParaRPr lang="en-US" altLang="zh-CN" dirty="0"/>
          </a:p>
          <a:p>
            <a:pPr lvl="1"/>
            <a:r>
              <a:rPr lang="zh-CN" altLang="en-US" b="1" dirty="0"/>
              <a:t>超参数</a:t>
            </a:r>
            <a:r>
              <a:rPr lang="en-US" b="1" dirty="0" err="1"/>
              <a:t>num_samples_per_tree</a:t>
            </a:r>
            <a:r>
              <a:rPr lang="zh-CN" altLang="en-US" b="1" dirty="0"/>
              <a:t>的建议值取 </a:t>
            </a:r>
            <a:r>
              <a:rPr lang="en-US" altLang="zh-CN" b="1" dirty="0"/>
              <a:t>1/(</a:t>
            </a:r>
            <a:r>
              <a:rPr lang="zh-CN" altLang="en-US" b="1" dirty="0"/>
              <a:t>业务经验的异常值比率</a:t>
            </a:r>
            <a:r>
              <a:rPr lang="en-US" altLang="zh-CN" b="1" dirty="0"/>
              <a:t>/tree</a:t>
            </a:r>
            <a:r>
              <a:rPr lang="zh-CN" altLang="en-US" b="1" dirty="0"/>
              <a:t>的数量</a:t>
            </a:r>
            <a:r>
              <a:rPr lang="en-US" altLang="zh-CN" b="1" dirty="0"/>
              <a:t>)</a:t>
            </a:r>
          </a:p>
          <a:p>
            <a:pPr lvl="1"/>
            <a:endParaRPr lang="en-US" altLang="zh-CN" dirty="0"/>
          </a:p>
          <a:p>
            <a:pPr lvl="1"/>
            <a:endParaRPr lang="en-US" dirty="0"/>
          </a:p>
        </p:txBody>
      </p:sp>
    </p:spTree>
    <p:extLst>
      <p:ext uri="{BB962C8B-B14F-4D97-AF65-F5344CB8AC3E}">
        <p14:creationId xmlns:p14="http://schemas.microsoft.com/office/powerpoint/2010/main" val="339368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944"/>
          </a:xfrm>
        </p:spPr>
        <p:txBody>
          <a:bodyPr/>
          <a:lstStyle/>
          <a:p>
            <a:r>
              <a:rPr lang="en-US" altLang="zh-CN" dirty="0"/>
              <a:t>Continue…..</a:t>
            </a:r>
            <a:endParaRPr lang="en-US" dirty="0"/>
          </a:p>
        </p:txBody>
      </p:sp>
      <p:sp>
        <p:nvSpPr>
          <p:cNvPr id="3" name="Content Placeholder 2"/>
          <p:cNvSpPr>
            <a:spLocks noGrp="1"/>
          </p:cNvSpPr>
          <p:nvPr>
            <p:ph idx="1"/>
          </p:nvPr>
        </p:nvSpPr>
        <p:spPr>
          <a:xfrm>
            <a:off x="838200" y="1481960"/>
            <a:ext cx="10515600" cy="4991412"/>
          </a:xfrm>
        </p:spPr>
        <p:txBody>
          <a:bodyPr/>
          <a:lstStyle/>
          <a:p>
            <a:pPr lvl="1"/>
            <a:r>
              <a:rPr lang="en-US" altLang="zh-CN" dirty="0"/>
              <a:t>RCF</a:t>
            </a:r>
            <a:r>
              <a:rPr lang="zh-CN" altLang="en-US" dirty="0"/>
              <a:t>在训练后进行模型性能评估时（提供了</a:t>
            </a:r>
            <a:r>
              <a:rPr lang="en-US" altLang="zh-CN" dirty="0"/>
              <a:t>test channel</a:t>
            </a:r>
            <a:r>
              <a:rPr lang="zh-CN" altLang="en-US" dirty="0"/>
              <a:t>）或者用</a:t>
            </a:r>
            <a:r>
              <a:rPr lang="en-US" altLang="zh-CN" dirty="0"/>
              <a:t>HPO</a:t>
            </a:r>
            <a:r>
              <a:rPr lang="zh-CN" altLang="en-US" dirty="0"/>
              <a:t>进行</a:t>
            </a:r>
            <a:r>
              <a:rPr lang="en-US" altLang="zh-CN" dirty="0"/>
              <a:t>RCF</a:t>
            </a:r>
            <a:r>
              <a:rPr lang="zh-CN" altLang="en-US" dirty="0"/>
              <a:t>超参数自动调优时，需要提供有</a:t>
            </a:r>
            <a:r>
              <a:rPr lang="en-US" altLang="zh-CN" dirty="0"/>
              <a:t>label</a:t>
            </a:r>
            <a:r>
              <a:rPr lang="zh-CN" altLang="en-US" dirty="0"/>
              <a:t>的测试集。</a:t>
            </a:r>
            <a:endParaRPr lang="en-US" altLang="zh-CN" dirty="0"/>
          </a:p>
          <a:p>
            <a:pPr lvl="2"/>
            <a:r>
              <a:rPr lang="zh-CN" altLang="en-US" dirty="0"/>
              <a:t>注意在带有</a:t>
            </a:r>
            <a:r>
              <a:rPr lang="en-US" altLang="zh-CN" dirty="0"/>
              <a:t>Label</a:t>
            </a:r>
            <a:r>
              <a:rPr lang="zh-CN" altLang="en-US" dirty="0"/>
              <a:t>的测试集中，</a:t>
            </a:r>
            <a:r>
              <a:rPr lang="en-US" altLang="zh-CN" dirty="0"/>
              <a:t>label</a:t>
            </a:r>
            <a:r>
              <a:rPr lang="zh-CN" altLang="en-US" dirty="0"/>
              <a:t>为</a:t>
            </a:r>
            <a:r>
              <a:rPr lang="en-US" altLang="zh-CN" dirty="0"/>
              <a:t>1</a:t>
            </a:r>
            <a:r>
              <a:rPr lang="zh-CN" altLang="en-US" dirty="0"/>
              <a:t>的表示异常点。</a:t>
            </a:r>
            <a:endParaRPr lang="en-US" altLang="zh-CN" dirty="0"/>
          </a:p>
          <a:p>
            <a:pPr lvl="2"/>
            <a:r>
              <a:rPr lang="zh-CN" altLang="en-US" dirty="0"/>
              <a:t>这个时候</a:t>
            </a:r>
            <a:r>
              <a:rPr lang="en-US" altLang="zh-CN" dirty="0"/>
              <a:t>RCF</a:t>
            </a:r>
            <a:r>
              <a:rPr lang="zh-CN" altLang="en-US" dirty="0"/>
              <a:t>也是利用</a:t>
            </a:r>
            <a:r>
              <a:rPr lang="en-US" altLang="zh-CN" dirty="0"/>
              <a:t>3</a:t>
            </a:r>
            <a:r>
              <a:rPr lang="zh-CN" altLang="en-US" dirty="0"/>
              <a:t>西格玛规则来判定异常点的。</a:t>
            </a:r>
            <a:endParaRPr lang="en-US" altLang="zh-CN" dirty="0"/>
          </a:p>
          <a:p>
            <a:pPr lvl="1"/>
            <a:r>
              <a:rPr lang="zh-CN" altLang="en-US" b="1" dirty="0"/>
              <a:t>如果</a:t>
            </a:r>
            <a:r>
              <a:rPr lang="en-US" altLang="zh-CN" b="1" dirty="0"/>
              <a:t>RCF</a:t>
            </a:r>
            <a:r>
              <a:rPr lang="zh-CN" altLang="en-US" b="1" dirty="0"/>
              <a:t>的训练集都是正常的数据点，之后预测异常点的时候可能性能更好</a:t>
            </a:r>
            <a:r>
              <a:rPr lang="zh-CN" altLang="en-US" dirty="0"/>
              <a:t>。</a:t>
            </a:r>
            <a:endParaRPr lang="en-US" altLang="zh-CN" dirty="0"/>
          </a:p>
          <a:p>
            <a:pPr lvl="2"/>
            <a:r>
              <a:rPr lang="zh-CN" altLang="en-US" dirty="0"/>
              <a:t>因为没有了混在正常数据点中的异常点，算出来的所有数据点的平均异常分数更小，之后更容易和获得高分的异常点分开。</a:t>
            </a:r>
            <a:endParaRPr lang="en-US" altLang="zh-CN" dirty="0"/>
          </a:p>
          <a:p>
            <a:pPr lvl="1"/>
            <a:r>
              <a:rPr lang="zh-CN" altLang="en-US" dirty="0"/>
              <a:t>如果提前知道数据集有周期性的特点，并且数据集是时序数据，可以用滑窗的方法把特征从一维变成</a:t>
            </a:r>
            <a:r>
              <a:rPr lang="en-US" altLang="zh-CN" dirty="0"/>
              <a:t>S</a:t>
            </a:r>
            <a:r>
              <a:rPr lang="zh-CN" altLang="en-US" dirty="0"/>
              <a:t>维度</a:t>
            </a:r>
            <a:r>
              <a:rPr lang="en-US" altLang="zh-CN" dirty="0"/>
              <a:t>(S</a:t>
            </a:r>
            <a:r>
              <a:rPr lang="zh-CN" altLang="en-US" dirty="0"/>
              <a:t>表示周期长度</a:t>
            </a:r>
            <a:r>
              <a:rPr lang="en-US" altLang="zh-CN" dirty="0"/>
              <a:t>)</a:t>
            </a:r>
            <a:r>
              <a:rPr lang="zh-CN" altLang="en-US" dirty="0"/>
              <a:t>来构造数据集，构造的每个样本移动一步。这样的异常检测效果可能更好。</a:t>
            </a:r>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738" y="5278262"/>
            <a:ext cx="3798587" cy="1453614"/>
          </a:xfrm>
          <a:prstGeom prst="rect">
            <a:avLst/>
          </a:prstGeom>
        </p:spPr>
      </p:pic>
    </p:spTree>
    <p:extLst>
      <p:ext uri="{BB962C8B-B14F-4D97-AF65-F5344CB8AC3E}">
        <p14:creationId xmlns:p14="http://schemas.microsoft.com/office/powerpoint/2010/main" val="7482044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223422"/>
            <a:ext cx="10515600" cy="1325563"/>
          </a:xfrm>
        </p:spPr>
        <p:txBody>
          <a:bodyPr>
            <a:normAutofit/>
          </a:bodyPr>
          <a:lstStyle/>
          <a:p>
            <a:pPr algn="ctr"/>
            <a:r>
              <a:rPr lang="zh-CN" altLang="en-US" sz="4200" dirty="0"/>
              <a:t>基于表格数据的传统机器学习通用任务相关</a:t>
            </a:r>
            <a:endParaRPr lang="en-US" sz="4200" dirty="0"/>
          </a:p>
        </p:txBody>
      </p:sp>
    </p:spTree>
    <p:extLst>
      <p:ext uri="{BB962C8B-B14F-4D97-AF65-F5344CB8AC3E}">
        <p14:creationId xmlns:p14="http://schemas.microsoft.com/office/powerpoint/2010/main" val="10922204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K-Means</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Sagemaker</a:t>
            </a:r>
            <a:r>
              <a:rPr lang="zh-CN" altLang="en-US" dirty="0"/>
              <a:t>的</a:t>
            </a:r>
            <a:r>
              <a:rPr lang="en-US" dirty="0"/>
              <a:t>K-Means</a:t>
            </a:r>
            <a:r>
              <a:rPr lang="zh-CN" altLang="en-US" dirty="0"/>
              <a:t>是一种非监督模型，用来完成聚类任务。</a:t>
            </a:r>
            <a:endParaRPr lang="en-US" altLang="zh-CN" dirty="0"/>
          </a:p>
          <a:p>
            <a:r>
              <a:rPr lang="en-US" altLang="zh-CN" dirty="0" err="1"/>
              <a:t>Sagemaker</a:t>
            </a:r>
            <a:r>
              <a:rPr lang="zh-CN" altLang="en-US" dirty="0"/>
              <a:t>的</a:t>
            </a:r>
            <a:r>
              <a:rPr lang="en-US" altLang="zh-CN" dirty="0"/>
              <a:t>K-means</a:t>
            </a:r>
            <a:r>
              <a:rPr lang="zh-CN" altLang="en-US" dirty="0"/>
              <a:t>的大致工作原理：</a:t>
            </a:r>
            <a:endParaRPr lang="en-US" altLang="zh-CN" dirty="0"/>
          </a:p>
          <a:p>
            <a:pPr lvl="1"/>
            <a:r>
              <a:rPr lang="zh-CN" altLang="en-US" dirty="0"/>
              <a:t>首先确定初始的聚类中心。</a:t>
            </a:r>
            <a:endParaRPr lang="en-US" altLang="zh-CN" dirty="0"/>
          </a:p>
          <a:p>
            <a:pPr lvl="2"/>
            <a:r>
              <a:rPr lang="zh-CN" altLang="en-US" dirty="0"/>
              <a:t>通过随机选择算法或者</a:t>
            </a:r>
            <a:r>
              <a:rPr lang="en-US" altLang="zh-CN" dirty="0"/>
              <a:t>k-means++</a:t>
            </a:r>
            <a:r>
              <a:rPr lang="zh-CN" altLang="en-US" dirty="0"/>
              <a:t>算法来选出</a:t>
            </a:r>
            <a:r>
              <a:rPr lang="en-US" altLang="zh-CN" dirty="0"/>
              <a:t>K = </a:t>
            </a:r>
            <a:r>
              <a:rPr lang="en-US" altLang="zh-CN" dirty="0" err="1"/>
              <a:t>num_clusters</a:t>
            </a:r>
            <a:r>
              <a:rPr lang="en-US" altLang="zh-CN" dirty="0"/>
              <a:t> * </a:t>
            </a:r>
            <a:r>
              <a:rPr lang="en-US" altLang="zh-CN" dirty="0" err="1"/>
              <a:t>extra_center_factor</a:t>
            </a:r>
            <a:r>
              <a:rPr lang="zh-CN" altLang="en-US" dirty="0"/>
              <a:t>个簇心。</a:t>
            </a:r>
            <a:endParaRPr lang="en-US" altLang="zh-CN" dirty="0"/>
          </a:p>
          <a:p>
            <a:pPr lvl="1"/>
            <a:r>
              <a:rPr lang="zh-CN" altLang="en-US" dirty="0"/>
              <a:t>然后对训练集基于</a:t>
            </a:r>
            <a:r>
              <a:rPr lang="en-US" altLang="zh-CN" dirty="0"/>
              <a:t>mini batch</a:t>
            </a:r>
            <a:r>
              <a:rPr lang="zh-CN" altLang="en-US" dirty="0"/>
              <a:t>迭代更新簇心位置。</a:t>
            </a:r>
            <a:endParaRPr lang="en-US" altLang="zh-CN" dirty="0"/>
          </a:p>
          <a:p>
            <a:pPr lvl="1"/>
            <a:r>
              <a:rPr lang="zh-CN" altLang="en-US" dirty="0"/>
              <a:t>最后把簇心数量从</a:t>
            </a:r>
            <a:r>
              <a:rPr lang="en-US" altLang="zh-CN" dirty="0"/>
              <a:t>K</a:t>
            </a:r>
            <a:r>
              <a:rPr lang="zh-CN" altLang="en-US" dirty="0"/>
              <a:t>缩小为超参数</a:t>
            </a:r>
            <a:r>
              <a:rPr lang="en-US" altLang="zh-CN" dirty="0" err="1"/>
              <a:t>num_clusters</a:t>
            </a:r>
            <a:r>
              <a:rPr lang="zh-CN" altLang="en-US" dirty="0"/>
              <a:t>设置的数量。</a:t>
            </a:r>
            <a:endParaRPr lang="en-US" altLang="zh-CN" dirty="0"/>
          </a:p>
          <a:p>
            <a:r>
              <a:rPr lang="en-US" altLang="zh-CN" dirty="0" err="1"/>
              <a:t>Sagemaker</a:t>
            </a:r>
            <a:r>
              <a:rPr lang="zh-CN" altLang="en-US" dirty="0"/>
              <a:t>的</a:t>
            </a:r>
            <a:r>
              <a:rPr lang="en-US" dirty="0"/>
              <a:t>K-Means</a:t>
            </a:r>
            <a:r>
              <a:rPr lang="zh-CN" altLang="en-US" dirty="0"/>
              <a:t>的特点：</a:t>
            </a:r>
            <a:endParaRPr lang="en-US" dirty="0"/>
          </a:p>
          <a:p>
            <a:pPr lvl="1"/>
            <a:r>
              <a:rPr lang="zh-CN" altLang="en-US" dirty="0"/>
              <a:t>它是改进的</a:t>
            </a:r>
            <a:r>
              <a:rPr lang="en-US" altLang="zh-CN" dirty="0"/>
              <a:t>mini-batch </a:t>
            </a:r>
            <a:r>
              <a:rPr lang="en-US" dirty="0"/>
              <a:t>K-Means</a:t>
            </a:r>
            <a:r>
              <a:rPr lang="zh-CN" altLang="en-US" dirty="0"/>
              <a:t>版本（</a:t>
            </a:r>
            <a:r>
              <a:rPr lang="en-US" altLang="zh-CN" dirty="0" err="1"/>
              <a:t>sklearn</a:t>
            </a:r>
            <a:r>
              <a:rPr lang="zh-CN" altLang="en-US" dirty="0"/>
              <a:t>的</a:t>
            </a:r>
            <a:r>
              <a:rPr lang="en-US" altLang="zh-CN" dirty="0"/>
              <a:t>K-Means</a:t>
            </a:r>
            <a:r>
              <a:rPr lang="zh-CN" altLang="en-US" dirty="0"/>
              <a:t>是</a:t>
            </a:r>
            <a:r>
              <a:rPr lang="en-US" altLang="zh-CN" dirty="0"/>
              <a:t>batch</a:t>
            </a:r>
            <a:r>
              <a:rPr lang="zh-CN" altLang="en-US" dirty="0"/>
              <a:t>的）。</a:t>
            </a:r>
            <a:endParaRPr lang="en-US" altLang="zh-CN" dirty="0"/>
          </a:p>
          <a:p>
            <a:pPr lvl="2"/>
            <a:r>
              <a:rPr lang="zh-CN" altLang="en-US" dirty="0"/>
              <a:t>相对于原生的</a:t>
            </a:r>
            <a:r>
              <a:rPr lang="en-US" altLang="zh-CN" dirty="0"/>
              <a:t>mini-batch K-means</a:t>
            </a:r>
            <a:r>
              <a:rPr lang="zh-CN" altLang="en-US" dirty="0"/>
              <a:t>，它有更好的准确率。</a:t>
            </a:r>
            <a:endParaRPr lang="en-US" altLang="zh-CN" dirty="0"/>
          </a:p>
          <a:p>
            <a:pPr lvl="1"/>
            <a:r>
              <a:rPr lang="zh-CN" altLang="en-US" dirty="0"/>
              <a:t>相对于</a:t>
            </a:r>
            <a:r>
              <a:rPr lang="en-US" altLang="zh-CN" dirty="0" err="1"/>
              <a:t>sklearn</a:t>
            </a:r>
            <a:r>
              <a:rPr lang="en-US" altLang="zh-CN" dirty="0"/>
              <a:t> K-means</a:t>
            </a:r>
            <a:r>
              <a:rPr lang="zh-CN" altLang="en-US" dirty="0"/>
              <a:t>，它需要更少的训练时间 。</a:t>
            </a:r>
            <a:endParaRPr lang="en-US" altLang="zh-CN" dirty="0"/>
          </a:p>
          <a:p>
            <a:endParaRPr lang="en-US" dirty="0"/>
          </a:p>
        </p:txBody>
      </p:sp>
    </p:spTree>
    <p:extLst>
      <p:ext uri="{BB962C8B-B14F-4D97-AF65-F5344CB8AC3E}">
        <p14:creationId xmlns:p14="http://schemas.microsoft.com/office/powerpoint/2010/main" val="24481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没有安装</a:t>
            </a:r>
            <a:r>
              <a:rPr lang="en-US" dirty="0" err="1"/>
              <a:t>sagemaker</a:t>
            </a:r>
            <a:r>
              <a:rPr lang="en-US" dirty="0"/>
              <a:t>-containers</a:t>
            </a:r>
            <a:r>
              <a:rPr lang="zh-CN" altLang="en-US" dirty="0"/>
              <a:t>包：</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2271714"/>
            <a:ext cx="8486775" cy="4400550"/>
          </a:xfrm>
          <a:prstGeom prst="rect">
            <a:avLst/>
          </a:prstGeom>
        </p:spPr>
      </p:pic>
    </p:spTree>
    <p:extLst>
      <p:ext uri="{BB962C8B-B14F-4D97-AF65-F5344CB8AC3E}">
        <p14:creationId xmlns:p14="http://schemas.microsoft.com/office/powerpoint/2010/main" val="37288725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Linear Learner</a:t>
            </a:r>
            <a:endParaRPr lang="en-US" dirty="0"/>
          </a:p>
        </p:txBody>
      </p:sp>
      <p:sp>
        <p:nvSpPr>
          <p:cNvPr id="3" name="Content Placeholder 2"/>
          <p:cNvSpPr>
            <a:spLocks noGrp="1"/>
          </p:cNvSpPr>
          <p:nvPr>
            <p:ph idx="1"/>
          </p:nvPr>
        </p:nvSpPr>
        <p:spPr>
          <a:xfrm>
            <a:off x="838200" y="1825625"/>
            <a:ext cx="10515600" cy="4603310"/>
          </a:xfrm>
        </p:spPr>
        <p:txBody>
          <a:bodyPr>
            <a:normAutofit fontScale="77500" lnSpcReduction="20000"/>
          </a:bodyPr>
          <a:lstStyle/>
          <a:p>
            <a:r>
              <a:rPr lang="en-US" dirty="0" err="1"/>
              <a:t>Sagemaker</a:t>
            </a:r>
            <a:r>
              <a:rPr lang="en-US" dirty="0"/>
              <a:t> linear learner</a:t>
            </a:r>
            <a:r>
              <a:rPr lang="zh-CN" altLang="en-US" dirty="0"/>
              <a:t>是线性的监督模型，可以做分类和回归任务。</a:t>
            </a:r>
            <a:endParaRPr lang="en-US" altLang="zh-CN" dirty="0"/>
          </a:p>
          <a:p>
            <a:r>
              <a:rPr lang="en-US" altLang="zh-CN" dirty="0" err="1"/>
              <a:t>Sagemaker</a:t>
            </a:r>
            <a:r>
              <a:rPr lang="en-US" altLang="zh-CN" dirty="0"/>
              <a:t> linear learner</a:t>
            </a:r>
            <a:r>
              <a:rPr lang="zh-CN" altLang="en-US" dirty="0"/>
              <a:t>的大致工作原理：</a:t>
            </a:r>
            <a:endParaRPr lang="en-US" altLang="zh-CN" dirty="0"/>
          </a:p>
          <a:p>
            <a:pPr lvl="1"/>
            <a:r>
              <a:rPr lang="zh-CN" altLang="en-US" dirty="0"/>
              <a:t>首先根据</a:t>
            </a:r>
            <a:r>
              <a:rPr lang="en-US" altLang="zh-CN" dirty="0" err="1"/>
              <a:t>normalize_data</a:t>
            </a:r>
            <a:r>
              <a:rPr lang="zh-CN" altLang="en-US" dirty="0"/>
              <a:t>的设置和具体的</a:t>
            </a:r>
            <a:r>
              <a:rPr lang="en-US" altLang="zh-CN" dirty="0"/>
              <a:t>task</a:t>
            </a:r>
            <a:r>
              <a:rPr lang="zh-CN" altLang="en-US" dirty="0"/>
              <a:t>来进行特征标准化；</a:t>
            </a:r>
            <a:endParaRPr lang="en-US" altLang="zh-CN" dirty="0"/>
          </a:p>
          <a:p>
            <a:pPr lvl="1"/>
            <a:r>
              <a:rPr lang="zh-CN" altLang="en-US" dirty="0"/>
              <a:t>然后并行训练多个模型</a:t>
            </a:r>
            <a:endParaRPr lang="en-US" altLang="zh-CN" dirty="0"/>
          </a:p>
          <a:p>
            <a:pPr lvl="1"/>
            <a:r>
              <a:rPr lang="zh-CN" altLang="en-US" dirty="0"/>
              <a:t>最后在验证集上根据设置的</a:t>
            </a:r>
            <a:r>
              <a:rPr lang="en-US" altLang="zh-CN" dirty="0"/>
              <a:t>metric</a:t>
            </a:r>
            <a:r>
              <a:rPr lang="zh-CN" altLang="en-US" dirty="0"/>
              <a:t>来选择最好的模型。</a:t>
            </a:r>
            <a:endParaRPr lang="en-US" altLang="zh-CN" dirty="0"/>
          </a:p>
          <a:p>
            <a:pPr lvl="2"/>
            <a:r>
              <a:rPr lang="zh-CN" altLang="en-US" dirty="0"/>
              <a:t>建议最好提供验证集，否则选择最优模型的意义不大。</a:t>
            </a:r>
            <a:endParaRPr lang="en-US" dirty="0"/>
          </a:p>
          <a:p>
            <a:r>
              <a:rPr lang="en-US" dirty="0" err="1"/>
              <a:t>Sage</a:t>
            </a:r>
            <a:r>
              <a:rPr lang="en-US" altLang="zh-CN" dirty="0" err="1"/>
              <a:t>M</a:t>
            </a:r>
            <a:r>
              <a:rPr lang="en-US" dirty="0" err="1"/>
              <a:t>aker</a:t>
            </a:r>
            <a:r>
              <a:rPr lang="zh-CN" altLang="en-US" dirty="0"/>
              <a:t>的</a:t>
            </a:r>
            <a:r>
              <a:rPr lang="en-US" dirty="0"/>
              <a:t>Linear Learner</a:t>
            </a:r>
            <a:r>
              <a:rPr lang="zh-CN" altLang="en-US" dirty="0"/>
              <a:t>的特点：</a:t>
            </a:r>
            <a:endParaRPr lang="en-US" altLang="zh-CN" dirty="0"/>
          </a:p>
          <a:p>
            <a:pPr lvl="1"/>
            <a:r>
              <a:rPr lang="zh-CN" altLang="en-US" b="1" dirty="0"/>
              <a:t>自动做</a:t>
            </a:r>
            <a:r>
              <a:rPr lang="en-US" altLang="zh-CN" b="1" dirty="0"/>
              <a:t>normalization</a:t>
            </a:r>
            <a:r>
              <a:rPr lang="zh-CN" altLang="en-US" dirty="0"/>
              <a:t>（即特征标准化，把特征变为均值为</a:t>
            </a:r>
            <a:r>
              <a:rPr lang="en-US" altLang="zh-CN" dirty="0"/>
              <a:t>0</a:t>
            </a:r>
            <a:r>
              <a:rPr lang="zh-CN" altLang="en-US" dirty="0"/>
              <a:t>和方差为</a:t>
            </a:r>
            <a:r>
              <a:rPr lang="en-US" altLang="zh-CN" dirty="0"/>
              <a:t>1</a:t>
            </a:r>
            <a:r>
              <a:rPr lang="zh-CN" altLang="en-US" dirty="0"/>
              <a:t>的新特征）数据预处理。</a:t>
            </a:r>
            <a:endParaRPr lang="en-US" altLang="zh-CN" dirty="0"/>
          </a:p>
          <a:p>
            <a:pPr lvl="2"/>
            <a:r>
              <a:rPr lang="zh-CN" altLang="en-US" dirty="0"/>
              <a:t>通过设置</a:t>
            </a:r>
            <a:r>
              <a:rPr lang="en-US" dirty="0" err="1"/>
              <a:t>num_point_for_scaler</a:t>
            </a:r>
            <a:r>
              <a:rPr lang="zh-CN" altLang="en-US" dirty="0"/>
              <a:t>来告诉</a:t>
            </a:r>
            <a:r>
              <a:rPr lang="en-US" altLang="zh-CN" dirty="0" err="1"/>
              <a:t>Sagemaker</a:t>
            </a:r>
            <a:r>
              <a:rPr lang="zh-CN" altLang="en-US" dirty="0"/>
              <a:t>从训练集中采样</a:t>
            </a:r>
            <a:r>
              <a:rPr lang="en-US" dirty="0" err="1"/>
              <a:t>num_point_for_scaler</a:t>
            </a:r>
            <a:r>
              <a:rPr lang="zh-CN" altLang="en-US" dirty="0"/>
              <a:t>个样本来计算每个特征的均值和方差。</a:t>
            </a:r>
            <a:endParaRPr lang="en-US" altLang="zh-CN" dirty="0"/>
          </a:p>
          <a:p>
            <a:pPr lvl="2"/>
            <a:r>
              <a:rPr lang="zh-CN" altLang="en-US" dirty="0"/>
              <a:t>建议自己提前根据全量的训练集做特征归一化</a:t>
            </a:r>
            <a:r>
              <a:rPr lang="en-US" altLang="zh-CN" dirty="0"/>
              <a:t>/</a:t>
            </a:r>
            <a:r>
              <a:rPr lang="zh-CN" altLang="en-US" dirty="0"/>
              <a:t>特征</a:t>
            </a:r>
            <a:r>
              <a:rPr lang="en-US" altLang="zh-CN" dirty="0"/>
              <a:t>scaling</a:t>
            </a:r>
            <a:r>
              <a:rPr lang="zh-CN" altLang="en-US" dirty="0"/>
              <a:t>。</a:t>
            </a:r>
            <a:endParaRPr lang="en-US" altLang="zh-CN" dirty="0"/>
          </a:p>
          <a:p>
            <a:pPr lvl="1"/>
            <a:r>
              <a:rPr lang="zh-CN" altLang="en-US" b="1" dirty="0"/>
              <a:t>自动处理类别不均衡功能：</a:t>
            </a:r>
            <a:endParaRPr lang="en-US" altLang="zh-CN" dirty="0"/>
          </a:p>
          <a:p>
            <a:pPr lvl="2"/>
            <a:r>
              <a:rPr lang="zh-CN" altLang="en-US" dirty="0"/>
              <a:t>对于多分类任务，通过设置</a:t>
            </a:r>
            <a:r>
              <a:rPr lang="en-US" dirty="0" err="1"/>
              <a:t>balance_multiclass_weights</a:t>
            </a:r>
            <a:r>
              <a:rPr lang="zh-CN" altLang="en-US" dirty="0"/>
              <a:t>为</a:t>
            </a:r>
            <a:r>
              <a:rPr lang="en-US" altLang="zh-CN" dirty="0"/>
              <a:t>true</a:t>
            </a:r>
            <a:r>
              <a:rPr lang="zh-CN" altLang="en-US" dirty="0"/>
              <a:t>让</a:t>
            </a:r>
            <a:r>
              <a:rPr lang="en-US" altLang="zh-CN" dirty="0" err="1"/>
              <a:t>sagemaker</a:t>
            </a:r>
            <a:r>
              <a:rPr lang="zh-CN" altLang="en-US" dirty="0"/>
              <a:t>来处理</a:t>
            </a:r>
            <a:r>
              <a:rPr lang="en-US" altLang="zh-CN" dirty="0"/>
              <a:t>class weight</a:t>
            </a:r>
            <a:r>
              <a:rPr lang="zh-CN" altLang="en-US" dirty="0"/>
              <a:t>。</a:t>
            </a:r>
            <a:endParaRPr lang="en-US" altLang="zh-CN" dirty="0"/>
          </a:p>
          <a:p>
            <a:pPr lvl="3"/>
            <a:r>
              <a:rPr lang="en-US" altLang="zh-CN" dirty="0" err="1"/>
              <a:t>Sagemaker</a:t>
            </a:r>
            <a:r>
              <a:rPr lang="zh-CN" altLang="en-US" dirty="0"/>
              <a:t>同样是从训练集中做采样来计算</a:t>
            </a:r>
            <a:r>
              <a:rPr lang="en-US" altLang="zh-CN" dirty="0"/>
              <a:t>class weight</a:t>
            </a:r>
            <a:r>
              <a:rPr lang="zh-CN" altLang="en-US" dirty="0"/>
              <a:t>。</a:t>
            </a:r>
            <a:endParaRPr lang="en-US" altLang="zh-CN" dirty="0"/>
          </a:p>
          <a:p>
            <a:pPr lvl="2"/>
            <a:r>
              <a:rPr lang="zh-CN" altLang="en-US" dirty="0"/>
              <a:t>对于二分类任务，通过设置</a:t>
            </a:r>
            <a:r>
              <a:rPr lang="en-US" dirty="0" err="1"/>
              <a:t>positive_example_weight_mult</a:t>
            </a:r>
            <a:r>
              <a:rPr lang="zh-CN" altLang="en-US" dirty="0"/>
              <a:t>处理类别不均衡。</a:t>
            </a:r>
            <a:endParaRPr lang="en-US" altLang="zh-CN" dirty="0"/>
          </a:p>
          <a:p>
            <a:pPr lvl="3"/>
            <a:r>
              <a:rPr lang="zh-CN" altLang="en-US" dirty="0"/>
              <a:t>比如设置为负样本</a:t>
            </a:r>
            <a:r>
              <a:rPr lang="en-US" altLang="zh-CN" dirty="0"/>
              <a:t>/</a:t>
            </a:r>
            <a:r>
              <a:rPr lang="zh-CN" altLang="en-US" dirty="0"/>
              <a:t>正样本比例 或者设置为</a:t>
            </a:r>
            <a:r>
              <a:rPr lang="en-US" altLang="zh-CN" dirty="0"/>
              <a:t>balanced</a:t>
            </a:r>
            <a:r>
              <a:rPr lang="zh-CN" altLang="en-US" dirty="0"/>
              <a:t>让</a:t>
            </a:r>
            <a:r>
              <a:rPr lang="en-US" altLang="zh-CN" dirty="0" err="1"/>
              <a:t>Sagemaker</a:t>
            </a:r>
            <a:r>
              <a:rPr lang="zh-CN" altLang="en-US" dirty="0"/>
              <a:t>帮你计算（同样是从训练集中采样）。</a:t>
            </a:r>
            <a:endParaRPr lang="en-US" altLang="zh-CN" dirty="0"/>
          </a:p>
          <a:p>
            <a:pPr lvl="3"/>
            <a:r>
              <a:rPr lang="zh-CN" altLang="en-US" dirty="0"/>
              <a:t>为了训练速度更快以及计算更准确，建议自己设置这个参数。</a:t>
            </a:r>
            <a:endParaRPr lang="en-US" altLang="zh-CN" dirty="0"/>
          </a:p>
          <a:p>
            <a:pPr lvl="2"/>
            <a:endParaRPr lang="en-US" altLang="zh-CN" dirty="0"/>
          </a:p>
          <a:p>
            <a:pPr lvl="1"/>
            <a:endParaRPr lang="en-US" altLang="zh-CN" dirty="0"/>
          </a:p>
          <a:p>
            <a:pPr lvl="2"/>
            <a:endParaRPr lang="en-US" dirty="0"/>
          </a:p>
        </p:txBody>
      </p:sp>
    </p:spTree>
    <p:extLst>
      <p:ext uri="{BB962C8B-B14F-4D97-AF65-F5344CB8AC3E}">
        <p14:creationId xmlns:p14="http://schemas.microsoft.com/office/powerpoint/2010/main" val="1842454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pPr lvl="1"/>
            <a:r>
              <a:rPr lang="zh-CN" altLang="en-US" b="1" dirty="0"/>
              <a:t>自带模型选择功能，也就是可以并行训练多个模型，并根据在验证集上的效果来选择最好的模型</a:t>
            </a:r>
            <a:r>
              <a:rPr lang="zh-CN" altLang="en-US" dirty="0"/>
              <a:t>。</a:t>
            </a:r>
            <a:endParaRPr lang="en-US" altLang="zh-CN" dirty="0"/>
          </a:p>
          <a:p>
            <a:pPr lvl="2"/>
            <a:r>
              <a:rPr lang="zh-CN" altLang="en-US" dirty="0"/>
              <a:t>注意这个与</a:t>
            </a:r>
            <a:r>
              <a:rPr lang="en-US" dirty="0" err="1"/>
              <a:t>Sage</a:t>
            </a:r>
            <a:r>
              <a:rPr lang="en-US" altLang="zh-CN" dirty="0" err="1"/>
              <a:t>M</a:t>
            </a:r>
            <a:r>
              <a:rPr lang="en-US" dirty="0" err="1"/>
              <a:t>aker</a:t>
            </a:r>
            <a:r>
              <a:rPr lang="zh-CN" altLang="en-US" dirty="0"/>
              <a:t>的自动超参数调优是不同的，它是</a:t>
            </a:r>
            <a:r>
              <a:rPr lang="en-US" altLang="zh-CN" dirty="0"/>
              <a:t>linear learner</a:t>
            </a:r>
            <a:r>
              <a:rPr lang="zh-CN" altLang="en-US" dirty="0"/>
              <a:t>自带的功能，他只是对超参数的轻微的改动来并行训练多个模型，没有用到贝叶斯优化这样的超参数调优方法。</a:t>
            </a:r>
            <a:endParaRPr lang="en-US" altLang="zh-CN" dirty="0"/>
          </a:p>
          <a:p>
            <a:pPr lvl="2"/>
            <a:r>
              <a:rPr lang="zh-CN" altLang="en-US" dirty="0"/>
              <a:t>如果对</a:t>
            </a:r>
            <a:r>
              <a:rPr lang="en-US" altLang="zh-CN" dirty="0"/>
              <a:t>linear learner</a:t>
            </a:r>
            <a:r>
              <a:rPr lang="zh-CN" altLang="en-US" dirty="0"/>
              <a:t>算法设置超参数自动调优，那么自带的这个模型选择功能就自动被禁用了。</a:t>
            </a:r>
            <a:endParaRPr lang="en-US" altLang="zh-CN" dirty="0"/>
          </a:p>
          <a:p>
            <a:pPr lvl="1"/>
            <a:r>
              <a:rPr lang="zh-CN" altLang="en-US" b="1" dirty="0"/>
              <a:t>支持基于</a:t>
            </a:r>
            <a:r>
              <a:rPr lang="en-US" altLang="zh-CN" b="1" dirty="0"/>
              <a:t>CPU</a:t>
            </a:r>
            <a:r>
              <a:rPr lang="zh-CN" altLang="en-US" b="1" dirty="0"/>
              <a:t>和</a:t>
            </a:r>
            <a:r>
              <a:rPr lang="en-US" altLang="zh-CN" b="1" dirty="0"/>
              <a:t>GPU</a:t>
            </a:r>
            <a:r>
              <a:rPr lang="zh-CN" altLang="en-US" b="1" dirty="0"/>
              <a:t>的多机分布式训练</a:t>
            </a:r>
            <a:r>
              <a:rPr lang="zh-CN" altLang="en-US" dirty="0"/>
              <a:t>。</a:t>
            </a:r>
            <a:endParaRPr lang="en-US" altLang="zh-CN" dirty="0"/>
          </a:p>
          <a:p>
            <a:pPr lvl="1"/>
            <a:r>
              <a:rPr lang="zh-CN" altLang="en-US" dirty="0"/>
              <a:t>如果设置</a:t>
            </a:r>
            <a:r>
              <a:rPr lang="en-US" altLang="zh-CN" dirty="0"/>
              <a:t>loss</a:t>
            </a:r>
            <a:r>
              <a:rPr lang="zh-CN" altLang="en-US" dirty="0"/>
              <a:t>为</a:t>
            </a:r>
            <a:r>
              <a:rPr lang="en-US" altLang="zh-CN" dirty="0" err="1"/>
              <a:t>quantile_loss</a:t>
            </a:r>
            <a:r>
              <a:rPr lang="zh-CN" altLang="en-US" dirty="0"/>
              <a:t>，则超参数</a:t>
            </a:r>
            <a:r>
              <a:rPr lang="en-US" dirty="0"/>
              <a:t>quantile</a:t>
            </a:r>
            <a:r>
              <a:rPr lang="zh-CN" altLang="en-US" dirty="0"/>
              <a:t>的含义如下：</a:t>
            </a:r>
            <a:endParaRPr lang="en-US" altLang="zh-CN" dirty="0"/>
          </a:p>
          <a:p>
            <a:pPr lvl="2"/>
            <a:r>
              <a:rPr lang="zh-CN" altLang="en-US" dirty="0"/>
              <a:t>比如设置</a:t>
            </a:r>
            <a:r>
              <a:rPr lang="en-US" dirty="0"/>
              <a:t>quantile</a:t>
            </a:r>
            <a:r>
              <a:rPr lang="zh-CN" altLang="en-US" dirty="0"/>
              <a:t>为</a:t>
            </a:r>
            <a:r>
              <a:rPr lang="en-US" altLang="zh-CN" dirty="0"/>
              <a:t>0.1</a:t>
            </a:r>
            <a:r>
              <a:rPr lang="zh-CN" altLang="en-US" dirty="0"/>
              <a:t>，意味着真实值低于该预测值的可能性为</a:t>
            </a:r>
            <a:r>
              <a:rPr lang="en-US" altLang="zh-CN" dirty="0"/>
              <a:t>10</a:t>
            </a:r>
            <a:r>
              <a:rPr lang="zh-CN" altLang="en-US" dirty="0"/>
              <a:t>％。</a:t>
            </a:r>
            <a:endParaRPr lang="en-US" altLang="zh-CN" dirty="0"/>
          </a:p>
          <a:p>
            <a:pPr lvl="2"/>
            <a:r>
              <a:rPr lang="zh-CN" altLang="en-US" b="1" dirty="0"/>
              <a:t>如何选取合适的分位值取决于我们对高估和低估的重视程度</a:t>
            </a:r>
            <a:r>
              <a:rPr lang="zh-CN" altLang="en-US" dirty="0"/>
              <a:t>。</a:t>
            </a:r>
            <a:endParaRPr lang="en-US" altLang="zh-CN" dirty="0"/>
          </a:p>
          <a:p>
            <a:pPr lvl="3"/>
            <a:r>
              <a:rPr lang="zh-CN" altLang="en-US" dirty="0"/>
              <a:t>如果低估对我们业务影响很恶劣，那选取比较小的分位数比如</a:t>
            </a:r>
            <a:r>
              <a:rPr lang="en-US" altLang="zh-CN" dirty="0"/>
              <a:t>0.1</a:t>
            </a:r>
            <a:r>
              <a:rPr lang="zh-CN" altLang="en-US" dirty="0"/>
              <a:t>，那么就会对低估的项惩罚更大，把预测值更好的拉向真实值。</a:t>
            </a:r>
            <a:endParaRPr lang="en-US" altLang="zh-CN" dirty="0"/>
          </a:p>
          <a:p>
            <a:endParaRPr lang="en-US" dirty="0"/>
          </a:p>
        </p:txBody>
      </p:sp>
    </p:spTree>
    <p:extLst>
      <p:ext uri="{BB962C8B-B14F-4D97-AF65-F5344CB8AC3E}">
        <p14:creationId xmlns:p14="http://schemas.microsoft.com/office/powerpoint/2010/main" val="10713571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98601"/>
          </a:xfrm>
        </p:spPr>
        <p:txBody>
          <a:bodyPr>
            <a:normAutofit fontScale="92500" lnSpcReduction="10000"/>
          </a:bodyPr>
          <a:lstStyle/>
          <a:p>
            <a:pPr lvl="1"/>
            <a:r>
              <a:rPr lang="zh-CN" altLang="en-US" dirty="0"/>
              <a:t>如果提供了验证集，对于二分类任务，</a:t>
            </a:r>
            <a:r>
              <a:rPr lang="en-US" altLang="zh-CN" dirty="0"/>
              <a:t>linear learner</a:t>
            </a:r>
            <a:r>
              <a:rPr lang="zh-CN" altLang="en-US" dirty="0"/>
              <a:t>会自动调整类别的</a:t>
            </a:r>
            <a:r>
              <a:rPr lang="en-US" altLang="zh-CN" dirty="0" err="1"/>
              <a:t>threshhold</a:t>
            </a:r>
            <a:r>
              <a:rPr lang="zh-CN" altLang="en-US" dirty="0"/>
              <a:t>来达到在验证集上的评估</a:t>
            </a:r>
            <a:r>
              <a:rPr lang="en-US" altLang="zh-CN" dirty="0"/>
              <a:t>metric</a:t>
            </a:r>
            <a:r>
              <a:rPr lang="zh-CN" altLang="en-US" dirty="0"/>
              <a:t>最优。</a:t>
            </a:r>
            <a:endParaRPr lang="en-US" altLang="zh-CN" dirty="0"/>
          </a:p>
          <a:p>
            <a:pPr lvl="2"/>
            <a:r>
              <a:rPr lang="zh-CN" altLang="en-US" b="1" dirty="0"/>
              <a:t>通过自动调整类别的</a:t>
            </a:r>
            <a:r>
              <a:rPr lang="en-US" altLang="zh-CN" b="1" dirty="0"/>
              <a:t>threshold</a:t>
            </a:r>
            <a:r>
              <a:rPr lang="zh-CN" altLang="en-US" b="1" dirty="0"/>
              <a:t>能更好在类别不均衡的情况下有更好的</a:t>
            </a:r>
            <a:r>
              <a:rPr lang="en-US" altLang="zh-CN" b="1" dirty="0"/>
              <a:t>metric</a:t>
            </a:r>
            <a:r>
              <a:rPr lang="zh-CN" altLang="en-US" dirty="0"/>
              <a:t>。</a:t>
            </a:r>
            <a:endParaRPr lang="en-US" dirty="0"/>
          </a:p>
          <a:p>
            <a:pPr lvl="1"/>
            <a:r>
              <a:rPr lang="zh-CN" altLang="en-US" dirty="0"/>
              <a:t>对于分类任务，</a:t>
            </a:r>
            <a:r>
              <a:rPr lang="en-US" altLang="zh-CN" dirty="0"/>
              <a:t>linear learner</a:t>
            </a:r>
            <a:r>
              <a:rPr lang="zh-CN" altLang="en-US" dirty="0"/>
              <a:t>要求</a:t>
            </a:r>
            <a:r>
              <a:rPr lang="en-US" altLang="zh-CN" dirty="0"/>
              <a:t>label</a:t>
            </a:r>
            <a:r>
              <a:rPr lang="zh-CN" altLang="en-US" dirty="0"/>
              <a:t>的值在</a:t>
            </a:r>
            <a:r>
              <a:rPr lang="en-US" altLang="zh-CN" dirty="0"/>
              <a:t>[0</a:t>
            </a:r>
            <a:r>
              <a:rPr lang="zh-CN" altLang="en-US" dirty="0"/>
              <a:t>，</a:t>
            </a:r>
            <a:r>
              <a:rPr lang="en-US" altLang="zh-CN" dirty="0"/>
              <a:t>K-1]</a:t>
            </a:r>
            <a:r>
              <a:rPr lang="zh-CN" altLang="en-US" dirty="0"/>
              <a:t>，</a:t>
            </a:r>
            <a:r>
              <a:rPr lang="en-US" altLang="zh-CN" dirty="0"/>
              <a:t>K</a:t>
            </a:r>
            <a:r>
              <a:rPr lang="zh-CN" altLang="en-US" dirty="0"/>
              <a:t>是分类的数量。</a:t>
            </a:r>
            <a:endParaRPr lang="en-US" altLang="zh-CN" dirty="0"/>
          </a:p>
          <a:p>
            <a:pPr lvl="1"/>
            <a:r>
              <a:rPr lang="zh-CN" altLang="en-US" dirty="0"/>
              <a:t>虽然</a:t>
            </a:r>
            <a:r>
              <a:rPr lang="en-US" altLang="zh-CN" dirty="0"/>
              <a:t>linear learner</a:t>
            </a:r>
            <a:r>
              <a:rPr lang="zh-CN" altLang="en-US" dirty="0"/>
              <a:t>会自动并行训练多个模型，你也可以手动设置</a:t>
            </a:r>
            <a:r>
              <a:rPr lang="en-US" altLang="zh-CN" dirty="0" err="1"/>
              <a:t>num_models</a:t>
            </a:r>
            <a:r>
              <a:rPr lang="zh-CN" altLang="en-US" dirty="0"/>
              <a:t>为并行训练的模型数量。</a:t>
            </a:r>
            <a:endParaRPr lang="en-US" altLang="zh-CN" dirty="0"/>
          </a:p>
          <a:p>
            <a:pPr lvl="1"/>
            <a:r>
              <a:rPr lang="en-US" altLang="zh-CN" b="1" dirty="0"/>
              <a:t>Linear learner</a:t>
            </a:r>
            <a:r>
              <a:rPr lang="zh-CN" altLang="en-US" b="1" dirty="0"/>
              <a:t>算法适合的是线性可分的数据集（对于分类任务）或者是可线性映射的数据集（对于回归任务）</a:t>
            </a:r>
            <a:endParaRPr lang="en-US" altLang="zh-CN" b="1" dirty="0"/>
          </a:p>
          <a:p>
            <a:pPr lvl="2"/>
            <a:r>
              <a:rPr lang="zh-CN" altLang="en-US" dirty="0"/>
              <a:t>如果在数据质量有保证的前提下，并对</a:t>
            </a:r>
            <a:r>
              <a:rPr lang="en-US" altLang="zh-CN" dirty="0"/>
              <a:t>linear learner</a:t>
            </a:r>
            <a:r>
              <a:rPr lang="zh-CN" altLang="en-US" dirty="0"/>
              <a:t>算法尝试了超参数调优，但是模型效果仍然不好，可能是数据集本身并不是线性的，去尝试可以处理非线性数据集的算法比如基于</a:t>
            </a:r>
            <a:r>
              <a:rPr lang="en-US" altLang="zh-CN" dirty="0"/>
              <a:t>tree</a:t>
            </a:r>
            <a:r>
              <a:rPr lang="zh-CN" altLang="en-US" dirty="0"/>
              <a:t>的</a:t>
            </a:r>
            <a:r>
              <a:rPr lang="en-US" altLang="zh-CN" dirty="0" err="1"/>
              <a:t>xgboost</a:t>
            </a:r>
            <a:r>
              <a:rPr lang="zh-CN" altLang="en-US" dirty="0"/>
              <a:t>或者带非线性</a:t>
            </a:r>
            <a:r>
              <a:rPr lang="en-US" altLang="zh-CN" dirty="0"/>
              <a:t>kernel</a:t>
            </a:r>
            <a:r>
              <a:rPr lang="zh-CN" altLang="en-US" dirty="0"/>
              <a:t>函数的</a:t>
            </a:r>
            <a:r>
              <a:rPr lang="en-US" altLang="zh-CN" dirty="0"/>
              <a:t>SVM</a:t>
            </a:r>
            <a:r>
              <a:rPr lang="zh-CN" altLang="en-US" dirty="0"/>
              <a:t>。</a:t>
            </a:r>
            <a:endParaRPr lang="en-US" altLang="zh-CN" dirty="0"/>
          </a:p>
          <a:p>
            <a:pPr lvl="1"/>
            <a:r>
              <a:rPr lang="zh-CN" altLang="en-US" b="1" dirty="0"/>
              <a:t>对于</a:t>
            </a:r>
            <a:r>
              <a:rPr lang="en-US" altLang="zh-CN" b="1" dirty="0"/>
              <a:t>multi-label</a:t>
            </a:r>
            <a:r>
              <a:rPr lang="zh-CN" altLang="en-US" b="1" dirty="0"/>
              <a:t>任务，可以转换一下建模思路来让</a:t>
            </a:r>
            <a:r>
              <a:rPr lang="en-US" altLang="zh-CN" b="1" dirty="0"/>
              <a:t>linear learner</a:t>
            </a:r>
            <a:r>
              <a:rPr lang="zh-CN" altLang="en-US" b="1" dirty="0"/>
              <a:t>来处理</a:t>
            </a:r>
            <a:r>
              <a:rPr lang="zh-CN" altLang="en-US" dirty="0"/>
              <a:t>：</a:t>
            </a:r>
            <a:endParaRPr lang="en-US" altLang="zh-CN" dirty="0"/>
          </a:p>
          <a:p>
            <a:pPr lvl="2"/>
            <a:r>
              <a:rPr lang="zh-CN" altLang="en-US" dirty="0"/>
              <a:t>转换为多个二分类任务或者转换为</a:t>
            </a:r>
            <a:r>
              <a:rPr lang="en-US" altLang="zh-CN" dirty="0"/>
              <a:t>multi-class</a:t>
            </a:r>
            <a:r>
              <a:rPr lang="zh-CN" altLang="en-US" dirty="0"/>
              <a:t>任务来处理。</a:t>
            </a:r>
            <a:endParaRPr lang="en-US" altLang="zh-CN" dirty="0"/>
          </a:p>
          <a:p>
            <a:pPr lvl="3"/>
            <a:r>
              <a:rPr lang="zh-CN" altLang="en-US" dirty="0"/>
              <a:t>首先</a:t>
            </a:r>
            <a:r>
              <a:rPr lang="en-US" altLang="zh-CN" dirty="0"/>
              <a:t>multi-label</a:t>
            </a:r>
            <a:r>
              <a:rPr lang="zh-CN" altLang="en-US" dirty="0"/>
              <a:t>的训练样本转换为二分类样本或者多分类样本；</a:t>
            </a:r>
            <a:endParaRPr lang="en-US" altLang="zh-CN" dirty="0"/>
          </a:p>
          <a:p>
            <a:pPr lvl="3"/>
            <a:r>
              <a:rPr lang="zh-CN" altLang="en-US" dirty="0"/>
              <a:t>推理时需要根据多个二分类模型或者多分类模型返回的</a:t>
            </a:r>
            <a:r>
              <a:rPr lang="en-US" altLang="zh-CN" dirty="0"/>
              <a:t>score</a:t>
            </a:r>
            <a:r>
              <a:rPr lang="zh-CN" altLang="en-US" dirty="0"/>
              <a:t>来确定最终的预测</a:t>
            </a:r>
            <a:r>
              <a:rPr lang="en-US" altLang="zh-CN" dirty="0"/>
              <a:t>label</a:t>
            </a:r>
          </a:p>
          <a:p>
            <a:pPr lvl="1"/>
            <a:r>
              <a:rPr lang="zh-CN" altLang="en-US" dirty="0"/>
              <a:t>非常丰富的超参数可以用来调整。</a:t>
            </a:r>
            <a:endParaRPr lang="en-US" altLang="zh-CN" dirty="0"/>
          </a:p>
          <a:p>
            <a:pPr lvl="1"/>
            <a:endParaRPr lang="en-US" dirty="0"/>
          </a:p>
        </p:txBody>
      </p:sp>
    </p:spTree>
    <p:extLst>
      <p:ext uri="{BB962C8B-B14F-4D97-AF65-F5344CB8AC3E}">
        <p14:creationId xmlns:p14="http://schemas.microsoft.com/office/powerpoint/2010/main" val="7389740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2"/>
          </a:xfrm>
        </p:spPr>
        <p:txBody>
          <a:bodyPr/>
          <a:lstStyle/>
          <a:p>
            <a:r>
              <a:rPr lang="en-US" altLang="zh-CN" dirty="0"/>
              <a:t>Continue…..</a:t>
            </a:r>
            <a:endParaRPr lang="en-US" dirty="0"/>
          </a:p>
        </p:txBody>
      </p:sp>
      <p:sp>
        <p:nvSpPr>
          <p:cNvPr id="3" name="Content Placeholder 2"/>
          <p:cNvSpPr>
            <a:spLocks noGrp="1"/>
          </p:cNvSpPr>
          <p:nvPr>
            <p:ph idx="1"/>
          </p:nvPr>
        </p:nvSpPr>
        <p:spPr>
          <a:xfrm>
            <a:off x="838200" y="1420838"/>
            <a:ext cx="10515600" cy="5134707"/>
          </a:xfrm>
        </p:spPr>
        <p:txBody>
          <a:bodyPr>
            <a:normAutofit fontScale="92500" lnSpcReduction="20000"/>
          </a:bodyPr>
          <a:lstStyle/>
          <a:p>
            <a:r>
              <a:rPr lang="en-US" altLang="zh-CN" dirty="0"/>
              <a:t>Tips</a:t>
            </a:r>
            <a:r>
              <a:rPr lang="zh-CN" altLang="en-US" dirty="0"/>
              <a:t>：</a:t>
            </a:r>
            <a:endParaRPr lang="en-US" altLang="zh-CN" dirty="0"/>
          </a:p>
          <a:p>
            <a:pPr lvl="1"/>
            <a:r>
              <a:rPr lang="zh-CN" altLang="en-US" b="1" dirty="0"/>
              <a:t>如何选择</a:t>
            </a:r>
            <a:r>
              <a:rPr lang="en-US" altLang="zh-CN" b="1" dirty="0"/>
              <a:t>loss</a:t>
            </a:r>
            <a:r>
              <a:rPr lang="zh-CN" altLang="en-US" b="1" dirty="0"/>
              <a:t>函数</a:t>
            </a:r>
            <a:r>
              <a:rPr lang="zh-CN" altLang="en-US" dirty="0"/>
              <a:t>（根据不同的</a:t>
            </a:r>
            <a:r>
              <a:rPr lang="en-US" altLang="zh-CN" dirty="0"/>
              <a:t>task</a:t>
            </a:r>
            <a:r>
              <a:rPr lang="zh-CN" altLang="en-US" dirty="0"/>
              <a:t>选择不同的</a:t>
            </a:r>
            <a:r>
              <a:rPr lang="en-US" altLang="zh-CN" dirty="0"/>
              <a:t>loss</a:t>
            </a:r>
            <a:r>
              <a:rPr lang="zh-CN" altLang="en-US" dirty="0"/>
              <a:t>）？</a:t>
            </a:r>
            <a:endParaRPr lang="en-US" altLang="zh-CN" dirty="0"/>
          </a:p>
          <a:p>
            <a:pPr lvl="2"/>
            <a:r>
              <a:rPr lang="zh-CN" altLang="en-US" dirty="0"/>
              <a:t>如果是回归任务：</a:t>
            </a:r>
            <a:endParaRPr lang="en-US" altLang="zh-CN" dirty="0"/>
          </a:p>
          <a:p>
            <a:pPr lvl="3"/>
            <a:r>
              <a:rPr lang="zh-CN" altLang="en-US" dirty="0"/>
              <a:t>如果我们对预测的低估或者高估有特别的要求，选择</a:t>
            </a:r>
            <a:r>
              <a:rPr lang="en-US" altLang="zh-CN" dirty="0" err="1"/>
              <a:t>quantile_loss</a:t>
            </a:r>
            <a:r>
              <a:rPr lang="zh-CN" altLang="en-US" dirty="0"/>
              <a:t>。</a:t>
            </a:r>
            <a:endParaRPr lang="en-US" altLang="zh-CN" dirty="0"/>
          </a:p>
          <a:p>
            <a:pPr lvl="3"/>
            <a:r>
              <a:rPr lang="zh-CN" altLang="en-US" dirty="0"/>
              <a:t>否则：</a:t>
            </a:r>
            <a:endParaRPr lang="en-US" altLang="zh-CN" dirty="0"/>
          </a:p>
          <a:p>
            <a:pPr lvl="4"/>
            <a:r>
              <a:rPr lang="zh-CN" altLang="en-US" dirty="0"/>
              <a:t>优先选择</a:t>
            </a:r>
            <a:r>
              <a:rPr lang="en-US" altLang="zh-CN" dirty="0" err="1"/>
              <a:t>huber_loss</a:t>
            </a:r>
            <a:endParaRPr lang="en-US" altLang="zh-CN" dirty="0"/>
          </a:p>
          <a:p>
            <a:pPr lvl="5"/>
            <a:r>
              <a:rPr lang="en-US" altLang="zh-CN" dirty="0" err="1"/>
              <a:t>huber_loss</a:t>
            </a:r>
            <a:r>
              <a:rPr lang="zh-CN" altLang="en-US" dirty="0"/>
              <a:t>结合了</a:t>
            </a:r>
            <a:r>
              <a:rPr lang="en-US" altLang="zh-CN" dirty="0" err="1"/>
              <a:t>squared_loss</a:t>
            </a:r>
            <a:r>
              <a:rPr lang="zh-CN" altLang="en-US" dirty="0"/>
              <a:t>和</a:t>
            </a:r>
            <a:r>
              <a:rPr lang="en-US" altLang="zh-CN" dirty="0" err="1"/>
              <a:t>absolute_loss</a:t>
            </a:r>
            <a:r>
              <a:rPr lang="zh-CN" altLang="en-US" dirty="0"/>
              <a:t>的优点。</a:t>
            </a:r>
            <a:r>
              <a:rPr lang="en-US" altLang="zh-CN" dirty="0"/>
              <a:t> </a:t>
            </a:r>
            <a:r>
              <a:rPr lang="en-US" altLang="zh-CN" dirty="0" err="1"/>
              <a:t>huber_loss</a:t>
            </a:r>
            <a:r>
              <a:rPr lang="zh-CN" altLang="en-US" dirty="0"/>
              <a:t>的问题是我们可能需要不断调整超参数</a:t>
            </a:r>
            <a:r>
              <a:rPr lang="en-US" altLang="zh-CN" dirty="0"/>
              <a:t>delta</a:t>
            </a:r>
            <a:r>
              <a:rPr lang="zh-CN" altLang="en-US" dirty="0"/>
              <a:t>。 </a:t>
            </a:r>
            <a:endParaRPr lang="en-US" altLang="zh-CN" dirty="0"/>
          </a:p>
          <a:p>
            <a:pPr lvl="4"/>
            <a:r>
              <a:rPr lang="zh-CN" altLang="en-US" dirty="0"/>
              <a:t>样本中是否有异常点且没有提前做异常处理：</a:t>
            </a:r>
            <a:endParaRPr lang="en-US" altLang="zh-CN" dirty="0"/>
          </a:p>
          <a:p>
            <a:pPr lvl="5"/>
            <a:r>
              <a:rPr lang="zh-CN" altLang="en-US" dirty="0"/>
              <a:t>对于异常点，</a:t>
            </a:r>
            <a:r>
              <a:rPr lang="en-US" altLang="zh-CN" dirty="0" err="1"/>
              <a:t>absolute_loss</a:t>
            </a:r>
            <a:r>
              <a:rPr lang="zh-CN" altLang="en-US" dirty="0"/>
              <a:t>或</a:t>
            </a:r>
            <a:r>
              <a:rPr lang="en-US" altLang="zh-CN" dirty="0" err="1"/>
              <a:t>eps_insensitive_absolute_loss</a:t>
            </a:r>
            <a:r>
              <a:rPr lang="zh-CN" altLang="en-US" dirty="0"/>
              <a:t>损失函数更稳定，但它的导数不连续（即所谓的不光滑），因此求解效率较低。</a:t>
            </a:r>
            <a:endParaRPr lang="en-US" altLang="zh-CN" dirty="0"/>
          </a:p>
          <a:p>
            <a:pPr lvl="5"/>
            <a:r>
              <a:rPr lang="en-US" altLang="zh-CN" dirty="0" err="1"/>
              <a:t>squared_loss</a:t>
            </a:r>
            <a:r>
              <a:rPr lang="zh-CN" altLang="en-US" dirty="0"/>
              <a:t>损失函数对异常点更敏感。</a:t>
            </a:r>
            <a:endParaRPr lang="en-US" altLang="zh-CN" dirty="0"/>
          </a:p>
          <a:p>
            <a:pPr lvl="4"/>
            <a:r>
              <a:rPr lang="zh-CN" altLang="en-US" dirty="0"/>
              <a:t>是否关注误差小的样本：</a:t>
            </a:r>
            <a:endParaRPr lang="en-US" altLang="zh-CN" dirty="0"/>
          </a:p>
          <a:p>
            <a:pPr lvl="5"/>
            <a:r>
              <a:rPr lang="zh-CN" altLang="en-US" dirty="0"/>
              <a:t>如果误差小的样本不是你的业务关心的，那么可以使用</a:t>
            </a:r>
            <a:r>
              <a:rPr lang="en-US" b="1" dirty="0"/>
              <a:t>Epsilon-insensitive loss</a:t>
            </a:r>
          </a:p>
          <a:p>
            <a:pPr lvl="2"/>
            <a:r>
              <a:rPr lang="zh-CN" altLang="en-US" dirty="0"/>
              <a:t>如果是二分类任务：</a:t>
            </a:r>
            <a:endParaRPr lang="en-US" altLang="zh-CN" dirty="0"/>
          </a:p>
          <a:p>
            <a:pPr lvl="3"/>
            <a:r>
              <a:rPr lang="zh-CN" altLang="en-US" dirty="0"/>
              <a:t>如果任务要求二分类的评估效果最好，优先选择</a:t>
            </a:r>
            <a:r>
              <a:rPr lang="en-US" altLang="zh-CN" dirty="0" err="1"/>
              <a:t>hinge_loss</a:t>
            </a:r>
            <a:endParaRPr lang="en-US" altLang="zh-CN" dirty="0"/>
          </a:p>
          <a:p>
            <a:pPr lvl="4"/>
            <a:r>
              <a:rPr lang="zh-CN" altLang="en-US" dirty="0"/>
              <a:t>选择</a:t>
            </a:r>
            <a:r>
              <a:rPr lang="en-US" altLang="zh-CN" dirty="0" err="1"/>
              <a:t>hinge_loss</a:t>
            </a:r>
            <a:r>
              <a:rPr lang="zh-CN" altLang="en-US" dirty="0"/>
              <a:t>的话，</a:t>
            </a:r>
            <a:r>
              <a:rPr lang="en-US" altLang="zh-CN" dirty="0" err="1"/>
              <a:t>Sagemaker</a:t>
            </a:r>
            <a:r>
              <a:rPr lang="zh-CN" altLang="en-US" dirty="0"/>
              <a:t>会使用线性</a:t>
            </a:r>
            <a:r>
              <a:rPr lang="en-US" altLang="zh-CN" dirty="0"/>
              <a:t>SVM</a:t>
            </a:r>
            <a:r>
              <a:rPr lang="zh-CN" altLang="en-US" dirty="0"/>
              <a:t>分类器</a:t>
            </a:r>
            <a:endParaRPr lang="en-US" altLang="zh-CN" dirty="0"/>
          </a:p>
          <a:p>
            <a:pPr lvl="3"/>
            <a:r>
              <a:rPr lang="zh-CN" altLang="en-US" dirty="0"/>
              <a:t>如果要求预测的结果是概率，只能选择</a:t>
            </a:r>
            <a:r>
              <a:rPr lang="en-US" altLang="zh-CN" dirty="0"/>
              <a:t>logistic</a:t>
            </a:r>
          </a:p>
          <a:p>
            <a:pPr lvl="2"/>
            <a:r>
              <a:rPr lang="zh-CN" altLang="en-US" dirty="0"/>
              <a:t>如果是多分类任务：</a:t>
            </a:r>
            <a:endParaRPr lang="en-US" altLang="zh-CN" dirty="0"/>
          </a:p>
          <a:p>
            <a:pPr lvl="3"/>
            <a:r>
              <a:rPr lang="zh-CN" altLang="en-US" dirty="0"/>
              <a:t>不需要选择，</a:t>
            </a:r>
            <a:r>
              <a:rPr lang="en-US" altLang="zh-CN" dirty="0" err="1"/>
              <a:t>sagemaker</a:t>
            </a:r>
            <a:r>
              <a:rPr lang="zh-CN" altLang="en-US" dirty="0"/>
              <a:t>会使用缺省的</a:t>
            </a:r>
            <a:r>
              <a:rPr lang="en-US" dirty="0" err="1"/>
              <a:t>softmax</a:t>
            </a:r>
            <a:r>
              <a:rPr lang="en-US" dirty="0"/>
              <a:t> loss</a:t>
            </a:r>
            <a:r>
              <a:rPr lang="zh-CN" altLang="en-US" dirty="0"/>
              <a:t>函数。</a:t>
            </a:r>
            <a:endParaRPr lang="en-US" altLang="zh-CN" dirty="0"/>
          </a:p>
          <a:p>
            <a:pPr lvl="3"/>
            <a:endParaRPr lang="en-US" altLang="zh-CN" dirty="0"/>
          </a:p>
        </p:txBody>
      </p:sp>
    </p:spTree>
    <p:extLst>
      <p:ext uri="{BB962C8B-B14F-4D97-AF65-F5344CB8AC3E}">
        <p14:creationId xmlns:p14="http://schemas.microsoft.com/office/powerpoint/2010/main" val="35360796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a:t>-----</a:t>
            </a:r>
            <a:r>
              <a:rPr lang="en-US" b="1" dirty="0"/>
              <a:t> Principal Component Analysis (PCA)</a:t>
            </a:r>
            <a:endParaRPr lang="en-US" dirty="0"/>
          </a:p>
        </p:txBody>
      </p:sp>
      <p:sp>
        <p:nvSpPr>
          <p:cNvPr id="3" name="Content Placeholder 2"/>
          <p:cNvSpPr>
            <a:spLocks noGrp="1"/>
          </p:cNvSpPr>
          <p:nvPr>
            <p:ph idx="1"/>
          </p:nvPr>
        </p:nvSpPr>
        <p:spPr>
          <a:xfrm>
            <a:off x="838200" y="2119085"/>
            <a:ext cx="10515600" cy="4218653"/>
          </a:xfrm>
        </p:spPr>
        <p:txBody>
          <a:bodyPr>
            <a:normAutofit fontScale="77500" lnSpcReduction="20000"/>
          </a:bodyPr>
          <a:lstStyle/>
          <a:p>
            <a:r>
              <a:rPr lang="en-US" altLang="zh-CN" dirty="0"/>
              <a:t>PCA</a:t>
            </a:r>
            <a:r>
              <a:rPr lang="zh-CN" altLang="en-US" dirty="0"/>
              <a:t>是传统机器学习中常用的一个降维的非监督模型。</a:t>
            </a:r>
            <a:endParaRPr lang="en-US" altLang="zh-CN" dirty="0"/>
          </a:p>
          <a:p>
            <a:pPr lvl="1"/>
            <a:r>
              <a:rPr lang="zh-CN" altLang="en-US" dirty="0"/>
              <a:t>它把原先的</a:t>
            </a:r>
            <a:r>
              <a:rPr lang="en-US" altLang="zh-CN" dirty="0"/>
              <a:t>n</a:t>
            </a:r>
            <a:r>
              <a:rPr lang="zh-CN" altLang="en-US" dirty="0"/>
              <a:t>个特征用数目更少的</a:t>
            </a:r>
            <a:r>
              <a:rPr lang="en-US" altLang="zh-CN" dirty="0"/>
              <a:t>m</a:t>
            </a:r>
            <a:r>
              <a:rPr lang="zh-CN" altLang="en-US" dirty="0"/>
              <a:t>个特征取代，新特征是旧特征的线性组合，尽量使新的</a:t>
            </a:r>
            <a:r>
              <a:rPr lang="en-US" altLang="zh-CN" dirty="0"/>
              <a:t>m</a:t>
            </a:r>
            <a:r>
              <a:rPr lang="zh-CN" altLang="en-US" dirty="0"/>
              <a:t>个特征互不相关。</a:t>
            </a:r>
            <a:endParaRPr lang="en-US" altLang="zh-CN" dirty="0"/>
          </a:p>
          <a:p>
            <a:pPr lvl="1"/>
            <a:r>
              <a:rPr lang="zh-CN" altLang="en-US" b="1" dirty="0"/>
              <a:t>目标是最大化投影后的方差（即样本在这个投影方向最发散）。从另外一个角度来说，目标是让重构误差最小，即从变换后的低维空间再投影回原始空间后与原始样本距离最小。</a:t>
            </a:r>
            <a:endParaRPr lang="en-US" altLang="zh-CN" b="1" dirty="0"/>
          </a:p>
          <a:p>
            <a:r>
              <a:rPr lang="en-US" altLang="zh-CN" dirty="0"/>
              <a:t>PCA</a:t>
            </a:r>
            <a:r>
              <a:rPr lang="zh-CN" altLang="en-US" dirty="0"/>
              <a:t>适合什么</a:t>
            </a:r>
            <a:r>
              <a:rPr lang="en-US" altLang="zh-CN" dirty="0"/>
              <a:t>ML</a:t>
            </a:r>
            <a:r>
              <a:rPr lang="zh-CN" altLang="en-US" dirty="0"/>
              <a:t>任务？</a:t>
            </a:r>
            <a:endParaRPr lang="en-US" altLang="zh-CN" dirty="0"/>
          </a:p>
          <a:p>
            <a:pPr lvl="1"/>
            <a:r>
              <a:rPr lang="en-US" altLang="zh-CN" b="1" dirty="0"/>
              <a:t>PCA</a:t>
            </a:r>
            <a:r>
              <a:rPr lang="zh-CN" altLang="en-US" b="1" dirty="0"/>
              <a:t>除了用于降维，还可以去燥，以及特征抽取任务</a:t>
            </a:r>
            <a:r>
              <a:rPr lang="zh-CN" altLang="en-US" dirty="0"/>
              <a:t>。</a:t>
            </a:r>
            <a:endParaRPr lang="en-US" dirty="0"/>
          </a:p>
          <a:p>
            <a:r>
              <a:rPr lang="en-US" dirty="0" err="1"/>
              <a:t>Sage</a:t>
            </a:r>
            <a:r>
              <a:rPr lang="en-US" altLang="zh-CN" dirty="0" err="1"/>
              <a:t>M</a:t>
            </a:r>
            <a:r>
              <a:rPr lang="en-US" dirty="0" err="1"/>
              <a:t>aker</a:t>
            </a:r>
            <a:r>
              <a:rPr lang="zh-CN" altLang="en-US" dirty="0"/>
              <a:t>的</a:t>
            </a:r>
            <a:r>
              <a:rPr lang="en-US" altLang="zh-CN" dirty="0"/>
              <a:t>PCA</a:t>
            </a:r>
            <a:r>
              <a:rPr lang="zh-CN" altLang="en-US" dirty="0"/>
              <a:t>的特点：</a:t>
            </a:r>
            <a:endParaRPr lang="en-US" altLang="zh-CN" dirty="0"/>
          </a:p>
          <a:p>
            <a:pPr lvl="1"/>
            <a:r>
              <a:rPr lang="zh-CN" altLang="en-US" b="1" dirty="0"/>
              <a:t>支持基于</a:t>
            </a:r>
            <a:r>
              <a:rPr lang="en-US" altLang="zh-CN" b="1" dirty="0"/>
              <a:t>CPU</a:t>
            </a:r>
            <a:r>
              <a:rPr lang="zh-CN" altLang="en-US" b="1" dirty="0"/>
              <a:t>和</a:t>
            </a:r>
            <a:r>
              <a:rPr lang="en-US" altLang="zh-CN" b="1" dirty="0"/>
              <a:t>GPU</a:t>
            </a:r>
            <a:r>
              <a:rPr lang="zh-CN" altLang="en-US" b="1" dirty="0"/>
              <a:t>的多机分布式训练</a:t>
            </a:r>
            <a:r>
              <a:rPr lang="zh-CN" altLang="en-US" dirty="0"/>
              <a:t>。</a:t>
            </a:r>
            <a:endParaRPr lang="en-US" altLang="zh-CN" dirty="0"/>
          </a:p>
          <a:p>
            <a:pPr lvl="1"/>
            <a:r>
              <a:rPr lang="zh-CN" altLang="en-US" dirty="0"/>
              <a:t>支持</a:t>
            </a:r>
            <a:r>
              <a:rPr lang="en-US" altLang="zh-CN" dirty="0"/>
              <a:t>file mode</a:t>
            </a:r>
            <a:r>
              <a:rPr lang="zh-CN" altLang="en-US" dirty="0"/>
              <a:t>和</a:t>
            </a:r>
            <a:r>
              <a:rPr lang="en-US" altLang="zh-CN" dirty="0"/>
              <a:t>pipe mode</a:t>
            </a:r>
          </a:p>
          <a:p>
            <a:pPr lvl="1"/>
            <a:r>
              <a:rPr lang="zh-CN" altLang="en-US" dirty="0"/>
              <a:t>可以根据原始数据</a:t>
            </a:r>
            <a:r>
              <a:rPr lang="en-US" altLang="zh-CN" dirty="0"/>
              <a:t>feature</a:t>
            </a:r>
            <a:r>
              <a:rPr lang="zh-CN" altLang="en-US" dirty="0"/>
              <a:t>的数量大小选择不同的训练方式（</a:t>
            </a:r>
            <a:r>
              <a:rPr lang="en-US" b="1" dirty="0"/>
              <a:t> </a:t>
            </a:r>
            <a:r>
              <a:rPr lang="en-US" dirty="0"/>
              <a:t>regular </a:t>
            </a:r>
            <a:r>
              <a:rPr lang="zh-CN" altLang="en-US" dirty="0"/>
              <a:t>和</a:t>
            </a:r>
            <a:r>
              <a:rPr lang="en-US" dirty="0"/>
              <a:t>randomized </a:t>
            </a:r>
            <a:r>
              <a:rPr lang="zh-CN" altLang="en-US" dirty="0"/>
              <a:t>），其实就是选择某种奇异值分解</a:t>
            </a:r>
            <a:r>
              <a:rPr lang="en-US" dirty="0"/>
              <a:t>SVD</a:t>
            </a:r>
            <a:r>
              <a:rPr lang="zh-CN" altLang="en-US" dirty="0"/>
              <a:t> 方法。</a:t>
            </a:r>
            <a:endParaRPr lang="en-US" altLang="zh-CN" dirty="0"/>
          </a:p>
          <a:p>
            <a:pPr lvl="2"/>
            <a:r>
              <a:rPr lang="en-US" altLang="zh-CN" dirty="0"/>
              <a:t>regular</a:t>
            </a:r>
            <a:r>
              <a:rPr lang="zh-CN" altLang="en-US" dirty="0"/>
              <a:t>：针对具有稀疏数据以及适度数量的样本数量和适度数量的特征数量的数据集。</a:t>
            </a:r>
            <a:endParaRPr lang="en-US" altLang="zh-CN" dirty="0"/>
          </a:p>
          <a:p>
            <a:pPr lvl="2"/>
            <a:r>
              <a:rPr lang="en-US" dirty="0"/>
              <a:t>Randomized</a:t>
            </a:r>
            <a:r>
              <a:rPr lang="zh-CN" altLang="en-US" dirty="0"/>
              <a:t>： 针对具有大量的样本数量和</a:t>
            </a:r>
            <a:r>
              <a:rPr lang="en-US" altLang="zh-CN" dirty="0"/>
              <a:t>/</a:t>
            </a:r>
            <a:r>
              <a:rPr lang="zh-CN" altLang="en-US" dirty="0"/>
              <a:t>或大量的特征数量的数据集。此模式使用近似算法来加速</a:t>
            </a:r>
            <a:r>
              <a:rPr lang="en-US" altLang="zh-CN" dirty="0"/>
              <a:t>SVD</a:t>
            </a:r>
            <a:r>
              <a:rPr lang="zh-CN" altLang="en-US" dirty="0"/>
              <a:t>。</a:t>
            </a:r>
            <a:endParaRPr lang="en-US" dirty="0"/>
          </a:p>
        </p:txBody>
      </p:sp>
    </p:spTree>
    <p:extLst>
      <p:ext uri="{BB962C8B-B14F-4D97-AF65-F5344CB8AC3E}">
        <p14:creationId xmlns:p14="http://schemas.microsoft.com/office/powerpoint/2010/main" val="38845778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503"/>
          </a:xfrm>
        </p:spPr>
        <p:txBody>
          <a:bodyPr/>
          <a:lstStyle/>
          <a:p>
            <a:r>
              <a:rPr lang="en-US" altLang="zh-CN" dirty="0"/>
              <a:t>Continue…..</a:t>
            </a:r>
            <a:endParaRPr lang="en-US" dirty="0"/>
          </a:p>
        </p:txBody>
      </p:sp>
      <p:sp>
        <p:nvSpPr>
          <p:cNvPr id="3" name="Content Placeholder 2"/>
          <p:cNvSpPr>
            <a:spLocks noGrp="1"/>
          </p:cNvSpPr>
          <p:nvPr>
            <p:ph idx="1"/>
          </p:nvPr>
        </p:nvSpPr>
        <p:spPr>
          <a:xfrm>
            <a:off x="838200" y="1907628"/>
            <a:ext cx="10515600" cy="4269335"/>
          </a:xfrm>
        </p:spPr>
        <p:txBody>
          <a:bodyPr>
            <a:normAutofit/>
          </a:bodyPr>
          <a:lstStyle/>
          <a:p>
            <a:r>
              <a:rPr lang="en-US" altLang="zh-CN" dirty="0"/>
              <a:t>Tips</a:t>
            </a:r>
            <a:r>
              <a:rPr lang="zh-CN" altLang="en-US" dirty="0"/>
              <a:t>：</a:t>
            </a:r>
            <a:endParaRPr lang="en-US" altLang="zh-CN" dirty="0"/>
          </a:p>
          <a:p>
            <a:pPr lvl="1"/>
            <a:r>
              <a:rPr lang="zh-CN" altLang="en-US" dirty="0"/>
              <a:t>超参数</a:t>
            </a:r>
            <a:r>
              <a:rPr lang="en-US" dirty="0" err="1"/>
              <a:t>extra_components</a:t>
            </a:r>
            <a:r>
              <a:rPr lang="zh-CN" altLang="en-US" dirty="0"/>
              <a:t>表示</a:t>
            </a:r>
            <a:r>
              <a:rPr lang="en-US" altLang="zh-CN" dirty="0" err="1"/>
              <a:t>Sagemaker</a:t>
            </a:r>
            <a:r>
              <a:rPr lang="en-US" altLang="zh-CN" dirty="0"/>
              <a:t> PCA</a:t>
            </a:r>
            <a:r>
              <a:rPr lang="zh-CN" altLang="en-US" dirty="0"/>
              <a:t>会用</a:t>
            </a:r>
            <a:r>
              <a:rPr lang="en-US" dirty="0" err="1"/>
              <a:t>extra_components</a:t>
            </a:r>
            <a:r>
              <a:rPr lang="zh-CN" altLang="en-US" dirty="0"/>
              <a:t> </a:t>
            </a:r>
            <a:r>
              <a:rPr lang="en-US" altLang="zh-CN" dirty="0"/>
              <a:t>+</a:t>
            </a:r>
            <a:r>
              <a:rPr lang="zh-CN" altLang="en-US" dirty="0"/>
              <a:t>　</a:t>
            </a:r>
            <a:r>
              <a:rPr lang="en-US" dirty="0" err="1"/>
              <a:t>num_components</a:t>
            </a:r>
            <a:r>
              <a:rPr lang="zh-CN" altLang="en-US" dirty="0"/>
              <a:t>个新的特征来表示降维后的样本。</a:t>
            </a:r>
            <a:endParaRPr lang="en-US" altLang="zh-CN" dirty="0"/>
          </a:p>
          <a:p>
            <a:pPr lvl="2"/>
            <a:r>
              <a:rPr lang="en-US" dirty="0" err="1"/>
              <a:t>extra_components</a:t>
            </a:r>
            <a:r>
              <a:rPr lang="zh-CN" altLang="en-US" dirty="0"/>
              <a:t>值越大，新的特征数量越大，可能模型效果越好；但是需要更多的内存和训练时间。</a:t>
            </a:r>
            <a:endParaRPr lang="en-US" altLang="zh-CN" dirty="0"/>
          </a:p>
          <a:p>
            <a:pPr lvl="2"/>
            <a:r>
              <a:rPr lang="zh-CN" altLang="en-US" dirty="0"/>
              <a:t>只有在</a:t>
            </a:r>
            <a:r>
              <a:rPr lang="en-US" dirty="0"/>
              <a:t>randomized </a:t>
            </a:r>
            <a:r>
              <a:rPr lang="zh-CN" altLang="en-US" dirty="0"/>
              <a:t>训练方式下</a:t>
            </a:r>
            <a:r>
              <a:rPr lang="zh-CN" altLang="en-US" i="1" dirty="0"/>
              <a:t>，</a:t>
            </a:r>
            <a:r>
              <a:rPr lang="en-US" dirty="0" err="1"/>
              <a:t>extra_components</a:t>
            </a:r>
            <a:r>
              <a:rPr lang="zh-CN" altLang="en-US" dirty="0"/>
              <a:t>参数才起作用。</a:t>
            </a:r>
            <a:endParaRPr lang="en-US" altLang="zh-CN" dirty="0"/>
          </a:p>
          <a:p>
            <a:pPr lvl="1"/>
            <a:r>
              <a:rPr lang="zh-CN" altLang="en-US" dirty="0"/>
              <a:t>超参数</a:t>
            </a:r>
            <a:r>
              <a:rPr lang="en-US" altLang="zh-CN" dirty="0" err="1"/>
              <a:t>subtract_mean</a:t>
            </a:r>
            <a:r>
              <a:rPr lang="zh-CN" altLang="en-US" dirty="0"/>
              <a:t>为</a:t>
            </a:r>
            <a:r>
              <a:rPr lang="en-US" altLang="zh-CN" dirty="0"/>
              <a:t>true</a:t>
            </a:r>
            <a:r>
              <a:rPr lang="zh-CN" altLang="en-US" dirty="0"/>
              <a:t>的话，</a:t>
            </a:r>
            <a:r>
              <a:rPr lang="en-US" altLang="zh-CN" dirty="0" err="1"/>
              <a:t>Sagemaker</a:t>
            </a:r>
            <a:r>
              <a:rPr lang="en-US" altLang="zh-CN" dirty="0"/>
              <a:t> PCA</a:t>
            </a:r>
            <a:r>
              <a:rPr lang="zh-CN" altLang="en-US" dirty="0"/>
              <a:t>会对原始特征做中心化（即原始特征减去该特征均值作为模型的输入）</a:t>
            </a:r>
            <a:endParaRPr lang="en-US" altLang="zh-CN" dirty="0"/>
          </a:p>
          <a:p>
            <a:pPr lvl="2"/>
            <a:r>
              <a:rPr lang="zh-CN" altLang="en-US" dirty="0"/>
              <a:t>如果原始的特征已经做过中心化处理，建议把</a:t>
            </a:r>
            <a:r>
              <a:rPr lang="en-US" altLang="zh-CN" dirty="0" err="1"/>
              <a:t>subtract_mean</a:t>
            </a:r>
            <a:r>
              <a:rPr lang="zh-CN" altLang="en-US" dirty="0"/>
              <a:t>设置为</a:t>
            </a:r>
            <a:r>
              <a:rPr lang="en-US" altLang="zh-CN" dirty="0"/>
              <a:t>false</a:t>
            </a:r>
            <a:r>
              <a:rPr lang="zh-CN" altLang="en-US" dirty="0"/>
              <a:t>；</a:t>
            </a:r>
            <a:endParaRPr lang="en-US" altLang="zh-CN" dirty="0"/>
          </a:p>
          <a:p>
            <a:pPr lvl="2"/>
            <a:r>
              <a:rPr lang="zh-CN" altLang="en-US" dirty="0"/>
              <a:t>否则最好把这个参数设置为</a:t>
            </a:r>
            <a:r>
              <a:rPr lang="en-US" altLang="zh-CN" dirty="0"/>
              <a:t>true</a:t>
            </a:r>
            <a:r>
              <a:rPr lang="zh-CN" altLang="en-US" dirty="0"/>
              <a:t>。</a:t>
            </a:r>
            <a:endParaRPr lang="en-US" altLang="zh-CN" dirty="0"/>
          </a:p>
          <a:p>
            <a:pPr marL="914400" lvl="2" indent="0">
              <a:buNone/>
            </a:pPr>
            <a:endParaRPr lang="en-US" dirty="0"/>
          </a:p>
        </p:txBody>
      </p:sp>
    </p:spTree>
    <p:extLst>
      <p:ext uri="{BB962C8B-B14F-4D97-AF65-F5344CB8AC3E}">
        <p14:creationId xmlns:p14="http://schemas.microsoft.com/office/powerpoint/2010/main" val="25812917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dirty="0" err="1"/>
              <a:t>Sagemaker</a:t>
            </a:r>
            <a:r>
              <a:rPr lang="en-US" altLang="zh-CN" dirty="0"/>
              <a:t> PCA</a:t>
            </a:r>
            <a:r>
              <a:rPr lang="zh-CN" altLang="en-US" dirty="0"/>
              <a:t>的训练速度比</a:t>
            </a:r>
            <a:r>
              <a:rPr lang="en-US" altLang="zh-CN" dirty="0" err="1"/>
              <a:t>sparkml</a:t>
            </a:r>
            <a:r>
              <a:rPr lang="zh-CN" altLang="en-US" dirty="0"/>
              <a:t> </a:t>
            </a:r>
            <a:r>
              <a:rPr lang="en-US" altLang="zh-CN" dirty="0"/>
              <a:t>PCA</a:t>
            </a:r>
            <a:r>
              <a:rPr lang="zh-CN" altLang="en-US" dirty="0"/>
              <a:t>和</a:t>
            </a:r>
            <a:r>
              <a:rPr lang="en-US" altLang="zh-CN" dirty="0" err="1"/>
              <a:t>sklearn</a:t>
            </a:r>
            <a:r>
              <a:rPr lang="zh-CN" altLang="en-US" dirty="0"/>
              <a:t>的</a:t>
            </a:r>
            <a:r>
              <a:rPr lang="en-US" altLang="zh-CN" dirty="0"/>
              <a:t>PCA</a:t>
            </a:r>
            <a:r>
              <a:rPr lang="zh-CN" altLang="en-US" dirty="0"/>
              <a:t>快很多。</a:t>
            </a:r>
            <a:endParaRPr lang="en-US" altLang="zh-CN"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446" y="2601309"/>
            <a:ext cx="4890451" cy="35756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876" y="2601310"/>
            <a:ext cx="4508937" cy="3575653"/>
          </a:xfrm>
          <a:prstGeom prst="rect">
            <a:avLst/>
          </a:prstGeom>
        </p:spPr>
      </p:pic>
    </p:spTree>
    <p:extLst>
      <p:ext uri="{BB962C8B-B14F-4D97-AF65-F5344CB8AC3E}">
        <p14:creationId xmlns:p14="http://schemas.microsoft.com/office/powerpoint/2010/main" val="42902301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a:t>
            </a:r>
            <a:r>
              <a:rPr lang="en-US" b="1" dirty="0" err="1"/>
              <a:t>XGBoost</a:t>
            </a:r>
            <a:r>
              <a:rPr lang="en-US" b="1" dirty="0"/>
              <a:t> </a:t>
            </a:r>
            <a:endParaRPr lang="en-US" dirty="0"/>
          </a:p>
        </p:txBody>
      </p:sp>
      <p:sp>
        <p:nvSpPr>
          <p:cNvPr id="3" name="Content Placeholder 2"/>
          <p:cNvSpPr>
            <a:spLocks noGrp="1"/>
          </p:cNvSpPr>
          <p:nvPr>
            <p:ph idx="1"/>
          </p:nvPr>
        </p:nvSpPr>
        <p:spPr>
          <a:xfrm>
            <a:off x="838200" y="1825625"/>
            <a:ext cx="10515600" cy="4549049"/>
          </a:xfrm>
        </p:spPr>
        <p:txBody>
          <a:bodyPr>
            <a:normAutofit fontScale="92500" lnSpcReduction="20000"/>
          </a:bodyPr>
          <a:lstStyle/>
          <a:p>
            <a:r>
              <a:rPr lang="en-US" altLang="zh-CN" dirty="0" err="1"/>
              <a:t>Sagemaker</a:t>
            </a:r>
            <a:r>
              <a:rPr lang="zh-CN" altLang="en-US" dirty="0"/>
              <a:t>的</a:t>
            </a:r>
            <a:r>
              <a:rPr lang="en-US" altLang="zh-CN" dirty="0" err="1"/>
              <a:t>XGBoost</a:t>
            </a:r>
            <a:r>
              <a:rPr lang="en-US" altLang="zh-CN" dirty="0"/>
              <a:t> </a:t>
            </a:r>
            <a:r>
              <a:rPr lang="zh-CN" altLang="en-US" dirty="0"/>
              <a:t>是梯度提升树</a:t>
            </a:r>
            <a:r>
              <a:rPr lang="en-US" altLang="zh-CN" dirty="0"/>
              <a:t>GDBT</a:t>
            </a:r>
            <a:r>
              <a:rPr lang="zh-CN" altLang="en-US" dirty="0"/>
              <a:t>算法的一种流行且高效的实现。</a:t>
            </a:r>
            <a:endParaRPr lang="en-US" altLang="zh-CN" dirty="0"/>
          </a:p>
          <a:p>
            <a:pPr lvl="1"/>
            <a:r>
              <a:rPr lang="zh-CN" altLang="en-US" dirty="0"/>
              <a:t>它能对表格数据做多分类和回归任务。</a:t>
            </a:r>
            <a:endParaRPr lang="en-US" altLang="zh-CN" dirty="0"/>
          </a:p>
          <a:p>
            <a:r>
              <a:rPr lang="en-US" dirty="0" err="1"/>
              <a:t>Sage</a:t>
            </a:r>
            <a:r>
              <a:rPr lang="en-US" altLang="zh-CN" dirty="0" err="1"/>
              <a:t>M</a:t>
            </a:r>
            <a:r>
              <a:rPr lang="en-US" dirty="0" err="1"/>
              <a:t>aker</a:t>
            </a:r>
            <a:r>
              <a:rPr lang="zh-CN" altLang="en-US" dirty="0"/>
              <a:t>的</a:t>
            </a:r>
            <a:r>
              <a:rPr lang="en-US" altLang="zh-CN" dirty="0" err="1"/>
              <a:t>XGBoost</a:t>
            </a:r>
            <a:r>
              <a:rPr lang="zh-CN" altLang="en-US" dirty="0"/>
              <a:t>算法的特点：</a:t>
            </a:r>
            <a:endParaRPr lang="en-US" altLang="zh-CN" dirty="0"/>
          </a:p>
          <a:p>
            <a:pPr lvl="1"/>
            <a:r>
              <a:rPr lang="zh-CN" altLang="en-US" dirty="0"/>
              <a:t>支持基于</a:t>
            </a:r>
            <a:r>
              <a:rPr lang="en-US" altLang="zh-CN" dirty="0"/>
              <a:t>CPU</a:t>
            </a:r>
            <a:r>
              <a:rPr lang="zh-CN" altLang="en-US" dirty="0"/>
              <a:t>的多机分布式训练。</a:t>
            </a:r>
            <a:endParaRPr lang="en-US" altLang="zh-CN" dirty="0"/>
          </a:p>
          <a:p>
            <a:pPr lvl="1"/>
            <a:r>
              <a:rPr lang="zh-CN" altLang="en-US" dirty="0"/>
              <a:t>从</a:t>
            </a:r>
            <a:r>
              <a:rPr lang="en-US" altLang="zh-CN" dirty="0" err="1"/>
              <a:t>SageMaker</a:t>
            </a:r>
            <a:r>
              <a:rPr lang="en-US" altLang="zh-CN" dirty="0"/>
              <a:t> </a:t>
            </a:r>
            <a:r>
              <a:rPr lang="en-US" altLang="zh-CN" dirty="0" err="1"/>
              <a:t>XGBoost</a:t>
            </a:r>
            <a:r>
              <a:rPr lang="en-US" altLang="zh-CN" dirty="0"/>
              <a:t> 1.2</a:t>
            </a:r>
            <a:r>
              <a:rPr lang="zh-CN" altLang="en-US" dirty="0"/>
              <a:t>版本开始，支持单个</a:t>
            </a:r>
            <a:r>
              <a:rPr lang="en-US" altLang="zh-CN" dirty="0"/>
              <a:t>GPU</a:t>
            </a:r>
            <a:r>
              <a:rPr lang="zh-CN" altLang="en-US" dirty="0"/>
              <a:t>训练。</a:t>
            </a:r>
            <a:endParaRPr lang="en-US" altLang="zh-CN" dirty="0"/>
          </a:p>
          <a:p>
            <a:pPr lvl="2"/>
            <a:r>
              <a:rPr lang="zh-CN" altLang="en-US" dirty="0"/>
              <a:t>目前（</a:t>
            </a:r>
            <a:r>
              <a:rPr lang="en-US" altLang="zh-CN" dirty="0"/>
              <a:t>2021</a:t>
            </a:r>
            <a:r>
              <a:rPr lang="zh-CN" altLang="en-US" dirty="0"/>
              <a:t>年</a:t>
            </a:r>
            <a:r>
              <a:rPr lang="en-US" altLang="zh-CN" dirty="0"/>
              <a:t>1</a:t>
            </a:r>
            <a:r>
              <a:rPr lang="zh-CN" altLang="en-US" dirty="0"/>
              <a:t>月）还不支持多个</a:t>
            </a:r>
            <a:r>
              <a:rPr lang="en-US" altLang="zh-CN" dirty="0"/>
              <a:t>GPU</a:t>
            </a:r>
            <a:r>
              <a:rPr lang="zh-CN" altLang="en-US" dirty="0"/>
              <a:t>训练。</a:t>
            </a:r>
            <a:endParaRPr lang="en-US" altLang="zh-CN" dirty="0"/>
          </a:p>
          <a:p>
            <a:pPr lvl="1"/>
            <a:r>
              <a:rPr lang="zh-CN" altLang="en-US" dirty="0"/>
              <a:t>支持的输入文件格式为</a:t>
            </a:r>
            <a:r>
              <a:rPr lang="en-US" altLang="zh-CN" dirty="0"/>
              <a:t>CSV</a:t>
            </a:r>
            <a:r>
              <a:rPr lang="zh-CN" altLang="en-US" dirty="0"/>
              <a:t>和</a:t>
            </a:r>
            <a:r>
              <a:rPr lang="en-US" altLang="zh-CN" dirty="0" err="1"/>
              <a:t>libsvm</a:t>
            </a:r>
            <a:r>
              <a:rPr lang="zh-CN" altLang="en-US" dirty="0"/>
              <a:t>格式，</a:t>
            </a:r>
            <a:r>
              <a:rPr lang="zh-CN" altLang="en-US" b="1" dirty="0"/>
              <a:t>两种格式的文件都可以携带</a:t>
            </a:r>
            <a:r>
              <a:rPr lang="en-US" altLang="zh-CN" b="1" dirty="0"/>
              <a:t>instance weight</a:t>
            </a:r>
            <a:r>
              <a:rPr lang="zh-CN" altLang="en-US" b="1" dirty="0"/>
              <a:t>来表示每条样本的重要性</a:t>
            </a:r>
            <a:r>
              <a:rPr lang="zh-CN" altLang="en-US" dirty="0"/>
              <a:t>。</a:t>
            </a:r>
            <a:endParaRPr lang="en-US" altLang="zh-CN" dirty="0"/>
          </a:p>
          <a:p>
            <a:pPr lvl="2"/>
            <a:r>
              <a:rPr lang="zh-CN" altLang="en-US" b="1" dirty="0"/>
              <a:t>设置</a:t>
            </a:r>
            <a:r>
              <a:rPr lang="en-US" altLang="zh-CN" b="1" dirty="0"/>
              <a:t>Instance weight</a:t>
            </a:r>
            <a:r>
              <a:rPr lang="zh-CN" altLang="en-US" b="1" dirty="0"/>
              <a:t>常见的考虑</a:t>
            </a:r>
            <a:r>
              <a:rPr lang="zh-CN" altLang="en-US" dirty="0"/>
              <a:t>：</a:t>
            </a:r>
            <a:endParaRPr lang="en-US" altLang="zh-CN" dirty="0"/>
          </a:p>
          <a:p>
            <a:pPr lvl="3"/>
            <a:r>
              <a:rPr lang="zh-CN" altLang="en-US" dirty="0"/>
              <a:t>样本集是多个来源的标注：比如有专家少量标注的和普通人工</a:t>
            </a:r>
            <a:r>
              <a:rPr lang="en-US" altLang="zh-CN" dirty="0"/>
              <a:t>/</a:t>
            </a:r>
            <a:r>
              <a:rPr lang="zh-CN" altLang="en-US" dirty="0"/>
              <a:t>机器标注的，专家标注的样本更应该设置比较大的</a:t>
            </a:r>
            <a:r>
              <a:rPr lang="en-US" altLang="zh-CN" dirty="0"/>
              <a:t>weight</a:t>
            </a:r>
            <a:r>
              <a:rPr lang="zh-CN" altLang="en-US" dirty="0"/>
              <a:t>。</a:t>
            </a:r>
            <a:endParaRPr lang="en-US" altLang="zh-CN" dirty="0"/>
          </a:p>
          <a:p>
            <a:pPr lvl="3"/>
            <a:r>
              <a:rPr lang="zh-CN" altLang="en-US" dirty="0"/>
              <a:t>某些样本对于需要预测的任务是具有非常典型性的。</a:t>
            </a:r>
            <a:endParaRPr lang="en-US" altLang="zh-CN" dirty="0"/>
          </a:p>
          <a:p>
            <a:pPr lvl="3"/>
            <a:r>
              <a:rPr lang="zh-CN" altLang="en-US" dirty="0"/>
              <a:t>某些样本是经过人工审查的可以给予更大的</a:t>
            </a:r>
            <a:r>
              <a:rPr lang="en-US" altLang="zh-CN" dirty="0"/>
              <a:t>weight</a:t>
            </a:r>
            <a:r>
              <a:rPr lang="zh-CN" altLang="en-US" dirty="0"/>
              <a:t>。</a:t>
            </a:r>
            <a:endParaRPr lang="en-US" altLang="zh-CN" dirty="0"/>
          </a:p>
          <a:p>
            <a:pPr lvl="3"/>
            <a:r>
              <a:rPr lang="zh-CN" altLang="en-US" dirty="0"/>
              <a:t>某些样本可能带有噪音给予更小的</a:t>
            </a:r>
            <a:r>
              <a:rPr lang="en-US" altLang="zh-CN" dirty="0"/>
              <a:t>weight</a:t>
            </a:r>
            <a:r>
              <a:rPr lang="zh-CN" altLang="en-US" dirty="0"/>
              <a:t>。</a:t>
            </a:r>
            <a:endParaRPr lang="en-US" altLang="zh-CN" dirty="0"/>
          </a:p>
          <a:p>
            <a:pPr lvl="3"/>
            <a:r>
              <a:rPr lang="zh-CN" altLang="en-US" dirty="0"/>
              <a:t>多分类任务中的类别样本不均衡，需要给更少类别的样本更大的</a:t>
            </a:r>
            <a:r>
              <a:rPr lang="en-US" altLang="zh-CN" dirty="0"/>
              <a:t>weight</a:t>
            </a:r>
            <a:r>
              <a:rPr lang="zh-CN" altLang="en-US" dirty="0"/>
              <a:t>。</a:t>
            </a:r>
            <a:endParaRPr lang="en-US" altLang="zh-CN" dirty="0"/>
          </a:p>
          <a:p>
            <a:pPr lvl="1"/>
            <a:r>
              <a:rPr lang="zh-CN" altLang="en-US" dirty="0"/>
              <a:t>除了支持</a:t>
            </a:r>
            <a:r>
              <a:rPr lang="en-US" altLang="zh-CN" dirty="0"/>
              <a:t>CSV</a:t>
            </a:r>
            <a:r>
              <a:rPr lang="zh-CN" altLang="en-US" dirty="0"/>
              <a:t>和</a:t>
            </a:r>
            <a:r>
              <a:rPr lang="en-US" altLang="zh-CN" dirty="0" err="1"/>
              <a:t>libsvm</a:t>
            </a:r>
            <a:r>
              <a:rPr lang="zh-CN" altLang="en-US" dirty="0"/>
              <a:t>格式，还支持</a:t>
            </a:r>
            <a:r>
              <a:rPr lang="en-US" altLang="zh-CN" dirty="0"/>
              <a:t>parquet</a:t>
            </a:r>
            <a:r>
              <a:rPr lang="zh-CN" altLang="en-US" dirty="0"/>
              <a:t>格式。</a:t>
            </a:r>
            <a:endParaRPr lang="en-US" dirty="0"/>
          </a:p>
        </p:txBody>
      </p:sp>
    </p:spTree>
    <p:extLst>
      <p:ext uri="{BB962C8B-B14F-4D97-AF65-F5344CB8AC3E}">
        <p14:creationId xmlns:p14="http://schemas.microsoft.com/office/powerpoint/2010/main" val="5934201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95308"/>
          </a:xfrm>
        </p:spPr>
        <p:txBody>
          <a:bodyPr>
            <a:normAutofit fontScale="92500" lnSpcReduction="20000"/>
          </a:bodyPr>
          <a:lstStyle/>
          <a:p>
            <a:r>
              <a:rPr lang="en-US" altLang="zh-CN" dirty="0"/>
              <a:t>Tips:</a:t>
            </a:r>
          </a:p>
          <a:p>
            <a:pPr lvl="1"/>
            <a:r>
              <a:rPr lang="en-US" altLang="zh-CN" b="1" dirty="0" err="1"/>
              <a:t>Sagamker</a:t>
            </a:r>
            <a:r>
              <a:rPr lang="zh-CN" altLang="en-US" b="1" dirty="0"/>
              <a:t>除了提供内建的</a:t>
            </a:r>
            <a:r>
              <a:rPr lang="en-US" altLang="zh-CN" b="1" dirty="0" err="1"/>
              <a:t>xgboost</a:t>
            </a:r>
            <a:r>
              <a:rPr lang="zh-CN" altLang="en-US" b="1" dirty="0"/>
              <a:t>算法外，还提供了</a:t>
            </a:r>
            <a:r>
              <a:rPr lang="en-US" altLang="zh-CN" b="1" dirty="0" err="1"/>
              <a:t>xgboost</a:t>
            </a:r>
            <a:r>
              <a:rPr lang="zh-CN" altLang="en-US" b="1" dirty="0"/>
              <a:t>内建框架</a:t>
            </a:r>
            <a:r>
              <a:rPr lang="zh-CN" altLang="en-US" dirty="0"/>
              <a:t>。</a:t>
            </a:r>
            <a:endParaRPr lang="en-US" altLang="zh-CN" dirty="0"/>
          </a:p>
          <a:p>
            <a:pPr lvl="2"/>
            <a:r>
              <a:rPr lang="zh-CN" altLang="en-US" dirty="0"/>
              <a:t>内建</a:t>
            </a:r>
            <a:r>
              <a:rPr lang="en-US" altLang="zh-CN" dirty="0" err="1"/>
              <a:t>xgboost</a:t>
            </a:r>
            <a:r>
              <a:rPr lang="zh-CN" altLang="en-US" dirty="0"/>
              <a:t>算法使用更简单；内建</a:t>
            </a:r>
            <a:r>
              <a:rPr lang="en-US" altLang="zh-CN" dirty="0" err="1"/>
              <a:t>xgboost</a:t>
            </a:r>
            <a:r>
              <a:rPr lang="zh-CN" altLang="en-US" dirty="0"/>
              <a:t>框架则更加灵活。</a:t>
            </a:r>
            <a:endParaRPr lang="en-US" altLang="zh-CN" dirty="0"/>
          </a:p>
          <a:p>
            <a:pPr lvl="2"/>
            <a:r>
              <a:rPr lang="zh-CN" altLang="en-US" dirty="0"/>
              <a:t>如果你想使用</a:t>
            </a:r>
            <a:r>
              <a:rPr lang="en-US" altLang="zh-CN" dirty="0" err="1"/>
              <a:t>xgboost</a:t>
            </a:r>
            <a:r>
              <a:rPr lang="zh-CN" altLang="en-US" dirty="0"/>
              <a:t>做</a:t>
            </a:r>
            <a:r>
              <a:rPr lang="en-US" altLang="zh-CN" dirty="0"/>
              <a:t>rank task</a:t>
            </a:r>
            <a:r>
              <a:rPr lang="zh-CN" altLang="en-US" dirty="0"/>
              <a:t>或者增量训练，请使用</a:t>
            </a:r>
            <a:r>
              <a:rPr lang="en-US" altLang="zh-CN" dirty="0" err="1"/>
              <a:t>xgboost</a:t>
            </a:r>
            <a:r>
              <a:rPr lang="zh-CN" altLang="en-US" dirty="0"/>
              <a:t>内建框架。</a:t>
            </a:r>
            <a:endParaRPr lang="en-US" altLang="zh-CN" dirty="0"/>
          </a:p>
          <a:p>
            <a:pPr lvl="1"/>
            <a:r>
              <a:rPr lang="zh-CN" altLang="en-US" dirty="0"/>
              <a:t>内建的</a:t>
            </a:r>
            <a:r>
              <a:rPr lang="en-US" altLang="zh-CN" dirty="0" err="1"/>
              <a:t>xgboost</a:t>
            </a:r>
            <a:r>
              <a:rPr lang="zh-CN" altLang="en-US" dirty="0"/>
              <a:t>算法对数据的输入格式的要求：</a:t>
            </a:r>
            <a:endParaRPr lang="en-US" altLang="zh-CN" dirty="0"/>
          </a:p>
          <a:p>
            <a:pPr lvl="2"/>
            <a:r>
              <a:rPr lang="zh-CN" altLang="en-US" dirty="0"/>
              <a:t>不管是</a:t>
            </a:r>
            <a:r>
              <a:rPr lang="en-US" altLang="zh-CN" dirty="0"/>
              <a:t>CSV</a:t>
            </a:r>
            <a:r>
              <a:rPr lang="zh-CN" altLang="en-US" dirty="0"/>
              <a:t>还是</a:t>
            </a:r>
            <a:r>
              <a:rPr lang="en-US" altLang="zh-CN" dirty="0" err="1"/>
              <a:t>libsvm</a:t>
            </a:r>
            <a:r>
              <a:rPr lang="zh-CN" altLang="en-US" dirty="0"/>
              <a:t>格式的文件，训练的时候要求目标变量必须是第一列</a:t>
            </a:r>
            <a:endParaRPr lang="en-US" altLang="zh-CN" dirty="0"/>
          </a:p>
          <a:p>
            <a:pPr lvl="2"/>
            <a:r>
              <a:rPr lang="zh-CN" altLang="en-US" dirty="0"/>
              <a:t>如果是</a:t>
            </a:r>
            <a:r>
              <a:rPr lang="en-US" altLang="zh-CN" dirty="0"/>
              <a:t>CSV</a:t>
            </a:r>
            <a:r>
              <a:rPr lang="zh-CN" altLang="en-US" dirty="0"/>
              <a:t>文件要求必须没有</a:t>
            </a:r>
            <a:r>
              <a:rPr lang="en-US" altLang="zh-CN" dirty="0"/>
              <a:t>header</a:t>
            </a:r>
            <a:r>
              <a:rPr lang="zh-CN" altLang="en-US" dirty="0"/>
              <a:t>行。</a:t>
            </a:r>
            <a:endParaRPr lang="en-US" altLang="zh-CN" dirty="0"/>
          </a:p>
          <a:p>
            <a:pPr lvl="1"/>
            <a:r>
              <a:rPr lang="zh-CN" altLang="en-US" b="1" dirty="0"/>
              <a:t>选择的训练实例类型与数据集大小有关系</a:t>
            </a:r>
            <a:r>
              <a:rPr lang="zh-CN" altLang="en-US" dirty="0"/>
              <a:t>：</a:t>
            </a:r>
            <a:endParaRPr lang="en-US" altLang="zh-CN" dirty="0"/>
          </a:p>
          <a:p>
            <a:pPr lvl="2"/>
            <a:r>
              <a:rPr lang="zh-CN" altLang="en-US" dirty="0"/>
              <a:t>对于</a:t>
            </a:r>
            <a:r>
              <a:rPr lang="en-US" altLang="zh-CN" dirty="0"/>
              <a:t>CSV</a:t>
            </a:r>
            <a:r>
              <a:rPr lang="zh-CN" altLang="en-US" dirty="0"/>
              <a:t>的训练输入方式，需要保证可用的总内存（实例数量 * </a:t>
            </a:r>
            <a:r>
              <a:rPr lang="en-US" altLang="zh-CN" dirty="0" err="1"/>
              <a:t>InstanceType</a:t>
            </a:r>
            <a:r>
              <a:rPr lang="zh-CN" altLang="en-US" dirty="0"/>
              <a:t>中可用的内存）必须能够容纳训练数据集。 </a:t>
            </a:r>
            <a:endParaRPr lang="en-US" altLang="zh-CN" dirty="0"/>
          </a:p>
          <a:p>
            <a:pPr lvl="2"/>
            <a:r>
              <a:rPr lang="zh-CN" altLang="en-US" dirty="0"/>
              <a:t>对于</a:t>
            </a:r>
            <a:r>
              <a:rPr lang="en-US" altLang="zh-CN" dirty="0" err="1"/>
              <a:t>libsvm</a:t>
            </a:r>
            <a:r>
              <a:rPr lang="zh-CN" altLang="en-US" dirty="0"/>
              <a:t>的训练输入方式，上面的条件不是必需的，但是为了训练速度仍然建议。</a:t>
            </a:r>
            <a:endParaRPr lang="en-US" altLang="zh-CN" dirty="0"/>
          </a:p>
          <a:p>
            <a:pPr lvl="1"/>
            <a:r>
              <a:rPr lang="zh-CN" altLang="en-US" b="1" dirty="0"/>
              <a:t>在训练类别不均衡的样本时，可以考虑使用</a:t>
            </a:r>
            <a:r>
              <a:rPr lang="en-US" altLang="zh-CN" b="1" dirty="0"/>
              <a:t>class weight</a:t>
            </a:r>
            <a:r>
              <a:rPr lang="zh-CN" altLang="en-US" b="1" dirty="0"/>
              <a:t>或者</a:t>
            </a:r>
            <a:r>
              <a:rPr lang="en-US" altLang="zh-CN" b="1" dirty="0"/>
              <a:t>instance weight</a:t>
            </a:r>
            <a:r>
              <a:rPr lang="zh-CN" altLang="en-US" b="1" dirty="0"/>
              <a:t>的方法来提升模型效果</a:t>
            </a:r>
            <a:r>
              <a:rPr lang="zh-CN" altLang="en-US" dirty="0"/>
              <a:t>。</a:t>
            </a:r>
            <a:endParaRPr lang="en-US" altLang="zh-CN" dirty="0"/>
          </a:p>
          <a:p>
            <a:pPr lvl="2"/>
            <a:r>
              <a:rPr lang="zh-CN" altLang="en-US" dirty="0"/>
              <a:t>对于二分类任务，设置超参数</a:t>
            </a:r>
            <a:r>
              <a:rPr lang="en-US" dirty="0" err="1"/>
              <a:t>scale_pos_weight</a:t>
            </a:r>
            <a:r>
              <a:rPr lang="zh-CN" altLang="en-US" dirty="0"/>
              <a:t>来反应负例数量与正例数量的比例</a:t>
            </a:r>
            <a:endParaRPr lang="en-US" dirty="0"/>
          </a:p>
          <a:p>
            <a:pPr lvl="2"/>
            <a:r>
              <a:rPr lang="zh-CN" altLang="en-US" dirty="0"/>
              <a:t>对于多分类任务，设置</a:t>
            </a:r>
            <a:r>
              <a:rPr lang="en-US" altLang="zh-CN" dirty="0"/>
              <a:t>instance weight</a:t>
            </a:r>
            <a:r>
              <a:rPr lang="zh-CN" altLang="en-US" dirty="0"/>
              <a:t>来反应每个类别样本数量的反比例。</a:t>
            </a:r>
            <a:endParaRPr lang="en-US" altLang="zh-CN" dirty="0"/>
          </a:p>
          <a:p>
            <a:pPr lvl="3"/>
            <a:r>
              <a:rPr lang="zh-CN" altLang="en-US" dirty="0"/>
              <a:t>比如可以把每个类别的样本的</a:t>
            </a:r>
            <a:r>
              <a:rPr lang="en-US" altLang="zh-CN" dirty="0"/>
              <a:t>instance weight</a:t>
            </a:r>
            <a:r>
              <a:rPr lang="zh-CN" altLang="en-US" dirty="0"/>
              <a:t>可以设置为 最大样本类别的数量</a:t>
            </a:r>
            <a:r>
              <a:rPr lang="en-US" altLang="zh-CN" dirty="0"/>
              <a:t>/</a:t>
            </a:r>
            <a:r>
              <a:rPr lang="zh-CN" altLang="en-US" dirty="0"/>
              <a:t>当前样本类别数量</a:t>
            </a:r>
            <a:endParaRPr lang="en-US" dirty="0"/>
          </a:p>
        </p:txBody>
      </p:sp>
    </p:spTree>
    <p:extLst>
      <p:ext uri="{BB962C8B-B14F-4D97-AF65-F5344CB8AC3E}">
        <p14:creationId xmlns:p14="http://schemas.microsoft.com/office/powerpoint/2010/main" val="3237083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3" y="2922587"/>
            <a:ext cx="10515600" cy="1325563"/>
          </a:xfrm>
        </p:spPr>
        <p:txBody>
          <a:bodyPr>
            <a:normAutofit/>
          </a:bodyPr>
          <a:lstStyle/>
          <a:p>
            <a:pPr algn="ctr"/>
            <a:r>
              <a:rPr lang="zh-CN" altLang="en-US" sz="6600" dirty="0"/>
              <a:t>谢谢！</a:t>
            </a:r>
            <a:endParaRPr lang="en-US" sz="6600" dirty="0"/>
          </a:p>
        </p:txBody>
      </p:sp>
    </p:spTree>
    <p:extLst>
      <p:ext uri="{BB962C8B-B14F-4D97-AF65-F5344CB8AC3E}">
        <p14:creationId xmlns:p14="http://schemas.microsoft.com/office/powerpoint/2010/main" val="10790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两大类</a:t>
            </a:r>
            <a:r>
              <a:rPr lang="en-US" altLang="zh-CN" dirty="0"/>
              <a:t>container</a:t>
            </a:r>
            <a:r>
              <a:rPr lang="zh-CN" altLang="en-US" dirty="0"/>
              <a:t>的区别</a:t>
            </a:r>
            <a:endParaRPr lang="en-US" dirty="0"/>
          </a:p>
        </p:txBody>
      </p:sp>
      <p:sp>
        <p:nvSpPr>
          <p:cNvPr id="3" name="Content Placeholder 2"/>
          <p:cNvSpPr>
            <a:spLocks noGrp="1"/>
          </p:cNvSpPr>
          <p:nvPr>
            <p:ph idx="1"/>
          </p:nvPr>
        </p:nvSpPr>
        <p:spPr/>
        <p:txBody>
          <a:bodyPr/>
          <a:lstStyle/>
          <a:p>
            <a:r>
              <a:rPr lang="zh-CN" altLang="en-US" dirty="0"/>
              <a:t>是否能用</a:t>
            </a:r>
            <a:r>
              <a:rPr lang="en-US" altLang="zh-CN" dirty="0" err="1"/>
              <a:t>SageMaker</a:t>
            </a:r>
            <a:r>
              <a:rPr lang="en-US" altLang="zh-CN" dirty="0"/>
              <a:t>-containers</a:t>
            </a:r>
            <a:r>
              <a:rPr lang="zh-CN" altLang="en-US" dirty="0"/>
              <a:t>提供的环境变量</a:t>
            </a:r>
            <a:endParaRPr lang="en-US" altLang="zh-CN" dirty="0"/>
          </a:p>
          <a:p>
            <a:endParaRPr lang="en-US" altLang="zh-CN" dirty="0"/>
          </a:p>
          <a:p>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111795" y="2389239"/>
            <a:ext cx="3595116" cy="3963011"/>
          </a:xfrm>
          <a:prstGeom prst="rect">
            <a:avLst/>
          </a:prstGeom>
        </p:spPr>
      </p:pic>
      <p:pic>
        <p:nvPicPr>
          <p:cNvPr id="5" name="Picture 4"/>
          <p:cNvPicPr>
            <a:picLocks noChangeAspect="1"/>
          </p:cNvPicPr>
          <p:nvPr/>
        </p:nvPicPr>
        <p:blipFill>
          <a:blip r:embed="rId4"/>
          <a:stretch>
            <a:fillRect/>
          </a:stretch>
        </p:blipFill>
        <p:spPr>
          <a:xfrm>
            <a:off x="5629275" y="2285999"/>
            <a:ext cx="4818870" cy="4056193"/>
          </a:xfrm>
          <a:prstGeom prst="rect">
            <a:avLst/>
          </a:prstGeom>
        </p:spPr>
      </p:pic>
    </p:spTree>
    <p:extLst>
      <p:ext uri="{BB962C8B-B14F-4D97-AF65-F5344CB8AC3E}">
        <p14:creationId xmlns:p14="http://schemas.microsoft.com/office/powerpoint/2010/main" val="260578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639343"/>
          </a:xfrm>
        </p:spPr>
        <p:txBody>
          <a:bodyPr>
            <a:normAutofit/>
          </a:bodyPr>
          <a:lstStyle/>
          <a:p>
            <a:r>
              <a:rPr lang="zh-CN" altLang="en-US" b="1" dirty="0"/>
              <a:t>容器直接执行入口</a:t>
            </a:r>
            <a:r>
              <a:rPr lang="zh-CN" altLang="en-US" dirty="0"/>
              <a:t>是不同的：</a:t>
            </a:r>
            <a:endParaRPr lang="en-US" altLang="zh-CN" dirty="0"/>
          </a:p>
          <a:p>
            <a:pPr lvl="1"/>
            <a:r>
              <a:rPr lang="zh-CN" altLang="en-US" dirty="0"/>
              <a:t>如果</a:t>
            </a:r>
            <a:r>
              <a:rPr lang="en-US" altLang="zh-CN" dirty="0" err="1"/>
              <a:t>dockerfile</a:t>
            </a:r>
            <a:r>
              <a:rPr lang="zh-CN" altLang="en-US" dirty="0"/>
              <a:t>中直接或间接设置了</a:t>
            </a:r>
            <a:r>
              <a:rPr lang="en-US" b="1" dirty="0"/>
              <a:t>ENTRYPOINT</a:t>
            </a:r>
            <a:r>
              <a:rPr lang="zh-CN" altLang="en-US" dirty="0"/>
              <a:t>（类似</a:t>
            </a:r>
            <a:r>
              <a:rPr lang="en-US" dirty="0"/>
              <a:t>ENTRYPOINT ["python", "/</a:t>
            </a:r>
            <a:r>
              <a:rPr lang="en-US" dirty="0" err="1"/>
              <a:t>usr</a:t>
            </a:r>
            <a:r>
              <a:rPr lang="en-US" dirty="0"/>
              <a:t>/local/bin/dockerd-entrypoint.py"]</a:t>
            </a:r>
            <a:r>
              <a:rPr lang="zh-CN" altLang="en-US" dirty="0"/>
              <a:t>），它指向的命令是入口。</a:t>
            </a:r>
            <a:endParaRPr lang="en-US" altLang="zh-CN" dirty="0"/>
          </a:p>
          <a:p>
            <a:pPr lvl="2"/>
            <a:r>
              <a:rPr lang="zh-CN" altLang="en-US" dirty="0"/>
              <a:t>训练过程，</a:t>
            </a:r>
            <a:r>
              <a:rPr lang="en-US" altLang="zh-CN" dirty="0"/>
              <a:t>train</a:t>
            </a:r>
            <a:r>
              <a:rPr lang="zh-CN" altLang="en-US" dirty="0"/>
              <a:t>就是它的第一个参数；</a:t>
            </a:r>
            <a:r>
              <a:rPr lang="en-US" altLang="zh-CN" dirty="0"/>
              <a:t>serving</a:t>
            </a:r>
            <a:r>
              <a:rPr lang="zh-CN" altLang="en-US" dirty="0"/>
              <a:t>过程，</a:t>
            </a:r>
            <a:r>
              <a:rPr lang="en-US" altLang="zh-CN" dirty="0"/>
              <a:t>serve</a:t>
            </a:r>
            <a:r>
              <a:rPr lang="zh-CN" altLang="en-US" dirty="0"/>
              <a:t>就是它的第一个参数</a:t>
            </a:r>
            <a:endParaRPr lang="en-US" altLang="zh-CN" dirty="0"/>
          </a:p>
          <a:p>
            <a:pPr lvl="1"/>
            <a:r>
              <a:rPr lang="zh-CN" altLang="en-US" dirty="0"/>
              <a:t>如果</a:t>
            </a:r>
            <a:r>
              <a:rPr lang="en-US" altLang="zh-CN" dirty="0" err="1"/>
              <a:t>dockerfile</a:t>
            </a:r>
            <a:r>
              <a:rPr lang="zh-CN" altLang="en-US" dirty="0"/>
              <a:t>中没有设置</a:t>
            </a:r>
            <a:r>
              <a:rPr lang="en-US" dirty="0"/>
              <a:t>ENTRYPOINT</a:t>
            </a:r>
            <a:r>
              <a:rPr lang="zh-CN" altLang="en-US" b="1" dirty="0"/>
              <a:t>，</a:t>
            </a:r>
            <a:r>
              <a:rPr lang="zh-CN" altLang="en-US" dirty="0"/>
              <a:t>并且没有安装</a:t>
            </a:r>
            <a:r>
              <a:rPr lang="en-US" altLang="zh-CN" dirty="0" err="1"/>
              <a:t>sagemaker</a:t>
            </a:r>
            <a:r>
              <a:rPr lang="en-US" altLang="zh-CN" dirty="0"/>
              <a:t>-containers</a:t>
            </a:r>
            <a:r>
              <a:rPr lang="zh-CN" altLang="en-US" dirty="0"/>
              <a:t>包：</a:t>
            </a:r>
            <a:endParaRPr lang="en-US" altLang="zh-CN" dirty="0"/>
          </a:p>
          <a:p>
            <a:pPr lvl="2"/>
            <a:r>
              <a:rPr lang="zh-CN" altLang="en-US" b="1" dirty="0"/>
              <a:t>训练或者</a:t>
            </a:r>
            <a:r>
              <a:rPr lang="en-US" altLang="zh-CN" b="1" dirty="0"/>
              <a:t>serving</a:t>
            </a:r>
            <a:r>
              <a:rPr lang="zh-CN" altLang="en-US" b="1" dirty="0"/>
              <a:t>的入口就是自己提供的可执行脚本</a:t>
            </a:r>
            <a:r>
              <a:rPr lang="en-US" altLang="zh-CN" b="1" dirty="0"/>
              <a:t>train</a:t>
            </a:r>
            <a:r>
              <a:rPr lang="zh-CN" altLang="en-US" b="1" dirty="0"/>
              <a:t>或者</a:t>
            </a:r>
            <a:r>
              <a:rPr lang="en-US" altLang="zh-CN" b="1" dirty="0"/>
              <a:t>serve</a:t>
            </a:r>
            <a:r>
              <a:rPr lang="zh-CN" altLang="en-US" dirty="0"/>
              <a:t>；</a:t>
            </a:r>
            <a:endParaRPr lang="en-US" altLang="zh-CN" dirty="0"/>
          </a:p>
          <a:p>
            <a:pPr lvl="2"/>
            <a:r>
              <a:rPr lang="zh-CN" altLang="en-US" dirty="0"/>
              <a:t>有些内建框架的比较新的版本的</a:t>
            </a:r>
            <a:r>
              <a:rPr lang="en-US" altLang="zh-CN" dirty="0"/>
              <a:t>serving</a:t>
            </a:r>
            <a:r>
              <a:rPr lang="zh-CN" altLang="en-US" dirty="0"/>
              <a:t>容器镜像不需要安装</a:t>
            </a:r>
            <a:r>
              <a:rPr lang="en-US" altLang="zh-CN" dirty="0" err="1"/>
              <a:t>sagemaker</a:t>
            </a:r>
            <a:r>
              <a:rPr lang="en-US" altLang="zh-CN" dirty="0"/>
              <a:t>-containers</a:t>
            </a:r>
            <a:r>
              <a:rPr lang="zh-CN" altLang="en-US" dirty="0"/>
              <a:t>包，那么该</a:t>
            </a:r>
            <a:r>
              <a:rPr lang="zh-CN" altLang="en-US" b="1" dirty="0"/>
              <a:t>内建框架来提供</a:t>
            </a:r>
            <a:r>
              <a:rPr lang="en-US" altLang="zh-CN" b="1" dirty="0"/>
              <a:t>serve</a:t>
            </a:r>
            <a:r>
              <a:rPr lang="zh-CN" altLang="en-US" b="1" dirty="0"/>
              <a:t>脚本</a:t>
            </a:r>
            <a:r>
              <a:rPr lang="zh-CN" altLang="en-US" dirty="0"/>
              <a:t>。</a:t>
            </a:r>
            <a:endParaRPr lang="en-US" altLang="zh-CN" dirty="0"/>
          </a:p>
          <a:p>
            <a:pPr lvl="1"/>
            <a:r>
              <a:rPr lang="zh-CN" altLang="en-US" dirty="0"/>
              <a:t>如果</a:t>
            </a:r>
            <a:r>
              <a:rPr lang="en-US" altLang="zh-CN" dirty="0" err="1"/>
              <a:t>dockerfile</a:t>
            </a:r>
            <a:r>
              <a:rPr lang="zh-CN" altLang="en-US" dirty="0"/>
              <a:t>中没有设置</a:t>
            </a:r>
            <a:r>
              <a:rPr lang="en-US" dirty="0"/>
              <a:t>ENTRYPOINT</a:t>
            </a:r>
            <a:r>
              <a:rPr lang="zh-CN" altLang="en-US" b="1" dirty="0"/>
              <a:t>，</a:t>
            </a:r>
            <a:r>
              <a:rPr lang="zh-CN" altLang="en-US" dirty="0"/>
              <a:t>并且安装了</a:t>
            </a:r>
            <a:r>
              <a:rPr lang="en-US" altLang="zh-CN" dirty="0" err="1"/>
              <a:t>sagemaker</a:t>
            </a:r>
            <a:r>
              <a:rPr lang="en-US" altLang="zh-CN" dirty="0"/>
              <a:t>-containers</a:t>
            </a:r>
            <a:r>
              <a:rPr lang="zh-CN" altLang="en-US" dirty="0"/>
              <a:t>：</a:t>
            </a:r>
            <a:endParaRPr lang="en-US" altLang="zh-CN" dirty="0"/>
          </a:p>
          <a:p>
            <a:pPr lvl="2"/>
            <a:r>
              <a:rPr lang="en-US" dirty="0" err="1"/>
              <a:t>sagemaker</a:t>
            </a:r>
            <a:r>
              <a:rPr lang="en-US" altLang="zh-CN" dirty="0"/>
              <a:t>-</a:t>
            </a:r>
            <a:r>
              <a:rPr lang="en-US" dirty="0"/>
              <a:t>container</a:t>
            </a:r>
            <a:r>
              <a:rPr lang="en-US" altLang="zh-CN" dirty="0"/>
              <a:t>s</a:t>
            </a:r>
            <a:r>
              <a:rPr lang="zh-CN" altLang="en-US" dirty="0"/>
              <a:t>提供的</a:t>
            </a:r>
            <a:r>
              <a:rPr lang="en-US" dirty="0"/>
              <a:t>serve</a:t>
            </a:r>
            <a:r>
              <a:rPr lang="zh-CN" altLang="en-US" dirty="0"/>
              <a:t>和</a:t>
            </a:r>
            <a:r>
              <a:rPr lang="en-US" dirty="0"/>
              <a:t>train</a:t>
            </a:r>
            <a:r>
              <a:rPr lang="zh-CN" altLang="en-US" dirty="0"/>
              <a:t>脚本是容器运行入口。</a:t>
            </a:r>
            <a:endParaRPr lang="en-US" altLang="zh-CN" dirty="0"/>
          </a:p>
          <a:p>
            <a:pPr lvl="2"/>
            <a:r>
              <a:rPr lang="zh-CN" altLang="en-US" b="1" dirty="0"/>
              <a:t>而您提供的脚本是被</a:t>
            </a:r>
            <a:r>
              <a:rPr lang="en-US" b="1" dirty="0" err="1"/>
              <a:t>sagemaker</a:t>
            </a:r>
            <a:r>
              <a:rPr lang="en-US" altLang="zh-CN" b="1" dirty="0"/>
              <a:t>-</a:t>
            </a:r>
            <a:r>
              <a:rPr lang="en-US" b="1" dirty="0"/>
              <a:t>container</a:t>
            </a:r>
            <a:r>
              <a:rPr lang="en-US" altLang="zh-CN" b="1" dirty="0"/>
              <a:t>s</a:t>
            </a:r>
            <a:r>
              <a:rPr lang="zh-CN" altLang="en-US" b="1" dirty="0"/>
              <a:t>的</a:t>
            </a:r>
            <a:r>
              <a:rPr lang="en-US" altLang="zh-CN" b="1" dirty="0"/>
              <a:t>train</a:t>
            </a:r>
            <a:r>
              <a:rPr lang="zh-CN" altLang="en-US" b="1" dirty="0"/>
              <a:t>脚本来直接或间接调用的。</a:t>
            </a:r>
            <a:endParaRPr lang="en-US" altLang="zh-CN" b="1" dirty="0"/>
          </a:p>
          <a:p>
            <a:pPr lvl="1"/>
            <a:endParaRPr lang="en-US" altLang="zh-CN" dirty="0"/>
          </a:p>
        </p:txBody>
      </p:sp>
    </p:spTree>
    <p:extLst>
      <p:ext uri="{BB962C8B-B14F-4D97-AF65-F5344CB8AC3E}">
        <p14:creationId xmlns:p14="http://schemas.microsoft.com/office/powerpoint/2010/main" val="256193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内建框架容器</a:t>
            </a:r>
            <a:endParaRPr lang="en-US" dirty="0"/>
          </a:p>
        </p:txBody>
      </p:sp>
      <p:sp>
        <p:nvSpPr>
          <p:cNvPr id="3" name="Content Placeholder 2"/>
          <p:cNvSpPr>
            <a:spLocks noGrp="1"/>
          </p:cNvSpPr>
          <p:nvPr>
            <p:ph idx="1"/>
          </p:nvPr>
        </p:nvSpPr>
        <p:spPr>
          <a:xfrm>
            <a:off x="838200" y="1825624"/>
            <a:ext cx="10515600" cy="4634169"/>
          </a:xfrm>
        </p:spPr>
        <p:txBody>
          <a:bodyPr>
            <a:normAutofit/>
          </a:bodyPr>
          <a:lstStyle/>
          <a:p>
            <a:r>
              <a:rPr lang="zh-CN" altLang="en-US" dirty="0"/>
              <a:t>内建框架</a:t>
            </a:r>
            <a:r>
              <a:rPr lang="en-US" altLang="zh-CN" dirty="0" err="1"/>
              <a:t>chainer</a:t>
            </a:r>
            <a:r>
              <a:rPr lang="zh-CN" altLang="en-US" dirty="0"/>
              <a:t>，</a:t>
            </a:r>
            <a:r>
              <a:rPr lang="en-US" altLang="zh-CN" dirty="0" err="1"/>
              <a:t>sklearn</a:t>
            </a:r>
            <a:r>
              <a:rPr lang="zh-CN" altLang="en-US" dirty="0"/>
              <a:t>，</a:t>
            </a:r>
            <a:r>
              <a:rPr lang="en-US" altLang="zh-CN" dirty="0" err="1"/>
              <a:t>xgboost</a:t>
            </a:r>
            <a:r>
              <a:rPr lang="zh-CN" altLang="en-US" dirty="0"/>
              <a:t>：</a:t>
            </a:r>
            <a:endParaRPr lang="en-US" altLang="zh-CN" dirty="0"/>
          </a:p>
          <a:p>
            <a:pPr lvl="1"/>
            <a:r>
              <a:rPr lang="zh-CN" altLang="en-US" dirty="0"/>
              <a:t>容器镜像是训练和</a:t>
            </a:r>
            <a:r>
              <a:rPr lang="en-US" altLang="zh-CN" dirty="0"/>
              <a:t>serving</a:t>
            </a:r>
            <a:r>
              <a:rPr lang="zh-CN" altLang="en-US" dirty="0"/>
              <a:t>共用的</a:t>
            </a:r>
            <a:endParaRPr lang="en-US" altLang="zh-CN" dirty="0"/>
          </a:p>
          <a:p>
            <a:r>
              <a:rPr lang="zh-CN" altLang="en-US" dirty="0"/>
              <a:t>内建框架</a:t>
            </a:r>
            <a:r>
              <a:rPr lang="en-US" altLang="zh-CN" dirty="0" err="1"/>
              <a:t>tensorflow</a:t>
            </a:r>
            <a:r>
              <a:rPr lang="zh-CN" altLang="en-US" dirty="0"/>
              <a:t>，</a:t>
            </a:r>
            <a:r>
              <a:rPr lang="en-US" altLang="zh-CN" dirty="0" err="1"/>
              <a:t>mxnet</a:t>
            </a:r>
            <a:r>
              <a:rPr lang="zh-CN" altLang="en-US" dirty="0"/>
              <a:t>，</a:t>
            </a:r>
            <a:r>
              <a:rPr lang="en-US" altLang="zh-CN" dirty="0" err="1"/>
              <a:t>pytorch</a:t>
            </a:r>
            <a:r>
              <a:rPr lang="zh-CN" altLang="en-US" dirty="0"/>
              <a:t>：</a:t>
            </a:r>
            <a:endParaRPr lang="en-US" altLang="zh-CN" dirty="0"/>
          </a:p>
          <a:p>
            <a:pPr lvl="1"/>
            <a:r>
              <a:rPr lang="zh-CN" altLang="en-US" dirty="0"/>
              <a:t>比较老的版本的容器镜像是训练和</a:t>
            </a:r>
            <a:r>
              <a:rPr lang="en-US" altLang="zh-CN" dirty="0"/>
              <a:t>serving</a:t>
            </a:r>
            <a:r>
              <a:rPr lang="zh-CN" altLang="en-US" dirty="0"/>
              <a:t>共用的，比如</a:t>
            </a:r>
            <a:r>
              <a:rPr lang="en-US" altLang="zh-CN" dirty="0"/>
              <a:t>repo </a:t>
            </a:r>
            <a:r>
              <a:rPr lang="en-US" dirty="0" err="1"/>
              <a:t>sagemaker-pytorch</a:t>
            </a:r>
            <a:r>
              <a:rPr lang="zh-CN" altLang="en-US" dirty="0"/>
              <a:t>；</a:t>
            </a:r>
            <a:endParaRPr lang="en-US" altLang="zh-CN" dirty="0"/>
          </a:p>
          <a:p>
            <a:pPr lvl="1"/>
            <a:r>
              <a:rPr lang="zh-CN" altLang="en-US" dirty="0"/>
              <a:t>这些框架的较新的版本的容器镜像是训练和</a:t>
            </a:r>
            <a:r>
              <a:rPr lang="en-US" altLang="zh-CN" dirty="0"/>
              <a:t>serving</a:t>
            </a:r>
            <a:r>
              <a:rPr lang="zh-CN" altLang="en-US" dirty="0"/>
              <a:t>分开的，比如</a:t>
            </a:r>
            <a:r>
              <a:rPr lang="en-US" altLang="zh-CN" dirty="0"/>
              <a:t>repo </a:t>
            </a:r>
            <a:r>
              <a:rPr lang="en-US" altLang="zh-CN" dirty="0" err="1"/>
              <a:t>pytorch</a:t>
            </a:r>
            <a:r>
              <a:rPr lang="en-US" altLang="zh-CN" dirty="0"/>
              <a:t>-training</a:t>
            </a:r>
            <a:r>
              <a:rPr lang="zh-CN" altLang="en-US" dirty="0"/>
              <a:t>和</a:t>
            </a:r>
            <a:r>
              <a:rPr lang="en-US" altLang="zh-CN" dirty="0" err="1"/>
              <a:t>pytorch</a:t>
            </a:r>
            <a:r>
              <a:rPr lang="en-US" altLang="zh-CN" dirty="0"/>
              <a:t>-inference </a:t>
            </a:r>
          </a:p>
          <a:p>
            <a:pPr lvl="1"/>
            <a:r>
              <a:rPr lang="zh-CN" altLang="en-US" dirty="0"/>
              <a:t>对于</a:t>
            </a:r>
            <a:r>
              <a:rPr lang="en-US" altLang="zh-CN" dirty="0" err="1"/>
              <a:t>Tensorflow</a:t>
            </a:r>
            <a:r>
              <a:rPr lang="zh-CN" altLang="en-US" dirty="0"/>
              <a:t>内建框架，根据不同的版本以及是否是</a:t>
            </a:r>
            <a:r>
              <a:rPr lang="en-US" altLang="zh-CN" dirty="0"/>
              <a:t>script mode</a:t>
            </a:r>
            <a:r>
              <a:rPr lang="zh-CN" altLang="en-US" dirty="0"/>
              <a:t>，以及</a:t>
            </a:r>
            <a:r>
              <a:rPr lang="en-US" altLang="zh-CN" dirty="0"/>
              <a:t>deploy</a:t>
            </a:r>
            <a:r>
              <a:rPr lang="zh-CN" altLang="en-US" dirty="0"/>
              <a:t>的时候是否设置</a:t>
            </a:r>
            <a:r>
              <a:rPr lang="en-US" dirty="0" err="1"/>
              <a:t>endpont_type</a:t>
            </a:r>
            <a:r>
              <a:rPr lang="zh-CN" altLang="en-US" dirty="0"/>
              <a:t>为</a:t>
            </a:r>
            <a:r>
              <a:rPr lang="en-US" dirty="0"/>
              <a:t>"</a:t>
            </a:r>
            <a:r>
              <a:rPr lang="en-US" dirty="0" err="1"/>
              <a:t>tensorflow</a:t>
            </a:r>
            <a:r>
              <a:rPr lang="en-US" dirty="0"/>
              <a:t>-serving"</a:t>
            </a:r>
            <a:r>
              <a:rPr lang="zh-CN" altLang="en-US" dirty="0"/>
              <a:t>，它的容器镜像的</a:t>
            </a:r>
            <a:r>
              <a:rPr lang="en-US" altLang="zh-CN" dirty="0"/>
              <a:t>repo</a:t>
            </a:r>
            <a:r>
              <a:rPr lang="zh-CN" altLang="en-US" dirty="0"/>
              <a:t>更多：</a:t>
            </a:r>
            <a:endParaRPr lang="en-US" altLang="zh-CN" dirty="0"/>
          </a:p>
          <a:p>
            <a:pPr lvl="2"/>
            <a:r>
              <a:rPr lang="en-US" dirty="0" err="1"/>
              <a:t>tensorflow</a:t>
            </a:r>
            <a:r>
              <a:rPr lang="en-US" dirty="0"/>
              <a:t>-training</a:t>
            </a:r>
            <a:r>
              <a:rPr lang="zh-CN" altLang="en-US" dirty="0"/>
              <a:t>，</a:t>
            </a:r>
            <a:r>
              <a:rPr lang="en-US" dirty="0"/>
              <a:t> </a:t>
            </a:r>
            <a:r>
              <a:rPr lang="en-US" dirty="0" err="1"/>
              <a:t>tensorflow</a:t>
            </a:r>
            <a:r>
              <a:rPr lang="en-US" dirty="0"/>
              <a:t>-inference</a:t>
            </a:r>
            <a:r>
              <a:rPr lang="zh-CN" altLang="en-US" dirty="0"/>
              <a:t>， </a:t>
            </a:r>
            <a:r>
              <a:rPr lang="en-US" dirty="0" err="1"/>
              <a:t>sagemaker-tensorflow-scriptmode</a:t>
            </a:r>
            <a:r>
              <a:rPr lang="zh-CN" altLang="en-US" dirty="0"/>
              <a:t>，</a:t>
            </a:r>
            <a:r>
              <a:rPr lang="en-US" dirty="0" err="1"/>
              <a:t>sagemaker-tensorflow</a:t>
            </a:r>
            <a:r>
              <a:rPr lang="zh-CN" altLang="en-US" dirty="0"/>
              <a:t>，</a:t>
            </a:r>
            <a:r>
              <a:rPr lang="en-US" dirty="0" err="1"/>
              <a:t>sagemaker</a:t>
            </a:r>
            <a:r>
              <a:rPr lang="en-US" dirty="0"/>
              <a:t>-</a:t>
            </a:r>
            <a:r>
              <a:rPr lang="en-US" dirty="0" err="1"/>
              <a:t>tensorflow</a:t>
            </a:r>
            <a:r>
              <a:rPr lang="en-US" dirty="0"/>
              <a:t>-serving</a:t>
            </a:r>
            <a:endParaRPr lang="en-US" altLang="zh-CN" dirty="0"/>
          </a:p>
          <a:p>
            <a:endParaRPr lang="en-US" dirty="0"/>
          </a:p>
        </p:txBody>
      </p:sp>
    </p:spTree>
    <p:extLst>
      <p:ext uri="{BB962C8B-B14F-4D97-AF65-F5344CB8AC3E}">
        <p14:creationId xmlns:p14="http://schemas.microsoft.com/office/powerpoint/2010/main" val="40732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议程</a:t>
            </a:r>
            <a:endParaRPr lang="en-US" dirty="0"/>
          </a:p>
        </p:txBody>
      </p:sp>
      <p:sp>
        <p:nvSpPr>
          <p:cNvPr id="3" name="Content Placeholder 2"/>
          <p:cNvSpPr>
            <a:spLocks noGrp="1"/>
          </p:cNvSpPr>
          <p:nvPr>
            <p:ph idx="1"/>
          </p:nvPr>
        </p:nvSpPr>
        <p:spPr>
          <a:xfrm>
            <a:off x="838200" y="1690688"/>
            <a:ext cx="10515600" cy="4783853"/>
          </a:xfrm>
        </p:spPr>
        <p:txBody>
          <a:bodyPr>
            <a:normAutofit/>
          </a:bodyPr>
          <a:lstStyle/>
          <a:p>
            <a:r>
              <a:rPr lang="en-US" altLang="zh-CN" dirty="0" err="1"/>
              <a:t>SageMaker</a:t>
            </a:r>
            <a:r>
              <a:rPr lang="zh-CN" altLang="en-US" dirty="0"/>
              <a:t>概览：</a:t>
            </a:r>
            <a:endParaRPr lang="en-US" altLang="zh-CN" dirty="0"/>
          </a:p>
          <a:p>
            <a:pPr lvl="1"/>
            <a:r>
              <a:rPr lang="en-US" altLang="zh-CN" dirty="0" err="1"/>
              <a:t>SageMaker</a:t>
            </a:r>
            <a:r>
              <a:rPr lang="zh-CN" altLang="en-US" dirty="0"/>
              <a:t>是什么？</a:t>
            </a:r>
            <a:endParaRPr lang="en-US" altLang="zh-CN" dirty="0"/>
          </a:p>
          <a:p>
            <a:pPr lvl="1"/>
            <a:r>
              <a:rPr lang="en-US" altLang="zh-CN" dirty="0" err="1"/>
              <a:t>SageMaker</a:t>
            </a:r>
            <a:r>
              <a:rPr lang="zh-CN" altLang="en-US" dirty="0"/>
              <a:t>优势是什么？</a:t>
            </a:r>
            <a:endParaRPr lang="en-US" altLang="zh-CN" dirty="0"/>
          </a:p>
          <a:p>
            <a:r>
              <a:rPr lang="en-US" altLang="zh-CN" dirty="0" err="1"/>
              <a:t>SageMaker</a:t>
            </a:r>
            <a:r>
              <a:rPr lang="zh-CN" altLang="en-US" dirty="0"/>
              <a:t>的基本概念和知识点</a:t>
            </a:r>
            <a:endParaRPr lang="en-US" altLang="zh-CN" dirty="0"/>
          </a:p>
          <a:p>
            <a:r>
              <a:rPr lang="zh-CN" altLang="en-US" dirty="0"/>
              <a:t>数据准备</a:t>
            </a:r>
            <a:endParaRPr lang="en-US" altLang="zh-CN" dirty="0"/>
          </a:p>
          <a:p>
            <a:r>
              <a:rPr lang="zh-CN" altLang="en-US" dirty="0"/>
              <a:t>模型选择</a:t>
            </a:r>
            <a:endParaRPr lang="en-US" altLang="zh-CN" dirty="0"/>
          </a:p>
          <a:p>
            <a:r>
              <a:rPr lang="zh-CN" altLang="en-US" dirty="0"/>
              <a:t>模型训练</a:t>
            </a:r>
            <a:endParaRPr lang="en-US" altLang="zh-CN" dirty="0"/>
          </a:p>
          <a:p>
            <a:r>
              <a:rPr lang="zh-CN" altLang="en-US" dirty="0"/>
              <a:t>模型部署</a:t>
            </a:r>
            <a:endParaRPr lang="en-US" altLang="zh-CN" dirty="0"/>
          </a:p>
          <a:p>
            <a:r>
              <a:rPr lang="zh-CN" altLang="en-US" dirty="0"/>
              <a:t>附录：</a:t>
            </a:r>
            <a:r>
              <a:rPr lang="en-US" altLang="zh-CN" dirty="0" err="1"/>
              <a:t>SageMaker</a:t>
            </a:r>
            <a:r>
              <a:rPr lang="zh-CN" altLang="en-US" dirty="0"/>
              <a:t>的内建算法</a:t>
            </a:r>
            <a:r>
              <a:rPr lang="en-US" altLang="zh-CN" dirty="0"/>
              <a:t>/</a:t>
            </a:r>
            <a:r>
              <a:rPr lang="zh-CN" altLang="en-US" dirty="0"/>
              <a:t>模型</a:t>
            </a:r>
            <a:endParaRPr lang="en-US" dirty="0"/>
          </a:p>
        </p:txBody>
      </p:sp>
    </p:spTree>
    <p:extLst>
      <p:ext uri="{BB962C8B-B14F-4D97-AF65-F5344CB8AC3E}">
        <p14:creationId xmlns:p14="http://schemas.microsoft.com/office/powerpoint/2010/main" val="232717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User </a:t>
            </a:r>
            <a:r>
              <a:rPr lang="en-US" altLang="zh-CN" dirty="0" err="1"/>
              <a:t>entrypoint</a:t>
            </a:r>
            <a:r>
              <a:rPr lang="zh-CN" altLang="en-US" dirty="0"/>
              <a:t>设置方式</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r>
              <a:rPr lang="zh-CN" altLang="en-US" dirty="0"/>
              <a:t>如果是基于内建框架容器：</a:t>
            </a:r>
            <a:endParaRPr lang="en-US" altLang="zh-CN" dirty="0"/>
          </a:p>
          <a:p>
            <a:pPr lvl="1"/>
            <a:r>
              <a:rPr lang="zh-CN" altLang="en-US" dirty="0"/>
              <a:t>把</a:t>
            </a:r>
            <a:r>
              <a:rPr lang="en-US" altLang="zh-CN" dirty="0"/>
              <a:t>user</a:t>
            </a:r>
            <a:r>
              <a:rPr lang="zh-CN" altLang="en-US" dirty="0"/>
              <a:t>脚本设置为对应内建框架</a:t>
            </a:r>
            <a:r>
              <a:rPr lang="en-US" altLang="zh-CN" dirty="0"/>
              <a:t>estimator API</a:t>
            </a:r>
            <a:r>
              <a:rPr lang="zh-CN" altLang="en-US" dirty="0"/>
              <a:t>的</a:t>
            </a:r>
            <a:r>
              <a:rPr lang="en-US" altLang="zh-CN" dirty="0" err="1"/>
              <a:t>entry_point</a:t>
            </a:r>
            <a:r>
              <a:rPr lang="zh-CN" altLang="en-US" dirty="0"/>
              <a:t>参数。</a:t>
            </a:r>
            <a:endParaRPr lang="en-US" altLang="zh-CN" dirty="0"/>
          </a:p>
          <a:p>
            <a:r>
              <a:rPr lang="zh-CN" altLang="en-US" dirty="0"/>
              <a:t>否则：</a:t>
            </a:r>
            <a:endParaRPr lang="en-US" altLang="zh-CN" dirty="0"/>
          </a:p>
          <a:p>
            <a:pPr lvl="1"/>
            <a:r>
              <a:rPr lang="zh-CN" altLang="en-US" dirty="0"/>
              <a:t>如果是训练的</a:t>
            </a:r>
            <a:r>
              <a:rPr lang="en-US" altLang="zh-CN" dirty="0"/>
              <a:t>User</a:t>
            </a:r>
            <a:r>
              <a:rPr lang="zh-CN" altLang="en-US" dirty="0"/>
              <a:t>脚本，还可以通过</a:t>
            </a:r>
            <a:r>
              <a:rPr lang="en-US" altLang="zh-CN" dirty="0"/>
              <a:t>high level</a:t>
            </a:r>
            <a:r>
              <a:rPr lang="zh-CN" altLang="en-US" dirty="0"/>
              <a:t>或者</a:t>
            </a:r>
            <a:r>
              <a:rPr lang="en-US" altLang="zh-CN" dirty="0"/>
              <a:t>low level </a:t>
            </a:r>
            <a:r>
              <a:rPr lang="en-US" dirty="0"/>
              <a:t>API</a:t>
            </a:r>
            <a:r>
              <a:rPr lang="zh-CN" altLang="en-US" dirty="0"/>
              <a:t>对</a:t>
            </a:r>
            <a:r>
              <a:rPr lang="en-US" dirty="0"/>
              <a:t> </a:t>
            </a:r>
            <a:r>
              <a:rPr lang="en-US" dirty="0" err="1"/>
              <a:t>hyperparameter</a:t>
            </a:r>
            <a:r>
              <a:rPr lang="zh-CN" altLang="en-US" dirty="0"/>
              <a:t>变量的</a:t>
            </a:r>
            <a:r>
              <a:rPr lang="en-US" b="1" dirty="0" err="1"/>
              <a:t>sagemaker_program</a:t>
            </a:r>
            <a:r>
              <a:rPr lang="zh-CN" altLang="en-US" dirty="0"/>
              <a:t>参数来设置。</a:t>
            </a:r>
            <a:endParaRPr lang="en-US" altLang="zh-CN" dirty="0"/>
          </a:p>
          <a:p>
            <a:pPr lvl="1"/>
            <a:r>
              <a:rPr lang="zh-CN" altLang="en-US" dirty="0"/>
              <a:t>如果是</a:t>
            </a:r>
            <a:r>
              <a:rPr lang="en-US" altLang="zh-CN" dirty="0"/>
              <a:t>serving</a:t>
            </a:r>
            <a:r>
              <a:rPr lang="zh-CN" altLang="en-US" dirty="0"/>
              <a:t>的</a:t>
            </a:r>
            <a:r>
              <a:rPr lang="en-US" altLang="zh-CN" dirty="0"/>
              <a:t>user</a:t>
            </a:r>
            <a:r>
              <a:rPr lang="zh-CN" altLang="en-US" dirty="0"/>
              <a:t>脚本，需要在</a:t>
            </a:r>
            <a:r>
              <a:rPr lang="en-US" altLang="zh-CN" dirty="0" err="1"/>
              <a:t>dockerfile</a:t>
            </a:r>
            <a:r>
              <a:rPr lang="zh-CN" altLang="en-US" dirty="0"/>
              <a:t>中把</a:t>
            </a:r>
            <a:r>
              <a:rPr lang="en-US" b="1" dirty="0"/>
              <a:t>inference.py</a:t>
            </a:r>
            <a:r>
              <a:rPr lang="zh-CN" altLang="en-US" dirty="0"/>
              <a:t>拷贝到路径“</a:t>
            </a:r>
            <a:r>
              <a:rPr lang="en-US" dirty="0"/>
              <a:t>/opt/ml/model/code/</a:t>
            </a:r>
            <a:r>
              <a:rPr lang="zh-CN" altLang="en-US" dirty="0"/>
              <a:t>”下，并使用</a:t>
            </a:r>
            <a:r>
              <a:rPr lang="en-US" altLang="zh-CN" dirty="0"/>
              <a:t>low level API </a:t>
            </a:r>
            <a:r>
              <a:rPr lang="en-US" dirty="0"/>
              <a:t>low </a:t>
            </a:r>
            <a:r>
              <a:rPr lang="en-US" dirty="0" err="1"/>
              <a:t>create_model</a:t>
            </a:r>
            <a:r>
              <a:rPr lang="en-US" altLang="zh-CN" dirty="0"/>
              <a:t>()</a:t>
            </a:r>
          </a:p>
          <a:p>
            <a:pPr lvl="1"/>
            <a:r>
              <a:rPr lang="zh-CN" altLang="en-US" dirty="0"/>
              <a:t>还可以用自建容器的方式在</a:t>
            </a:r>
            <a:r>
              <a:rPr lang="en-US" dirty="0" err="1"/>
              <a:t>dockerfile</a:t>
            </a:r>
            <a:r>
              <a:rPr lang="zh-CN" altLang="en-US" dirty="0"/>
              <a:t>中以</a:t>
            </a:r>
            <a:r>
              <a:rPr lang="en-US" dirty="0"/>
              <a:t>ENV </a:t>
            </a:r>
            <a:r>
              <a:rPr lang="en-US" b="1" dirty="0"/>
              <a:t>SAGEMAKER_PROGRAM</a:t>
            </a:r>
            <a:r>
              <a:rPr lang="en-US" dirty="0"/>
              <a:t> XXX.py</a:t>
            </a:r>
            <a:r>
              <a:rPr lang="zh-CN" altLang="en-US" dirty="0"/>
              <a:t>来设置。</a:t>
            </a:r>
            <a:endParaRPr lang="en-US" altLang="zh-CN" dirty="0"/>
          </a:p>
          <a:p>
            <a:r>
              <a:rPr lang="en-US" altLang="zh-CN" b="1" dirty="0"/>
              <a:t>User </a:t>
            </a:r>
            <a:r>
              <a:rPr lang="en-US" altLang="zh-CN" b="1" dirty="0" err="1"/>
              <a:t>entrypoint</a:t>
            </a:r>
            <a:r>
              <a:rPr lang="zh-CN" altLang="en-US" b="1" dirty="0"/>
              <a:t>与</a:t>
            </a:r>
            <a:r>
              <a:rPr lang="en-US" altLang="zh-CN" b="1" dirty="0"/>
              <a:t>framework </a:t>
            </a:r>
            <a:r>
              <a:rPr lang="en-US" altLang="zh-CN" b="1" dirty="0" err="1"/>
              <a:t>entrypoint</a:t>
            </a:r>
            <a:r>
              <a:rPr lang="zh-CN" altLang="en-US" b="1" dirty="0"/>
              <a:t>的关系</a:t>
            </a:r>
            <a:r>
              <a:rPr lang="zh-CN" altLang="en-US" dirty="0"/>
              <a:t>：</a:t>
            </a:r>
            <a:endParaRPr lang="en-US" altLang="zh-CN" dirty="0"/>
          </a:p>
          <a:p>
            <a:pPr lvl="1"/>
            <a:r>
              <a:rPr lang="zh-CN" altLang="en-US" dirty="0"/>
              <a:t>如果</a:t>
            </a:r>
            <a:r>
              <a:rPr lang="en-US" altLang="zh-CN" dirty="0" err="1"/>
              <a:t>dockerfile</a:t>
            </a:r>
            <a:r>
              <a:rPr lang="zh-CN" altLang="en-US" dirty="0"/>
              <a:t>中直接或者间接设置了</a:t>
            </a:r>
            <a:r>
              <a:rPr lang="en-US" b="1" dirty="0"/>
              <a:t>SAGEMAKER_TRAINING_MODULE</a:t>
            </a:r>
            <a:r>
              <a:rPr lang="zh-CN" altLang="en-US" dirty="0"/>
              <a:t>环境变量，</a:t>
            </a:r>
            <a:r>
              <a:rPr lang="en-US" altLang="zh-CN" dirty="0"/>
              <a:t>framework </a:t>
            </a:r>
            <a:r>
              <a:rPr lang="en-US" altLang="zh-CN" dirty="0" err="1"/>
              <a:t>entrypoint</a:t>
            </a:r>
            <a:r>
              <a:rPr lang="zh-CN" altLang="en-US" dirty="0"/>
              <a:t>最终会执行</a:t>
            </a:r>
            <a:r>
              <a:rPr lang="en-US" altLang="zh-CN" dirty="0"/>
              <a:t>User </a:t>
            </a:r>
            <a:r>
              <a:rPr lang="en-US" altLang="zh-CN" dirty="0" err="1"/>
              <a:t>entrypoint</a:t>
            </a:r>
            <a:r>
              <a:rPr lang="zh-CN" altLang="en-US" dirty="0"/>
              <a:t>。</a:t>
            </a:r>
            <a:endParaRPr lang="en-US" altLang="zh-CN" dirty="0"/>
          </a:p>
          <a:p>
            <a:pPr lvl="1"/>
            <a:r>
              <a:rPr lang="zh-CN" altLang="en-US" dirty="0"/>
              <a:t>如果</a:t>
            </a:r>
            <a:r>
              <a:rPr lang="en-US" altLang="zh-CN" dirty="0" err="1"/>
              <a:t>dockerfile</a:t>
            </a:r>
            <a:r>
              <a:rPr lang="zh-CN" altLang="en-US" dirty="0"/>
              <a:t>中直接或者间接设置了</a:t>
            </a:r>
            <a:r>
              <a:rPr lang="en-US" b="1" dirty="0"/>
              <a:t>SAGEMAKER_</a:t>
            </a:r>
            <a:r>
              <a:rPr lang="en-US" altLang="zh-CN" b="1" dirty="0"/>
              <a:t>SERV</a:t>
            </a:r>
            <a:r>
              <a:rPr lang="en-US" b="1" dirty="0"/>
              <a:t>ING_MODUL</a:t>
            </a:r>
            <a:r>
              <a:rPr lang="zh-CN" altLang="en-US" dirty="0"/>
              <a:t>环境变量，</a:t>
            </a:r>
            <a:r>
              <a:rPr lang="en-US" altLang="zh-CN" dirty="0"/>
              <a:t> framework </a:t>
            </a:r>
            <a:r>
              <a:rPr lang="en-US" altLang="zh-CN" dirty="0" err="1"/>
              <a:t>entrypoint</a:t>
            </a:r>
            <a:r>
              <a:rPr lang="zh-CN" altLang="en-US" dirty="0"/>
              <a:t>最终会调用</a:t>
            </a:r>
            <a:r>
              <a:rPr lang="en-US" altLang="zh-CN" dirty="0"/>
              <a:t>User </a:t>
            </a:r>
            <a:r>
              <a:rPr lang="en-US" altLang="zh-CN" dirty="0" err="1"/>
              <a:t>entrypoint</a:t>
            </a:r>
            <a:r>
              <a:rPr lang="zh-CN" altLang="en-US" dirty="0"/>
              <a:t>中根据约定的函数。</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3931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中的容器需要遵守的约定</a:t>
            </a:r>
            <a:endParaRPr lang="en-US" dirty="0"/>
          </a:p>
        </p:txBody>
      </p:sp>
      <p:sp>
        <p:nvSpPr>
          <p:cNvPr id="3" name="Content Placeholder 2"/>
          <p:cNvSpPr>
            <a:spLocks noGrp="1"/>
          </p:cNvSpPr>
          <p:nvPr>
            <p:ph idx="1"/>
          </p:nvPr>
        </p:nvSpPr>
        <p:spPr/>
        <p:txBody>
          <a:bodyPr/>
          <a:lstStyle/>
          <a:p>
            <a:r>
              <a:rPr lang="zh-CN" altLang="en-US" dirty="0"/>
              <a:t>训练时遵守约定：</a:t>
            </a:r>
            <a:endParaRPr lang="en-US" altLang="zh-CN" dirty="0"/>
          </a:p>
          <a:p>
            <a:endParaRPr lang="en-US" dirty="0"/>
          </a:p>
        </p:txBody>
      </p:sp>
      <p:pic>
        <p:nvPicPr>
          <p:cNvPr id="4" name="Picture 3"/>
          <p:cNvPicPr>
            <a:picLocks noChangeAspect="1"/>
          </p:cNvPicPr>
          <p:nvPr/>
        </p:nvPicPr>
        <p:blipFill>
          <a:blip r:embed="rId2"/>
          <a:stretch>
            <a:fillRect/>
          </a:stretch>
        </p:blipFill>
        <p:spPr>
          <a:xfrm>
            <a:off x="1911928" y="2431401"/>
            <a:ext cx="7148945" cy="3537744"/>
          </a:xfrm>
          <a:prstGeom prst="rect">
            <a:avLst/>
          </a:prstGeom>
        </p:spPr>
      </p:pic>
    </p:spTree>
    <p:extLst>
      <p:ext uri="{BB962C8B-B14F-4D97-AF65-F5344CB8AC3E}">
        <p14:creationId xmlns:p14="http://schemas.microsoft.com/office/powerpoint/2010/main" val="83105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a:t>Serving</a:t>
            </a:r>
            <a:r>
              <a:rPr lang="zh-CN" altLang="en-US" dirty="0"/>
              <a:t>时遵守约定：</a:t>
            </a:r>
            <a:endParaRPr lang="en-US" altLang="zh-CN" dirty="0"/>
          </a:p>
          <a:p>
            <a:pPr lvl="1"/>
            <a:endParaRPr lang="en-US" dirty="0"/>
          </a:p>
        </p:txBody>
      </p:sp>
      <p:pic>
        <p:nvPicPr>
          <p:cNvPr id="4" name="Picture 3"/>
          <p:cNvPicPr>
            <a:picLocks noChangeAspect="1"/>
          </p:cNvPicPr>
          <p:nvPr/>
        </p:nvPicPr>
        <p:blipFill>
          <a:blip r:embed="rId2"/>
          <a:stretch>
            <a:fillRect/>
          </a:stretch>
        </p:blipFill>
        <p:spPr>
          <a:xfrm>
            <a:off x="1143000" y="2565616"/>
            <a:ext cx="9608127" cy="3093028"/>
          </a:xfrm>
          <a:prstGeom prst="rect">
            <a:avLst/>
          </a:prstGeom>
        </p:spPr>
      </p:pic>
    </p:spTree>
    <p:extLst>
      <p:ext uri="{BB962C8B-B14F-4D97-AF65-F5344CB8AC3E}">
        <p14:creationId xmlns:p14="http://schemas.microsoft.com/office/powerpoint/2010/main" val="3144145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28989"/>
          </a:xfrm>
        </p:spPr>
        <p:txBody>
          <a:bodyPr/>
          <a:lstStyle/>
          <a:p>
            <a:r>
              <a:rPr lang="en-US" altLang="zh-CN" dirty="0" err="1"/>
              <a:t>SageMaker</a:t>
            </a:r>
            <a:r>
              <a:rPr lang="zh-CN" altLang="en-US" dirty="0"/>
              <a:t>内建框架的好处</a:t>
            </a:r>
            <a:endParaRPr lang="en-US" dirty="0"/>
          </a:p>
        </p:txBody>
      </p:sp>
      <p:sp>
        <p:nvSpPr>
          <p:cNvPr id="3" name="Content Placeholder 2"/>
          <p:cNvSpPr>
            <a:spLocks noGrp="1"/>
          </p:cNvSpPr>
          <p:nvPr>
            <p:ph idx="1"/>
          </p:nvPr>
        </p:nvSpPr>
        <p:spPr>
          <a:xfrm>
            <a:off x="838200" y="1894114"/>
            <a:ext cx="10515600" cy="4624673"/>
          </a:xfrm>
        </p:spPr>
        <p:txBody>
          <a:bodyPr>
            <a:normAutofit/>
          </a:bodyPr>
          <a:lstStyle/>
          <a:p>
            <a:r>
              <a:rPr lang="en-US" altLang="zh-CN" dirty="0" err="1"/>
              <a:t>SageMaker</a:t>
            </a:r>
            <a:r>
              <a:rPr lang="zh-CN" altLang="en-US" dirty="0"/>
              <a:t>内建框架的</a:t>
            </a:r>
            <a:r>
              <a:rPr lang="en-US" altLang="zh-CN" dirty="0"/>
              <a:t>estimator API</a:t>
            </a:r>
            <a:r>
              <a:rPr lang="zh-CN" altLang="en-US" dirty="0"/>
              <a:t>可以设置</a:t>
            </a:r>
            <a:r>
              <a:rPr lang="en-US" dirty="0" err="1"/>
              <a:t>entry_point</a:t>
            </a:r>
            <a:r>
              <a:rPr lang="zh-CN" altLang="en-US" dirty="0"/>
              <a:t>，</a:t>
            </a:r>
            <a:r>
              <a:rPr lang="en-US" dirty="0" err="1"/>
              <a:t>source_dir</a:t>
            </a:r>
            <a:r>
              <a:rPr lang="zh-CN" altLang="en-US" dirty="0"/>
              <a:t>和</a:t>
            </a:r>
            <a:r>
              <a:rPr lang="en-US" dirty="0"/>
              <a:t>dependencies</a:t>
            </a:r>
            <a:r>
              <a:rPr lang="zh-CN" altLang="en-US" dirty="0"/>
              <a:t>参数。</a:t>
            </a:r>
            <a:r>
              <a:rPr lang="zh-CN" altLang="en-US" b="1" dirty="0"/>
              <a:t>打包代码以及依赖并上传到</a:t>
            </a:r>
            <a:r>
              <a:rPr lang="en-US" b="1" dirty="0"/>
              <a:t>S3</a:t>
            </a:r>
            <a:r>
              <a:rPr lang="zh-CN" altLang="en-US" b="1" dirty="0"/>
              <a:t>的过程，</a:t>
            </a:r>
            <a:r>
              <a:rPr lang="en-US" altLang="zh-CN" b="1" dirty="0" err="1"/>
              <a:t>S</a:t>
            </a:r>
            <a:r>
              <a:rPr lang="en-US" b="1" dirty="0" err="1"/>
              <a:t>age</a:t>
            </a:r>
            <a:r>
              <a:rPr lang="en-US" altLang="zh-CN" b="1" dirty="0" err="1"/>
              <a:t>M</a:t>
            </a:r>
            <a:r>
              <a:rPr lang="en-US" b="1" dirty="0" err="1"/>
              <a:t>aker</a:t>
            </a:r>
            <a:r>
              <a:rPr lang="zh-CN" altLang="en-US" b="1" dirty="0"/>
              <a:t>的内部实现会自动来做</a:t>
            </a:r>
            <a:r>
              <a:rPr lang="zh-CN" altLang="en-US" dirty="0"/>
              <a:t>。</a:t>
            </a:r>
            <a:endParaRPr lang="en-US" altLang="zh-CN" dirty="0"/>
          </a:p>
          <a:p>
            <a:pPr lvl="1"/>
            <a:r>
              <a:rPr lang="zh-CN" altLang="en-US" dirty="0"/>
              <a:t>而不是基于内建框架容器的话，使用</a:t>
            </a:r>
            <a:r>
              <a:rPr lang="en-US" dirty="0" err="1"/>
              <a:t>sagemaker.estimator.Estimator</a:t>
            </a:r>
            <a:r>
              <a:rPr lang="zh-CN" altLang="en-US" dirty="0"/>
              <a:t>没有办法使用上面那些参数。</a:t>
            </a:r>
            <a:endParaRPr lang="en-US" altLang="zh-CN" dirty="0"/>
          </a:p>
          <a:p>
            <a:pPr lvl="2"/>
            <a:r>
              <a:rPr lang="zh-CN" altLang="en-US" dirty="0"/>
              <a:t>要实现这些功能的话，需要自己来打包代码以及依赖并上传，并设置</a:t>
            </a:r>
            <a:r>
              <a:rPr lang="en-US" b="1" dirty="0" err="1"/>
              <a:t>hyperparameters</a:t>
            </a:r>
            <a:r>
              <a:rPr lang="zh-CN" altLang="en-US" dirty="0"/>
              <a:t>变量的</a:t>
            </a:r>
            <a:r>
              <a:rPr lang="en-US" dirty="0" err="1"/>
              <a:t>sagemaker_program</a:t>
            </a:r>
            <a:r>
              <a:rPr lang="zh-CN" altLang="en-US" dirty="0"/>
              <a:t>和</a:t>
            </a:r>
            <a:r>
              <a:rPr lang="en-US" dirty="0" err="1"/>
              <a:t>sagemaker_submit_directory</a:t>
            </a:r>
            <a:r>
              <a:rPr lang="zh-CN" altLang="en-US" dirty="0"/>
              <a:t>参数。</a:t>
            </a:r>
            <a:endParaRPr lang="en-US" altLang="zh-CN" dirty="0"/>
          </a:p>
          <a:p>
            <a:pPr lvl="2"/>
            <a:r>
              <a:rPr lang="zh-CN" altLang="en-US" b="1" dirty="0"/>
              <a:t>通过设置这两个</a:t>
            </a:r>
            <a:r>
              <a:rPr lang="en-US" b="1" dirty="0" err="1"/>
              <a:t>sagemaker_program</a:t>
            </a:r>
            <a:r>
              <a:rPr lang="zh-CN" altLang="en-US" dirty="0"/>
              <a:t>和</a:t>
            </a:r>
            <a:r>
              <a:rPr lang="en-US" b="1" dirty="0" err="1"/>
              <a:t>sagemaker_submit_directory</a:t>
            </a:r>
            <a:r>
              <a:rPr lang="zh-CN" altLang="en-US" b="1" dirty="0"/>
              <a:t>参数，在调试代码的时候只是需要把修改后的代码重新打包上传就可以，而不是每次都</a:t>
            </a:r>
            <a:r>
              <a:rPr lang="en-US" b="1" dirty="0"/>
              <a:t>build </a:t>
            </a:r>
            <a:r>
              <a:rPr lang="en-US" b="1" dirty="0" err="1"/>
              <a:t>dockerfile</a:t>
            </a:r>
            <a:r>
              <a:rPr lang="zh-CN" altLang="en-US" b="1" dirty="0"/>
              <a:t>，很方便也很节省时间</a:t>
            </a:r>
            <a:r>
              <a:rPr lang="zh-CN" altLang="en-US" dirty="0"/>
              <a:t>。</a:t>
            </a:r>
            <a:endParaRPr lang="en-US" altLang="zh-CN" dirty="0"/>
          </a:p>
        </p:txBody>
      </p:sp>
    </p:spTree>
    <p:extLst>
      <p:ext uri="{BB962C8B-B14F-4D97-AF65-F5344CB8AC3E}">
        <p14:creationId xmlns:p14="http://schemas.microsoft.com/office/powerpoint/2010/main" val="425079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a:bodyPr>
          <a:lstStyle/>
          <a:p>
            <a:r>
              <a:rPr lang="en-US" altLang="zh-CN" dirty="0" err="1"/>
              <a:t>SageMaker</a:t>
            </a:r>
            <a:r>
              <a:rPr lang="zh-CN" altLang="en-US" dirty="0"/>
              <a:t>内建框架的</a:t>
            </a:r>
            <a:r>
              <a:rPr lang="en-US" altLang="zh-CN" dirty="0"/>
              <a:t>estimator</a:t>
            </a:r>
            <a:r>
              <a:rPr lang="zh-CN" altLang="en-US" dirty="0"/>
              <a:t>的父类</a:t>
            </a:r>
            <a:r>
              <a:rPr lang="en-US" dirty="0" err="1"/>
              <a:t>sagemaker.estimator.Framework</a:t>
            </a:r>
            <a:r>
              <a:rPr lang="en-US" dirty="0"/>
              <a:t> </a:t>
            </a:r>
            <a:r>
              <a:rPr lang="zh-CN" altLang="en-US" dirty="0"/>
              <a:t>有些重要的特性是</a:t>
            </a:r>
            <a:r>
              <a:rPr lang="en-US" dirty="0" err="1"/>
              <a:t>sagemaker.estimator.Estimator</a:t>
            </a:r>
            <a:r>
              <a:rPr lang="zh-CN" altLang="en-US" dirty="0"/>
              <a:t>没有的：</a:t>
            </a:r>
            <a:endParaRPr lang="en-US" altLang="zh-CN" dirty="0"/>
          </a:p>
          <a:p>
            <a:pPr lvl="1"/>
            <a:r>
              <a:rPr lang="zh-CN" altLang="en-US" dirty="0"/>
              <a:t>比如</a:t>
            </a:r>
            <a:r>
              <a:rPr lang="zh-CN" altLang="en-US" b="1" dirty="0"/>
              <a:t>直接使用</a:t>
            </a:r>
            <a:r>
              <a:rPr lang="en-US" b="1" dirty="0" err="1"/>
              <a:t>git_config</a:t>
            </a:r>
            <a:r>
              <a:rPr lang="zh-CN" altLang="en-US" b="1" dirty="0"/>
              <a:t>来训练</a:t>
            </a:r>
            <a:r>
              <a:rPr lang="en-US" b="1" dirty="0" err="1"/>
              <a:t>git</a:t>
            </a:r>
            <a:r>
              <a:rPr lang="zh-CN" altLang="en-US" b="1" dirty="0"/>
              <a:t>中的代码</a:t>
            </a:r>
            <a:endParaRPr lang="en-US" altLang="zh-CN" b="1" dirty="0"/>
          </a:p>
          <a:p>
            <a:r>
              <a:rPr lang="zh-CN" altLang="en-US" dirty="0"/>
              <a:t>能利用经过</a:t>
            </a:r>
            <a:r>
              <a:rPr lang="en-US" altLang="zh-CN" dirty="0"/>
              <a:t>AWS</a:t>
            </a:r>
            <a:r>
              <a:rPr lang="zh-CN" altLang="en-US" dirty="0"/>
              <a:t>优化过的深度学习框架</a:t>
            </a:r>
            <a:r>
              <a:rPr lang="en-US" altLang="zh-CN" dirty="0"/>
              <a:t>container</a:t>
            </a:r>
          </a:p>
          <a:p>
            <a:pPr lvl="1"/>
            <a:r>
              <a:rPr lang="zh-CN" altLang="en-US" dirty="0"/>
              <a:t>这些</a:t>
            </a:r>
            <a:r>
              <a:rPr lang="en-US" altLang="zh-CN" dirty="0"/>
              <a:t>container</a:t>
            </a:r>
            <a:r>
              <a:rPr lang="zh-CN" altLang="en-US" dirty="0"/>
              <a:t>一个主要的好处就是</a:t>
            </a:r>
            <a:r>
              <a:rPr lang="zh-CN" altLang="en-US" b="1" dirty="0"/>
              <a:t>训练速度</a:t>
            </a:r>
            <a:r>
              <a:rPr lang="en-US" altLang="zh-CN" b="1" dirty="0"/>
              <a:t>/</a:t>
            </a:r>
            <a:r>
              <a:rPr lang="zh-CN" altLang="en-US" b="1" dirty="0"/>
              <a:t>加速比</a:t>
            </a:r>
            <a:r>
              <a:rPr lang="en-US" altLang="zh-CN" b="1" dirty="0"/>
              <a:t>/</a:t>
            </a:r>
            <a:r>
              <a:rPr lang="zh-CN" altLang="en-US" b="1" dirty="0"/>
              <a:t>可扩展率要好于原生的</a:t>
            </a:r>
            <a:r>
              <a:rPr lang="en-US" altLang="zh-CN" b="1" dirty="0"/>
              <a:t>deep learning </a:t>
            </a:r>
            <a:r>
              <a:rPr lang="zh-CN" altLang="en-US" b="1" dirty="0"/>
              <a:t>框架</a:t>
            </a:r>
            <a:r>
              <a:rPr lang="zh-CN" altLang="en-US" dirty="0"/>
              <a:t>。</a:t>
            </a:r>
            <a:endParaRPr lang="en-US" altLang="zh-CN" dirty="0"/>
          </a:p>
          <a:p>
            <a:r>
              <a:rPr lang="zh-CN" altLang="en-US" dirty="0"/>
              <a:t>使用</a:t>
            </a:r>
            <a:r>
              <a:rPr lang="en-US" altLang="zh-CN" dirty="0" err="1"/>
              <a:t>Sagemaker</a:t>
            </a:r>
            <a:r>
              <a:rPr lang="zh-CN" altLang="en-US" dirty="0"/>
              <a:t>内建框架来做</a:t>
            </a:r>
            <a:r>
              <a:rPr lang="en-US" altLang="zh-CN" dirty="0"/>
              <a:t>online serving</a:t>
            </a:r>
            <a:r>
              <a:rPr lang="zh-CN" altLang="en-US" dirty="0"/>
              <a:t>的时候，如果需要安装一些第三方依赖包，可以使用</a:t>
            </a:r>
            <a:r>
              <a:rPr lang="en-US" altLang="zh-CN" dirty="0"/>
              <a:t>requirements.txt</a:t>
            </a:r>
            <a:r>
              <a:rPr lang="zh-CN" altLang="en-US" dirty="0"/>
              <a:t>文件。</a:t>
            </a:r>
            <a:endParaRPr lang="en-US" altLang="zh-CN" dirty="0"/>
          </a:p>
          <a:p>
            <a:pPr lvl="1"/>
            <a:r>
              <a:rPr lang="zh-CN" altLang="en-US" dirty="0"/>
              <a:t>在</a:t>
            </a:r>
            <a:r>
              <a:rPr lang="en-US" altLang="zh-CN" dirty="0"/>
              <a:t>requirements.txt</a:t>
            </a:r>
            <a:r>
              <a:rPr lang="zh-CN" altLang="en-US" dirty="0"/>
              <a:t>中指定需要安装的包和版本（比如</a:t>
            </a:r>
            <a:r>
              <a:rPr lang="en-US" altLang="zh-CN" dirty="0" err="1"/>
              <a:t>gluoncv</a:t>
            </a:r>
            <a:r>
              <a:rPr lang="en-US" altLang="zh-CN" dirty="0"/>
              <a:t>==0.6.0</a:t>
            </a:r>
            <a:r>
              <a:rPr lang="zh-CN" altLang="en-US" dirty="0"/>
              <a:t>），并和</a:t>
            </a:r>
            <a:r>
              <a:rPr lang="en-US" altLang="zh-CN" dirty="0" err="1"/>
              <a:t>entrypoint</a:t>
            </a:r>
            <a:r>
              <a:rPr lang="zh-CN" altLang="en-US" dirty="0"/>
              <a:t>对应的代码放在同一级目录，最后指定参数</a:t>
            </a:r>
            <a:r>
              <a:rPr lang="en-US" altLang="zh-CN" dirty="0" err="1"/>
              <a:t>source_dir</a:t>
            </a:r>
            <a:r>
              <a:rPr lang="zh-CN" altLang="en-US" dirty="0"/>
              <a:t>为这个目录。</a:t>
            </a:r>
            <a:endParaRPr lang="en-US" altLang="zh-CN" dirty="0"/>
          </a:p>
          <a:p>
            <a:pPr lvl="1"/>
            <a:r>
              <a:rPr lang="en-US" altLang="zh-CN" dirty="0" err="1"/>
              <a:t>Sagemaker</a:t>
            </a:r>
            <a:r>
              <a:rPr lang="zh-CN" altLang="en-US" dirty="0"/>
              <a:t>会自动在这个路径下搜索这个名字并执行相应的安装。</a:t>
            </a:r>
            <a:endParaRPr lang="en-US" dirty="0"/>
          </a:p>
        </p:txBody>
      </p:sp>
    </p:spTree>
    <p:extLst>
      <p:ext uri="{BB962C8B-B14F-4D97-AF65-F5344CB8AC3E}">
        <p14:creationId xmlns:p14="http://schemas.microsoft.com/office/powerpoint/2010/main" val="308889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a:t>Tips</a:t>
            </a:r>
            <a:r>
              <a:rPr lang="zh-CN" altLang="en-US" dirty="0"/>
              <a:t>：</a:t>
            </a:r>
            <a:endParaRPr lang="en-US" altLang="zh-CN" dirty="0"/>
          </a:p>
          <a:p>
            <a:pPr lvl="1"/>
            <a:r>
              <a:rPr lang="zh-CN" altLang="en-US" dirty="0"/>
              <a:t>基于</a:t>
            </a:r>
            <a:r>
              <a:rPr lang="en-US" altLang="zh-CN" dirty="0" err="1"/>
              <a:t>Sagemaker</a:t>
            </a:r>
            <a:r>
              <a:rPr lang="zh-CN" altLang="en-US" dirty="0"/>
              <a:t>内建的</a:t>
            </a:r>
            <a:r>
              <a:rPr lang="en-US" altLang="zh-CN" dirty="0"/>
              <a:t>TF training container </a:t>
            </a:r>
            <a:r>
              <a:rPr lang="en-US" altLang="zh-CN" dirty="0" err="1"/>
              <a:t>img</a:t>
            </a:r>
            <a:r>
              <a:rPr lang="zh-CN" altLang="en-US" dirty="0"/>
              <a:t>，但是想替换为</a:t>
            </a:r>
            <a:r>
              <a:rPr lang="en-US" altLang="zh-CN" dirty="0"/>
              <a:t>native</a:t>
            </a:r>
            <a:r>
              <a:rPr lang="zh-CN" altLang="en-US" dirty="0"/>
              <a:t>的</a:t>
            </a:r>
            <a:r>
              <a:rPr lang="en-US" altLang="zh-CN" dirty="0"/>
              <a:t>TF</a:t>
            </a:r>
            <a:r>
              <a:rPr lang="zh-CN" altLang="en-US" dirty="0"/>
              <a:t>某个版本，如何方便的做？</a:t>
            </a:r>
            <a:endParaRPr lang="en-US" altLang="zh-CN" dirty="0"/>
          </a:p>
          <a:p>
            <a:pPr lvl="2"/>
            <a:r>
              <a:rPr lang="zh-CN" altLang="en-US" dirty="0"/>
              <a:t>使用</a:t>
            </a:r>
            <a:r>
              <a:rPr lang="en-US" altLang="zh-CN" dirty="0"/>
              <a:t>requirements.txt</a:t>
            </a:r>
            <a:r>
              <a:rPr lang="zh-CN" altLang="en-US" dirty="0"/>
              <a:t>文件来安装</a:t>
            </a:r>
            <a:r>
              <a:rPr lang="en-US" altLang="zh-CN" dirty="0"/>
              <a:t>native TF</a:t>
            </a:r>
            <a:r>
              <a:rPr lang="zh-CN" altLang="en-US" dirty="0"/>
              <a:t>可以吗？</a:t>
            </a:r>
            <a:endParaRPr lang="en-US" altLang="zh-CN" dirty="0"/>
          </a:p>
          <a:p>
            <a:pPr lvl="3"/>
            <a:r>
              <a:rPr lang="zh-CN" altLang="en-US" dirty="0"/>
              <a:t>经过测试不可以。</a:t>
            </a:r>
            <a:endParaRPr lang="en-US" altLang="zh-CN" dirty="0"/>
          </a:p>
          <a:p>
            <a:pPr lvl="2"/>
            <a:r>
              <a:rPr lang="zh-CN" altLang="en-US" b="1" dirty="0"/>
              <a:t>建议的方式是使用</a:t>
            </a:r>
            <a:r>
              <a:rPr lang="en-US" altLang="zh-CN" b="1" dirty="0"/>
              <a:t>shell</a:t>
            </a:r>
            <a:r>
              <a:rPr lang="zh-CN" altLang="en-US" b="1" dirty="0"/>
              <a:t>脚本作为</a:t>
            </a:r>
            <a:r>
              <a:rPr lang="en-US" altLang="zh-CN" b="1" dirty="0"/>
              <a:t>user </a:t>
            </a:r>
            <a:r>
              <a:rPr lang="en-US" altLang="zh-CN" b="1" dirty="0" err="1"/>
              <a:t>entrypoint</a:t>
            </a:r>
            <a:r>
              <a:rPr lang="zh-CN" altLang="en-US" b="1" dirty="0"/>
              <a:t>的入口，</a:t>
            </a:r>
            <a:r>
              <a:rPr lang="en-US" altLang="zh-CN" b="1" dirty="0"/>
              <a:t>shell</a:t>
            </a:r>
            <a:r>
              <a:rPr lang="zh-CN" altLang="en-US" b="1" dirty="0"/>
              <a:t>脚本的参考实现如下</a:t>
            </a:r>
            <a:r>
              <a:rPr lang="zh-CN" altLang="en-US" dirty="0"/>
              <a:t>：</a:t>
            </a:r>
            <a:endParaRPr lang="en-US" altLang="zh-CN" dirty="0"/>
          </a:p>
          <a:p>
            <a:pPr lvl="3"/>
            <a:endParaRPr lang="en-US" dirty="0"/>
          </a:p>
        </p:txBody>
      </p:sp>
      <p:pic>
        <p:nvPicPr>
          <p:cNvPr id="5" name="Picture 4"/>
          <p:cNvPicPr>
            <a:picLocks noChangeAspect="1"/>
          </p:cNvPicPr>
          <p:nvPr/>
        </p:nvPicPr>
        <p:blipFill>
          <a:blip r:embed="rId2"/>
          <a:stretch>
            <a:fillRect/>
          </a:stretch>
        </p:blipFill>
        <p:spPr>
          <a:xfrm>
            <a:off x="2722901" y="4159536"/>
            <a:ext cx="6660942" cy="1867526"/>
          </a:xfrm>
          <a:prstGeom prst="rect">
            <a:avLst/>
          </a:prstGeom>
        </p:spPr>
      </p:pic>
    </p:spTree>
    <p:extLst>
      <p:ext uri="{BB962C8B-B14F-4D97-AF65-F5344CB8AC3E}">
        <p14:creationId xmlns:p14="http://schemas.microsoft.com/office/powerpoint/2010/main" val="369390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52861"/>
          </a:xfrm>
        </p:spPr>
        <p:txBody>
          <a:bodyPr>
            <a:normAutofit/>
          </a:bodyPr>
          <a:lstStyle/>
          <a:p>
            <a:r>
              <a:rPr lang="zh-CN" altLang="en-US" dirty="0"/>
              <a:t>如何选择</a:t>
            </a:r>
            <a:r>
              <a:rPr lang="en-US" altLang="zh-CN" dirty="0"/>
              <a:t>BYOS or BYOC</a:t>
            </a:r>
            <a:r>
              <a:rPr lang="zh-CN" altLang="en-US" dirty="0"/>
              <a:t>？</a:t>
            </a:r>
            <a:endParaRPr lang="en-US" dirty="0"/>
          </a:p>
        </p:txBody>
      </p:sp>
      <p:sp>
        <p:nvSpPr>
          <p:cNvPr id="3" name="Content Placeholder 2"/>
          <p:cNvSpPr>
            <a:spLocks noGrp="1"/>
          </p:cNvSpPr>
          <p:nvPr>
            <p:ph idx="1"/>
          </p:nvPr>
        </p:nvSpPr>
        <p:spPr>
          <a:xfrm>
            <a:off x="838200" y="1999354"/>
            <a:ext cx="10515600" cy="4530298"/>
          </a:xfrm>
        </p:spPr>
        <p:txBody>
          <a:bodyPr>
            <a:normAutofit fontScale="92500" lnSpcReduction="10000"/>
          </a:bodyPr>
          <a:lstStyle/>
          <a:p>
            <a:r>
              <a:rPr lang="zh-CN" altLang="en-US" b="1" dirty="0"/>
              <a:t>总的来说，优先看</a:t>
            </a:r>
            <a:r>
              <a:rPr lang="en-US" altLang="zh-CN" b="1" dirty="0"/>
              <a:t>BYOS</a:t>
            </a:r>
            <a:r>
              <a:rPr lang="zh-CN" altLang="en-US" b="1" dirty="0"/>
              <a:t>是否能满足需求。</a:t>
            </a:r>
            <a:endParaRPr lang="en-US" b="1" dirty="0"/>
          </a:p>
          <a:p>
            <a:pPr lvl="1"/>
            <a:r>
              <a:rPr lang="en-US" dirty="0"/>
              <a:t>BYOS</a:t>
            </a:r>
            <a:r>
              <a:rPr lang="zh-CN" altLang="en-US" dirty="0"/>
              <a:t>相对于</a:t>
            </a:r>
            <a:r>
              <a:rPr lang="en-US" dirty="0"/>
              <a:t>BYOC</a:t>
            </a:r>
            <a:r>
              <a:rPr lang="zh-CN" altLang="en-US" dirty="0"/>
              <a:t>要容易，需要迁移到</a:t>
            </a:r>
            <a:r>
              <a:rPr lang="en-US" altLang="zh-CN" dirty="0" err="1"/>
              <a:t>SageMaker</a:t>
            </a:r>
            <a:r>
              <a:rPr lang="zh-CN" altLang="en-US" dirty="0"/>
              <a:t>的工作量也少。</a:t>
            </a:r>
            <a:endParaRPr lang="en-US" altLang="zh-CN" dirty="0"/>
          </a:p>
          <a:p>
            <a:r>
              <a:rPr lang="zh-CN" altLang="en-US" dirty="0"/>
              <a:t>选择</a:t>
            </a:r>
            <a:r>
              <a:rPr lang="en-US" altLang="zh-CN" dirty="0"/>
              <a:t>BYOC</a:t>
            </a:r>
            <a:r>
              <a:rPr lang="zh-CN" altLang="en-US" dirty="0"/>
              <a:t>的场景：</a:t>
            </a:r>
            <a:endParaRPr lang="en-US" altLang="zh-CN" dirty="0"/>
          </a:p>
          <a:p>
            <a:pPr lvl="1"/>
            <a:r>
              <a:rPr lang="zh-CN" altLang="en-US" b="1" dirty="0"/>
              <a:t>技术角度：</a:t>
            </a:r>
            <a:endParaRPr lang="en-US" altLang="zh-CN" b="1" dirty="0"/>
          </a:p>
          <a:p>
            <a:pPr lvl="2"/>
            <a:r>
              <a:rPr lang="zh-CN" altLang="en-US"/>
              <a:t>设</a:t>
            </a:r>
            <a:r>
              <a:rPr lang="zh-CN" altLang="en-US" dirty="0"/>
              <a:t>置推理服务器的一些参数</a:t>
            </a:r>
            <a:endParaRPr lang="en-US" altLang="zh-CN" dirty="0"/>
          </a:p>
          <a:p>
            <a:pPr lvl="3"/>
            <a:r>
              <a:rPr lang="zh-CN" altLang="en-US" dirty="0"/>
              <a:t>比如设置</a:t>
            </a:r>
            <a:r>
              <a:rPr lang="en-US" altLang="zh-CN" dirty="0"/>
              <a:t>TFS</a:t>
            </a:r>
            <a:r>
              <a:rPr lang="zh-CN" altLang="en-US" dirty="0"/>
              <a:t>的</a:t>
            </a:r>
            <a:r>
              <a:rPr lang="en-US" dirty="0" err="1"/>
              <a:t>intra_op_parallelism_threads</a:t>
            </a:r>
            <a:r>
              <a:rPr lang="zh-CN" altLang="en-US" dirty="0"/>
              <a:t>和</a:t>
            </a:r>
            <a:r>
              <a:rPr lang="en-US" dirty="0" err="1"/>
              <a:t>inter_op_parallelism_threads</a:t>
            </a:r>
            <a:r>
              <a:rPr lang="zh-CN" altLang="en-US" dirty="0"/>
              <a:t>。</a:t>
            </a:r>
            <a:endParaRPr lang="en-US" altLang="zh-CN" dirty="0"/>
          </a:p>
          <a:p>
            <a:pPr lvl="1"/>
            <a:r>
              <a:rPr lang="zh-CN" altLang="en-US" b="1" dirty="0"/>
              <a:t>非技术角度：</a:t>
            </a:r>
            <a:endParaRPr lang="en-US" altLang="zh-CN" b="1" dirty="0"/>
          </a:p>
          <a:p>
            <a:pPr lvl="2"/>
            <a:r>
              <a:rPr lang="en-US" altLang="zh-CN" dirty="0"/>
              <a:t>BYOC</a:t>
            </a:r>
            <a:r>
              <a:rPr lang="zh-CN" altLang="en-US" dirty="0"/>
              <a:t>一次性安装了相关的软件包，</a:t>
            </a:r>
            <a:r>
              <a:rPr lang="en-US" altLang="zh-CN" dirty="0"/>
              <a:t>BYOS</a:t>
            </a:r>
            <a:r>
              <a:rPr lang="zh-CN" altLang="en-US" dirty="0"/>
              <a:t>每次都有安装软件包的过程；</a:t>
            </a:r>
            <a:endParaRPr lang="en-US" altLang="zh-CN" dirty="0"/>
          </a:p>
          <a:p>
            <a:pPr lvl="2"/>
            <a:r>
              <a:rPr lang="zh-CN" altLang="en-US" dirty="0"/>
              <a:t>有些客户习惯使用基于</a:t>
            </a:r>
            <a:r>
              <a:rPr lang="en-US" altLang="zh-CN" dirty="0" err="1"/>
              <a:t>docker</a:t>
            </a:r>
            <a:r>
              <a:rPr lang="en-US" altLang="zh-CN" dirty="0"/>
              <a:t> image</a:t>
            </a:r>
            <a:r>
              <a:rPr lang="zh-CN" altLang="en-US" dirty="0"/>
              <a:t>的容器跑</a:t>
            </a:r>
            <a:r>
              <a:rPr lang="en-US" altLang="zh-CN" dirty="0"/>
              <a:t>ML</a:t>
            </a:r>
            <a:r>
              <a:rPr lang="zh-CN" altLang="en-US" dirty="0"/>
              <a:t>，那么</a:t>
            </a:r>
            <a:r>
              <a:rPr lang="en-US" altLang="zh-CN" dirty="0"/>
              <a:t>BYOC</a:t>
            </a:r>
            <a:r>
              <a:rPr lang="zh-CN" altLang="en-US" dirty="0"/>
              <a:t>可能对他们来说比较容易过渡。</a:t>
            </a:r>
            <a:endParaRPr lang="en-US" altLang="zh-CN" dirty="0"/>
          </a:p>
          <a:p>
            <a:pPr lvl="2"/>
            <a:r>
              <a:rPr lang="zh-CN" altLang="en-US" dirty="0"/>
              <a:t>有些客户代码分为两部分：底层基础平台级别代码，上层用户定制代码。</a:t>
            </a:r>
            <a:endParaRPr lang="en-US" altLang="zh-CN" dirty="0"/>
          </a:p>
          <a:p>
            <a:pPr lvl="3"/>
            <a:r>
              <a:rPr lang="zh-CN" altLang="en-US" dirty="0"/>
              <a:t>底层代码打包为</a:t>
            </a:r>
            <a:r>
              <a:rPr lang="en-US" altLang="zh-CN" dirty="0" err="1"/>
              <a:t>docker</a:t>
            </a:r>
            <a:r>
              <a:rPr lang="en-US" altLang="zh-CN" dirty="0"/>
              <a:t> image</a:t>
            </a:r>
            <a:r>
              <a:rPr lang="zh-CN" altLang="en-US" dirty="0"/>
              <a:t>并</a:t>
            </a:r>
            <a:r>
              <a:rPr lang="en-US" altLang="zh-CN" dirty="0"/>
              <a:t>push</a:t>
            </a:r>
            <a:r>
              <a:rPr lang="zh-CN" altLang="en-US" dirty="0"/>
              <a:t>到</a:t>
            </a:r>
            <a:r>
              <a:rPr lang="en-US" altLang="zh-CN" dirty="0"/>
              <a:t>ECR</a:t>
            </a:r>
            <a:r>
              <a:rPr lang="zh-CN" altLang="en-US" dirty="0"/>
              <a:t>以</a:t>
            </a:r>
            <a:r>
              <a:rPr lang="en-US" altLang="zh-CN" dirty="0"/>
              <a:t>BYOC</a:t>
            </a:r>
            <a:r>
              <a:rPr lang="zh-CN" altLang="en-US" dirty="0"/>
              <a:t>方式跑通。</a:t>
            </a:r>
            <a:endParaRPr lang="en-US" altLang="zh-CN" dirty="0"/>
          </a:p>
          <a:p>
            <a:pPr lvl="3"/>
            <a:r>
              <a:rPr lang="zh-CN" altLang="en-US" dirty="0"/>
              <a:t>上层客户代码用</a:t>
            </a:r>
            <a:r>
              <a:rPr lang="en-US" altLang="zh-CN" dirty="0"/>
              <a:t>BYOS</a:t>
            </a:r>
            <a:r>
              <a:rPr lang="zh-CN" altLang="en-US" dirty="0"/>
              <a:t>方式，指定</a:t>
            </a:r>
            <a:r>
              <a:rPr lang="en-US" altLang="zh-CN" dirty="0" err="1"/>
              <a:t>docker</a:t>
            </a:r>
            <a:r>
              <a:rPr lang="en-US" altLang="zh-CN" dirty="0"/>
              <a:t> image</a:t>
            </a:r>
            <a:r>
              <a:rPr lang="zh-CN" altLang="en-US" dirty="0"/>
              <a:t>为上面打包好的</a:t>
            </a:r>
            <a:r>
              <a:rPr lang="en-US" altLang="zh-CN" dirty="0"/>
              <a:t>image</a:t>
            </a:r>
            <a:r>
              <a:rPr lang="zh-CN" altLang="en-US" dirty="0"/>
              <a:t>。</a:t>
            </a:r>
            <a:endParaRPr lang="en-US" altLang="zh-CN" dirty="0"/>
          </a:p>
          <a:p>
            <a:pPr lvl="3"/>
            <a:r>
              <a:rPr lang="zh-CN" altLang="en-US" b="1" dirty="0"/>
              <a:t>好处是代码管理分离，不会发生纯</a:t>
            </a:r>
            <a:r>
              <a:rPr lang="en-US" altLang="zh-CN" b="1" dirty="0"/>
              <a:t>BYOS</a:t>
            </a:r>
            <a:r>
              <a:rPr lang="zh-CN" altLang="en-US" b="1" dirty="0"/>
              <a:t>方式上层客户误修改底层代码的问题。</a:t>
            </a:r>
            <a:endParaRPr lang="en-US" altLang="zh-CN" b="1" dirty="0"/>
          </a:p>
        </p:txBody>
      </p:sp>
    </p:spTree>
    <p:extLst>
      <p:ext uri="{BB962C8B-B14F-4D97-AF65-F5344CB8AC3E}">
        <p14:creationId xmlns:p14="http://schemas.microsoft.com/office/powerpoint/2010/main" val="216650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如果你使用的是如下的框架：</a:t>
            </a:r>
            <a:r>
              <a:rPr lang="en-US" dirty="0" err="1"/>
              <a:t>TensorFlow</a:t>
            </a:r>
            <a:r>
              <a:rPr lang="en-US" dirty="0"/>
              <a:t>, </a:t>
            </a:r>
            <a:r>
              <a:rPr lang="en-US" dirty="0" err="1"/>
              <a:t>MXNet</a:t>
            </a:r>
            <a:r>
              <a:rPr lang="en-US" dirty="0"/>
              <a:t>, </a:t>
            </a:r>
            <a:r>
              <a:rPr lang="en-US" dirty="0" err="1"/>
              <a:t>PyTorch</a:t>
            </a:r>
            <a:r>
              <a:rPr lang="en-US" dirty="0"/>
              <a:t>, </a:t>
            </a:r>
            <a:r>
              <a:rPr lang="en-US" dirty="0" err="1"/>
              <a:t>Chainer</a:t>
            </a:r>
            <a:r>
              <a:rPr lang="en-US" dirty="0"/>
              <a:t>, </a:t>
            </a:r>
            <a:r>
              <a:rPr lang="en-US" dirty="0" err="1"/>
              <a:t>S</a:t>
            </a:r>
            <a:r>
              <a:rPr lang="en-US" altLang="zh-CN" dirty="0" err="1"/>
              <a:t>k</a:t>
            </a:r>
            <a:r>
              <a:rPr lang="en-US" dirty="0" err="1"/>
              <a:t>learn</a:t>
            </a:r>
            <a:r>
              <a:rPr lang="zh-CN" altLang="en-US" dirty="0"/>
              <a:t>，</a:t>
            </a:r>
            <a:r>
              <a:rPr lang="en-US" altLang="zh-CN" dirty="0" err="1"/>
              <a:t>Xgboost</a:t>
            </a:r>
            <a:r>
              <a:rPr lang="zh-CN" altLang="en-US" dirty="0"/>
              <a:t>这些框架，尽量使用</a:t>
            </a:r>
            <a:r>
              <a:rPr lang="en-US" dirty="0"/>
              <a:t>BYOS</a:t>
            </a:r>
            <a:r>
              <a:rPr lang="zh-CN" altLang="en-US" dirty="0"/>
              <a:t>。</a:t>
            </a:r>
            <a:endParaRPr lang="en-US" altLang="zh-CN" dirty="0"/>
          </a:p>
          <a:p>
            <a:r>
              <a:rPr lang="zh-CN" altLang="en-US" dirty="0"/>
              <a:t>即使需要的依赖包或者依赖包的版本是</a:t>
            </a:r>
            <a:r>
              <a:rPr lang="en-US" dirty="0" err="1"/>
              <a:t>Sagemaker</a:t>
            </a:r>
            <a:r>
              <a:rPr lang="zh-CN" altLang="en-US" dirty="0"/>
              <a:t>的内建框架中没有的，也可以使用</a:t>
            </a:r>
            <a:r>
              <a:rPr lang="en-US" altLang="zh-CN" dirty="0"/>
              <a:t>BYOS</a:t>
            </a:r>
            <a:r>
              <a:rPr lang="zh-CN" altLang="en-US" dirty="0"/>
              <a:t>：</a:t>
            </a:r>
            <a:endParaRPr lang="en-US" altLang="zh-CN" dirty="0"/>
          </a:p>
          <a:p>
            <a:pPr lvl="1"/>
            <a:r>
              <a:rPr lang="zh-CN" altLang="en-US" dirty="0"/>
              <a:t>或者通过</a:t>
            </a:r>
            <a:r>
              <a:rPr lang="en-US" b="1" dirty="0" err="1"/>
              <a:t>requirements_file</a:t>
            </a:r>
            <a:r>
              <a:rPr lang="en-US" dirty="0"/>
              <a:t> </a:t>
            </a:r>
            <a:r>
              <a:rPr lang="zh-CN" altLang="en-US" dirty="0"/>
              <a:t>参数指向</a:t>
            </a:r>
            <a:r>
              <a:rPr lang="en-US" altLang="zh-CN" dirty="0"/>
              <a:t>requirement.txt</a:t>
            </a:r>
            <a:r>
              <a:rPr lang="zh-CN" altLang="en-US" dirty="0"/>
              <a:t>；</a:t>
            </a:r>
            <a:endParaRPr lang="en-US" altLang="zh-CN" dirty="0"/>
          </a:p>
          <a:p>
            <a:pPr lvl="1"/>
            <a:r>
              <a:rPr lang="zh-CN" altLang="en-US" b="1" dirty="0"/>
              <a:t>更建议的方式是利用</a:t>
            </a:r>
            <a:r>
              <a:rPr lang="en-US" altLang="zh-CN" b="1" dirty="0"/>
              <a:t>shell</a:t>
            </a:r>
            <a:r>
              <a:rPr lang="zh-CN" altLang="en-US" b="1" dirty="0"/>
              <a:t>脚本作为</a:t>
            </a:r>
            <a:r>
              <a:rPr lang="en-US" altLang="zh-CN" b="1" dirty="0" err="1"/>
              <a:t>entry_point</a:t>
            </a:r>
            <a:r>
              <a:rPr lang="zh-CN" altLang="en-US" b="1" dirty="0"/>
              <a:t>来安装依赖包并最后调用你自己的</a:t>
            </a:r>
            <a:r>
              <a:rPr lang="en-US" altLang="zh-CN" b="1" dirty="0"/>
              <a:t>python</a:t>
            </a:r>
            <a:r>
              <a:rPr lang="zh-CN" altLang="en-US" b="1" dirty="0"/>
              <a:t>脚本并传递所有参数</a:t>
            </a:r>
            <a:r>
              <a:rPr lang="zh-CN" altLang="en-US" dirty="0"/>
              <a:t>。</a:t>
            </a:r>
            <a:endParaRPr lang="en-US" altLang="zh-CN" dirty="0"/>
          </a:p>
          <a:p>
            <a:r>
              <a:rPr lang="zh-CN" altLang="en-US" dirty="0"/>
              <a:t>如果选择了</a:t>
            </a:r>
            <a:r>
              <a:rPr lang="en-US" dirty="0"/>
              <a:t>BYOC</a:t>
            </a:r>
            <a:r>
              <a:rPr lang="zh-CN" altLang="en-US" dirty="0"/>
              <a:t>，优先考虑基于</a:t>
            </a:r>
            <a:r>
              <a:rPr lang="en-US" altLang="zh-CN" dirty="0" err="1"/>
              <a:t>S</a:t>
            </a:r>
            <a:r>
              <a:rPr lang="en-US" dirty="0" err="1"/>
              <a:t>age</a:t>
            </a:r>
            <a:r>
              <a:rPr lang="en-US" altLang="zh-CN" dirty="0" err="1"/>
              <a:t>M</a:t>
            </a:r>
            <a:r>
              <a:rPr lang="en-US" dirty="0" err="1"/>
              <a:t>aker</a:t>
            </a:r>
            <a:r>
              <a:rPr lang="zh-CN" altLang="en-US" dirty="0"/>
              <a:t>内建的框架容器来扩展。</a:t>
            </a:r>
            <a:endParaRPr lang="en-US" altLang="zh-CN" dirty="0"/>
          </a:p>
          <a:p>
            <a:pPr lvl="1"/>
            <a:r>
              <a:rPr lang="zh-CN" altLang="en-US" dirty="0"/>
              <a:t>如果是某个具体支持的内建框架，即使</a:t>
            </a:r>
            <a:r>
              <a:rPr lang="en-US" altLang="zh-CN" dirty="0"/>
              <a:t>BYOC</a:t>
            </a:r>
            <a:r>
              <a:rPr lang="zh-CN" altLang="en-US" dirty="0"/>
              <a:t>，也尽量用该框架对应的</a:t>
            </a:r>
            <a:r>
              <a:rPr lang="en-US" altLang="zh-CN" dirty="0" err="1"/>
              <a:t>SageMaker</a:t>
            </a:r>
            <a:r>
              <a:rPr lang="en-US" altLang="zh-CN" dirty="0"/>
              <a:t> high level estimator API</a:t>
            </a:r>
            <a:r>
              <a:rPr lang="zh-CN" altLang="en-US" dirty="0"/>
              <a:t>。</a:t>
            </a:r>
            <a:endParaRPr lang="en-US" altLang="zh-CN" dirty="0"/>
          </a:p>
          <a:p>
            <a:pPr lvl="1"/>
            <a:r>
              <a:rPr lang="zh-CN" altLang="en-US" dirty="0"/>
              <a:t>如果是</a:t>
            </a:r>
            <a:r>
              <a:rPr lang="en-US" altLang="zh-CN" dirty="0"/>
              <a:t>BYOC</a:t>
            </a:r>
            <a:r>
              <a:rPr lang="zh-CN" altLang="en-US" dirty="0"/>
              <a:t>并且不是</a:t>
            </a:r>
            <a:r>
              <a:rPr lang="en-US" altLang="zh-CN" dirty="0" err="1"/>
              <a:t>SageMaker</a:t>
            </a:r>
            <a:r>
              <a:rPr lang="zh-CN" altLang="en-US" dirty="0"/>
              <a:t>支持的框架，使用</a:t>
            </a:r>
            <a:r>
              <a:rPr lang="en-US" dirty="0" err="1"/>
              <a:t>sagemaker.estimator.Estimator</a:t>
            </a:r>
            <a:r>
              <a:rPr lang="en-US" dirty="0"/>
              <a:t> </a:t>
            </a:r>
            <a:r>
              <a:rPr lang="en-US" altLang="zh-CN" dirty="0"/>
              <a:t>API</a:t>
            </a:r>
            <a:r>
              <a:rPr lang="zh-CN" altLang="en-US" dirty="0"/>
              <a:t>的时候尽量使用</a:t>
            </a:r>
            <a:r>
              <a:rPr lang="en-US" altLang="zh-CN" dirty="0" err="1"/>
              <a:t>hyperparameter</a:t>
            </a:r>
            <a:r>
              <a:rPr lang="zh-CN" altLang="en-US" dirty="0"/>
              <a:t>来设置可以设置的参数比如使用</a:t>
            </a:r>
            <a:r>
              <a:rPr lang="en-US" altLang="zh-CN" dirty="0"/>
              <a:t>parameter server</a:t>
            </a:r>
            <a:r>
              <a:rPr lang="zh-CN" altLang="en-US" dirty="0"/>
              <a:t>或者</a:t>
            </a:r>
            <a:r>
              <a:rPr lang="en-US" altLang="zh-CN" dirty="0" err="1"/>
              <a:t>horovod</a:t>
            </a:r>
            <a:r>
              <a:rPr lang="zh-CN" altLang="en-US" dirty="0"/>
              <a:t>进行分布式训练相关的参数。</a:t>
            </a:r>
            <a:endParaRPr lang="en-US" dirty="0"/>
          </a:p>
          <a:p>
            <a:endParaRPr lang="en-US" dirty="0"/>
          </a:p>
        </p:txBody>
      </p:sp>
    </p:spTree>
    <p:extLst>
      <p:ext uri="{BB962C8B-B14F-4D97-AF65-F5344CB8AC3E}">
        <p14:creationId xmlns:p14="http://schemas.microsoft.com/office/powerpoint/2010/main" val="335258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Neo</a:t>
            </a:r>
            <a:r>
              <a:rPr lang="zh-CN" altLang="en-US" dirty="0"/>
              <a:t>介绍</a:t>
            </a:r>
            <a:r>
              <a:rPr lang="en-US" altLang="zh-CN" dirty="0"/>
              <a:t> </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Neo</a:t>
            </a:r>
            <a:r>
              <a:rPr lang="zh-CN" altLang="en-US" dirty="0"/>
              <a:t>包括两部分：</a:t>
            </a:r>
            <a:endParaRPr lang="en-US" altLang="zh-CN" dirty="0"/>
          </a:p>
          <a:p>
            <a:pPr lvl="1"/>
            <a:r>
              <a:rPr lang="zh-CN" altLang="en-US" dirty="0"/>
              <a:t>编译阶段</a:t>
            </a:r>
            <a:endParaRPr lang="en-US" altLang="zh-CN" dirty="0"/>
          </a:p>
          <a:p>
            <a:pPr lvl="2"/>
            <a:r>
              <a:rPr lang="en-US" altLang="zh-CN" dirty="0"/>
              <a:t>TVM for NN</a:t>
            </a:r>
          </a:p>
          <a:p>
            <a:pPr lvl="2"/>
            <a:r>
              <a:rPr lang="en-US" altLang="zh-CN" dirty="0" err="1"/>
              <a:t>Treelite</a:t>
            </a:r>
            <a:r>
              <a:rPr lang="en-US" altLang="zh-CN" dirty="0"/>
              <a:t> for </a:t>
            </a:r>
            <a:r>
              <a:rPr lang="en-US" altLang="zh-CN" dirty="0" err="1"/>
              <a:t>Xgboost</a:t>
            </a:r>
            <a:endParaRPr lang="en-US" altLang="zh-CN" dirty="0"/>
          </a:p>
          <a:p>
            <a:pPr lvl="1"/>
            <a:r>
              <a:rPr lang="zh-CN" altLang="en-US" dirty="0"/>
              <a:t>运行时</a:t>
            </a:r>
            <a:r>
              <a:rPr lang="en-US" altLang="zh-CN" dirty="0"/>
              <a:t>serving</a:t>
            </a:r>
            <a:r>
              <a:rPr lang="zh-CN" altLang="en-US" dirty="0"/>
              <a:t>阶段</a:t>
            </a:r>
            <a:endParaRPr lang="en-US" altLang="zh-CN" dirty="0"/>
          </a:p>
          <a:p>
            <a:r>
              <a:rPr lang="zh-CN" altLang="en-US" dirty="0"/>
              <a:t>与</a:t>
            </a:r>
            <a:r>
              <a:rPr lang="en-US" altLang="zh-CN" dirty="0"/>
              <a:t>Neo</a:t>
            </a:r>
            <a:r>
              <a:rPr lang="zh-CN" altLang="en-US" dirty="0"/>
              <a:t>相似的产品：</a:t>
            </a:r>
            <a:endParaRPr lang="en-US" altLang="zh-CN" dirty="0"/>
          </a:p>
          <a:p>
            <a:pPr lvl="1"/>
            <a:r>
              <a:rPr lang="en-US" altLang="zh-CN" dirty="0" err="1"/>
              <a:t>Nvidia</a:t>
            </a:r>
            <a:r>
              <a:rPr lang="en-US" altLang="zh-CN" dirty="0"/>
              <a:t> </a:t>
            </a:r>
            <a:r>
              <a:rPr lang="en-US" altLang="zh-CN" dirty="0" err="1"/>
              <a:t>TensorRT</a:t>
            </a:r>
            <a:endParaRPr lang="en-US" altLang="zh-CN" dirty="0"/>
          </a:p>
          <a:p>
            <a:pPr lvl="1"/>
            <a:r>
              <a:rPr lang="en-US" altLang="zh-CN" dirty="0" err="1"/>
              <a:t>Tensorflow</a:t>
            </a:r>
            <a:r>
              <a:rPr lang="en-US" altLang="zh-CN" dirty="0"/>
              <a:t> lite</a:t>
            </a:r>
          </a:p>
          <a:p>
            <a:r>
              <a:rPr lang="en-US" altLang="zh-CN" dirty="0"/>
              <a:t>Neo</a:t>
            </a:r>
            <a:r>
              <a:rPr lang="zh-CN" altLang="en-US" dirty="0"/>
              <a:t>当前的现状：</a:t>
            </a:r>
            <a:endParaRPr lang="en-US" altLang="zh-CN" dirty="0"/>
          </a:p>
          <a:p>
            <a:pPr lvl="1"/>
            <a:r>
              <a:rPr lang="zh-CN" altLang="en-US" dirty="0"/>
              <a:t>当前只是针对图像分类的生成模型和</a:t>
            </a:r>
            <a:r>
              <a:rPr lang="en-US" altLang="zh-CN" dirty="0" err="1"/>
              <a:t>Xgboost</a:t>
            </a:r>
            <a:r>
              <a:rPr lang="zh-CN" altLang="en-US" dirty="0"/>
              <a:t>的生成模型。</a:t>
            </a:r>
            <a:endParaRPr lang="en-US" altLang="zh-CN" dirty="0"/>
          </a:p>
          <a:p>
            <a:pPr lvl="1"/>
            <a:r>
              <a:rPr lang="zh-CN" altLang="en-US" dirty="0"/>
              <a:t>不是所有模型的计算图的</a:t>
            </a:r>
            <a:r>
              <a:rPr lang="en-US" altLang="zh-CN" dirty="0"/>
              <a:t>operator</a:t>
            </a:r>
            <a:r>
              <a:rPr lang="zh-CN" altLang="en-US" dirty="0"/>
              <a:t>都支持编译。</a:t>
            </a:r>
            <a:endParaRPr lang="en-US" altLang="zh-CN" dirty="0"/>
          </a:p>
          <a:p>
            <a:pPr lvl="1"/>
            <a:r>
              <a:rPr lang="zh-CN" altLang="en-US" b="1" dirty="0"/>
              <a:t>不是对所有支持的模型加速效果都明显</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155903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5201"/>
          </a:xfrm>
        </p:spPr>
        <p:txBody>
          <a:bodyPr/>
          <a:lstStyle/>
          <a:p>
            <a:r>
              <a:rPr lang="en-US" altLang="zh-CN" dirty="0"/>
              <a:t>Neo</a:t>
            </a:r>
            <a:r>
              <a:rPr lang="zh-CN" altLang="en-US" dirty="0"/>
              <a:t> </a:t>
            </a:r>
            <a:r>
              <a:rPr lang="en-US" altLang="zh-CN" dirty="0"/>
              <a:t>VS deep compression</a:t>
            </a:r>
            <a:endParaRPr lang="en-US" dirty="0"/>
          </a:p>
        </p:txBody>
      </p:sp>
      <p:sp>
        <p:nvSpPr>
          <p:cNvPr id="3" name="Content Placeholder 2"/>
          <p:cNvSpPr>
            <a:spLocks noGrp="1"/>
          </p:cNvSpPr>
          <p:nvPr>
            <p:ph idx="1"/>
          </p:nvPr>
        </p:nvSpPr>
        <p:spPr>
          <a:xfrm>
            <a:off x="838200" y="1485900"/>
            <a:ext cx="10515600" cy="4691063"/>
          </a:xfrm>
        </p:spPr>
        <p:txBody>
          <a:bodyPr/>
          <a:lstStyle/>
          <a:p>
            <a:r>
              <a:rPr lang="zh-CN" altLang="en-US" sz="2000" dirty="0"/>
              <a:t>追求的最终效果是一样的</a:t>
            </a:r>
            <a:endParaRPr lang="en-US" altLang="zh-CN" sz="2000" dirty="0"/>
          </a:p>
          <a:p>
            <a:r>
              <a:rPr lang="zh-CN" altLang="en-US" sz="2000" dirty="0"/>
              <a:t>输出的文件是不同的</a:t>
            </a:r>
            <a:endParaRPr lang="en-US" altLang="zh-CN" sz="2000" dirty="0"/>
          </a:p>
          <a:p>
            <a:r>
              <a:rPr lang="zh-CN" altLang="en-US" sz="2000" dirty="0"/>
              <a:t>对</a:t>
            </a:r>
            <a:r>
              <a:rPr lang="en-US" altLang="zh-CN" sz="2000" dirty="0"/>
              <a:t>runtime serving</a:t>
            </a:r>
            <a:r>
              <a:rPr lang="zh-CN" altLang="en-US" sz="2000" dirty="0"/>
              <a:t>的要求是不同的</a:t>
            </a:r>
            <a:endParaRPr lang="en-US" altLang="zh-CN" sz="2000" dirty="0"/>
          </a:p>
          <a:p>
            <a:r>
              <a:rPr lang="zh-CN" altLang="en-US" sz="2000" dirty="0"/>
              <a:t>在某些情况下两者可以结合使用</a:t>
            </a:r>
            <a:endParaRPr lang="en-US" altLang="zh-CN" sz="2000" dirty="0"/>
          </a:p>
          <a:p>
            <a:pPr lvl="1"/>
            <a:r>
              <a:rPr lang="zh-CN" altLang="en-US" sz="1600" dirty="0"/>
              <a:t>比如先蒸馏变小模型，然后在使用</a:t>
            </a:r>
            <a:r>
              <a:rPr lang="en-US" altLang="zh-CN" sz="1600" dirty="0"/>
              <a:t>neo</a:t>
            </a:r>
            <a:r>
              <a:rPr lang="zh-CN" altLang="en-US" sz="1600" dirty="0"/>
              <a:t>进一步优化。</a:t>
            </a:r>
            <a:endParaRPr lang="en-US" altLang="zh-CN" sz="1600" dirty="0"/>
          </a:p>
          <a:p>
            <a:r>
              <a:rPr lang="zh-CN" altLang="en-US" sz="2000" dirty="0"/>
              <a:t>优化的方法是非常不同的</a:t>
            </a:r>
            <a:endParaRPr lang="en-US" altLang="zh-CN" sz="2000" dirty="0"/>
          </a:p>
          <a:p>
            <a:pPr lvl="1"/>
            <a:r>
              <a:rPr lang="en-US" altLang="zh-CN" sz="1600" dirty="0"/>
              <a:t>Neo</a:t>
            </a:r>
            <a:r>
              <a:rPr lang="zh-CN" altLang="en-US" sz="1600" dirty="0"/>
              <a:t>的方法：（后面介绍）</a:t>
            </a:r>
            <a:endParaRPr lang="en-US" altLang="zh-CN" sz="1600" dirty="0"/>
          </a:p>
          <a:p>
            <a:pPr lvl="1"/>
            <a:r>
              <a:rPr lang="en-US" altLang="zh-CN" sz="1600" dirty="0"/>
              <a:t>Deep compression</a:t>
            </a:r>
            <a:r>
              <a:rPr lang="zh-CN" altLang="en-US" sz="1600" dirty="0"/>
              <a:t>的方法：</a:t>
            </a:r>
            <a:endParaRPr lang="en-US" sz="1600" dirty="0"/>
          </a:p>
        </p:txBody>
      </p:sp>
      <p:pic>
        <p:nvPicPr>
          <p:cNvPr id="4" name="Picture 3" descr="https://image.jiqizhixin.com/uploads/editor/027be458-9009-452f-a3db-5d74247e7e1b/1526962777044.png"/>
          <p:cNvPicPr/>
          <p:nvPr/>
        </p:nvPicPr>
        <p:blipFill>
          <a:blip r:embed="rId2">
            <a:extLst>
              <a:ext uri="{28A0092B-C50C-407E-A947-70E740481C1C}">
                <a14:useLocalDpi xmlns:a14="http://schemas.microsoft.com/office/drawing/2010/main" val="0"/>
              </a:ext>
            </a:extLst>
          </a:blip>
          <a:srcRect/>
          <a:stretch>
            <a:fillRect/>
          </a:stretch>
        </p:blipFill>
        <p:spPr bwMode="auto">
          <a:xfrm>
            <a:off x="957263" y="4343400"/>
            <a:ext cx="9986962" cy="2157412"/>
          </a:xfrm>
          <a:prstGeom prst="rect">
            <a:avLst/>
          </a:prstGeom>
          <a:noFill/>
          <a:ln>
            <a:noFill/>
          </a:ln>
        </p:spPr>
      </p:pic>
    </p:spTree>
    <p:extLst>
      <p:ext uri="{BB962C8B-B14F-4D97-AF65-F5344CB8AC3E}">
        <p14:creationId xmlns:p14="http://schemas.microsoft.com/office/powerpoint/2010/main" val="54647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066" y="2618131"/>
            <a:ext cx="10515600" cy="1325563"/>
          </a:xfrm>
        </p:spPr>
        <p:txBody>
          <a:bodyPr>
            <a:normAutofit/>
          </a:bodyPr>
          <a:lstStyle/>
          <a:p>
            <a:pPr algn="ctr"/>
            <a:r>
              <a:rPr lang="en-US" altLang="zh-CN" sz="6600" dirty="0" err="1"/>
              <a:t>SageMaker</a:t>
            </a:r>
            <a:r>
              <a:rPr lang="zh-CN" altLang="en-US" sz="6600" dirty="0"/>
              <a:t>概览</a:t>
            </a:r>
            <a:endParaRPr lang="en-US" sz="6600" dirty="0"/>
          </a:p>
        </p:txBody>
      </p:sp>
    </p:spTree>
    <p:extLst>
      <p:ext uri="{BB962C8B-B14F-4D97-AF65-F5344CB8AC3E}">
        <p14:creationId xmlns:p14="http://schemas.microsoft.com/office/powerpoint/2010/main" val="21314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Neo</a:t>
            </a:r>
            <a:r>
              <a:rPr lang="zh-CN" altLang="en-US" dirty="0"/>
              <a:t>的好处</a:t>
            </a:r>
            <a:endParaRPr lang="en-US" dirty="0"/>
          </a:p>
        </p:txBody>
      </p:sp>
      <p:sp>
        <p:nvSpPr>
          <p:cNvPr id="3" name="Content Placeholder 2"/>
          <p:cNvSpPr>
            <a:spLocks noGrp="1"/>
          </p:cNvSpPr>
          <p:nvPr>
            <p:ph idx="1"/>
          </p:nvPr>
        </p:nvSpPr>
        <p:spPr/>
        <p:txBody>
          <a:bodyPr>
            <a:normAutofit lnSpcReduction="10000"/>
          </a:bodyPr>
          <a:lstStyle/>
          <a:p>
            <a:r>
              <a:rPr lang="zh-CN" altLang="en-US" dirty="0"/>
              <a:t>相对于</a:t>
            </a:r>
            <a:r>
              <a:rPr lang="en-US" altLang="zh-CN" dirty="0"/>
              <a:t>Deep compression</a:t>
            </a:r>
            <a:r>
              <a:rPr lang="zh-CN" altLang="en-US" dirty="0"/>
              <a:t>来说，使用方法要简单。</a:t>
            </a:r>
            <a:endParaRPr lang="en-US" altLang="zh-CN" dirty="0"/>
          </a:p>
          <a:p>
            <a:r>
              <a:rPr lang="en-US" altLang="zh-CN" dirty="0"/>
              <a:t>Neo TVM</a:t>
            </a:r>
            <a:r>
              <a:rPr lang="zh-CN" altLang="en-US" dirty="0"/>
              <a:t>支持通过</a:t>
            </a:r>
            <a:r>
              <a:rPr lang="en-US" altLang="zh-CN" dirty="0"/>
              <a:t>RPC</a:t>
            </a:r>
            <a:r>
              <a:rPr lang="zh-CN" altLang="en-US" dirty="0"/>
              <a:t>远程部署模型以及依赖到目标设备。</a:t>
            </a:r>
            <a:endParaRPr lang="en-US" altLang="zh-CN" dirty="0"/>
          </a:p>
          <a:p>
            <a:r>
              <a:rPr lang="zh-CN" altLang="en-US" dirty="0"/>
              <a:t>不同于专门厂商的运算符库（比如</a:t>
            </a:r>
            <a:r>
              <a:rPr lang="en-US" altLang="zh-CN" dirty="0" err="1"/>
              <a:t>CuDNN</a:t>
            </a:r>
            <a:r>
              <a:rPr lang="zh-CN" altLang="en-US" dirty="0"/>
              <a:t>，</a:t>
            </a:r>
            <a:r>
              <a:rPr lang="en-US" altLang="zh-CN" dirty="0"/>
              <a:t>MKL-DNN</a:t>
            </a:r>
            <a:r>
              <a:rPr lang="zh-CN" altLang="en-US" dirty="0"/>
              <a:t>）只是支持自己的设备，</a:t>
            </a:r>
            <a:r>
              <a:rPr lang="en-US" altLang="zh-CN" dirty="0"/>
              <a:t>Neo</a:t>
            </a:r>
            <a:r>
              <a:rPr lang="zh-CN" altLang="en-US" dirty="0"/>
              <a:t>支持广泛的设备（包括</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endParaRPr lang="en-US" altLang="zh-CN" dirty="0"/>
          </a:p>
          <a:p>
            <a:r>
              <a:rPr lang="en-US" altLang="zh-CN" b="1" dirty="0"/>
              <a:t>Neo</a:t>
            </a:r>
            <a:r>
              <a:rPr lang="zh-CN" altLang="en-US" b="1" dirty="0"/>
              <a:t>的</a:t>
            </a:r>
            <a:r>
              <a:rPr lang="en-US" altLang="zh-CN" b="1" dirty="0"/>
              <a:t>runtime</a:t>
            </a:r>
            <a:r>
              <a:rPr lang="zh-CN" altLang="en-US" b="1" dirty="0"/>
              <a:t>做</a:t>
            </a:r>
            <a:r>
              <a:rPr lang="en-US" altLang="zh-CN" b="1" dirty="0"/>
              <a:t>serving</a:t>
            </a:r>
            <a:r>
              <a:rPr lang="zh-CN" altLang="en-US" b="1" dirty="0"/>
              <a:t>占用的总的内存资源要小于原生框架做</a:t>
            </a:r>
            <a:r>
              <a:rPr lang="en-US" altLang="zh-CN" b="1" dirty="0"/>
              <a:t>serving</a:t>
            </a:r>
            <a:r>
              <a:rPr lang="zh-CN" altLang="en-US" b="1" dirty="0"/>
              <a:t>占用的内存资源</a:t>
            </a:r>
            <a:r>
              <a:rPr lang="zh-CN" altLang="en-US" dirty="0"/>
              <a:t>。</a:t>
            </a:r>
            <a:endParaRPr lang="en-US" altLang="zh-CN" dirty="0"/>
          </a:p>
          <a:p>
            <a:pPr lvl="1"/>
            <a:r>
              <a:rPr lang="zh-CN" altLang="en-US" dirty="0"/>
              <a:t>对于神经网络模型，</a:t>
            </a:r>
            <a:r>
              <a:rPr lang="en-US" altLang="zh-CN" dirty="0"/>
              <a:t>neo</a:t>
            </a:r>
            <a:r>
              <a:rPr lang="zh-CN" altLang="en-US" dirty="0"/>
              <a:t>编译完的文件总大小不一定比原来的模型文件小。</a:t>
            </a:r>
            <a:r>
              <a:rPr lang="en-US" altLang="zh-CN" dirty="0"/>
              <a:t>Neo</a:t>
            </a:r>
            <a:r>
              <a:rPr lang="zh-CN" altLang="en-US" dirty="0"/>
              <a:t>编译完有三个文件：</a:t>
            </a:r>
            <a:endParaRPr lang="en-US" altLang="zh-CN" dirty="0"/>
          </a:p>
          <a:p>
            <a:pPr lvl="2"/>
            <a:r>
              <a:rPr lang="zh-CN" altLang="en-US" dirty="0"/>
              <a:t>优化的</a:t>
            </a:r>
            <a:r>
              <a:rPr lang="en-US" altLang="zh-CN" dirty="0"/>
              <a:t>operator</a:t>
            </a:r>
            <a:r>
              <a:rPr lang="zh-CN" altLang="en-US" dirty="0"/>
              <a:t>动态库，优化后的模型计算图定义，优化后的模型参数。</a:t>
            </a:r>
            <a:endParaRPr lang="en-US" altLang="zh-CN" dirty="0"/>
          </a:p>
          <a:p>
            <a:pPr lvl="1"/>
            <a:r>
              <a:rPr lang="zh-CN" altLang="en-US" dirty="0"/>
              <a:t>对于</a:t>
            </a:r>
            <a:r>
              <a:rPr lang="en-US" altLang="zh-CN" dirty="0" err="1"/>
              <a:t>Xgboost</a:t>
            </a:r>
            <a:r>
              <a:rPr lang="zh-CN" altLang="en-US" dirty="0"/>
              <a:t>模型，</a:t>
            </a:r>
            <a:r>
              <a:rPr lang="en-US" altLang="zh-CN" dirty="0"/>
              <a:t>neo</a:t>
            </a:r>
            <a:r>
              <a:rPr lang="zh-CN" altLang="en-US" dirty="0"/>
              <a:t>编译完就一个动态库文件，一般都比原始的模型文件小。</a:t>
            </a:r>
            <a:endParaRPr lang="en-US" altLang="zh-CN" dirty="0"/>
          </a:p>
          <a:p>
            <a:endParaRPr lang="en-US" dirty="0"/>
          </a:p>
        </p:txBody>
      </p:sp>
    </p:spTree>
    <p:extLst>
      <p:ext uri="{BB962C8B-B14F-4D97-AF65-F5344CB8AC3E}">
        <p14:creationId xmlns:p14="http://schemas.microsoft.com/office/powerpoint/2010/main" val="125874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Neo</a:t>
            </a:r>
            <a:r>
              <a:rPr lang="zh-CN" altLang="en-US" dirty="0"/>
              <a:t>编译前后总文件小大对比</a:t>
            </a:r>
            <a:endParaRPr lang="en-US" dirty="0"/>
          </a:p>
        </p:txBody>
      </p:sp>
      <p:sp>
        <p:nvSpPr>
          <p:cNvPr id="3" name="Content Placeholder 2"/>
          <p:cNvSpPr>
            <a:spLocks noGrp="1"/>
          </p:cNvSpPr>
          <p:nvPr>
            <p:ph idx="1"/>
          </p:nvPr>
        </p:nvSpPr>
        <p:spPr>
          <a:xfrm>
            <a:off x="838200" y="1825625"/>
            <a:ext cx="10515600" cy="4775200"/>
          </a:xfrm>
        </p:spPr>
        <p:txBody>
          <a:bodyPr/>
          <a:lstStyle/>
          <a:p>
            <a:r>
              <a:rPr lang="zh-CN" altLang="en-US" dirty="0"/>
              <a:t>神经网络图片分类模型经过</a:t>
            </a:r>
            <a:r>
              <a:rPr lang="en-US" dirty="0"/>
              <a:t>neo</a:t>
            </a:r>
            <a:r>
              <a:rPr lang="zh-CN" altLang="en-US" dirty="0"/>
              <a:t>编译后的总的大小可能变大：</a:t>
            </a:r>
            <a:endParaRPr lang="en-US" altLang="zh-CN" dirty="0"/>
          </a:p>
          <a:p>
            <a:endParaRPr lang="en-US" dirty="0"/>
          </a:p>
          <a:p>
            <a:endParaRPr lang="en-US" dirty="0"/>
          </a:p>
          <a:p>
            <a:endParaRPr lang="en-US" dirty="0"/>
          </a:p>
          <a:p>
            <a:endParaRPr lang="en-US" dirty="0"/>
          </a:p>
          <a:p>
            <a:r>
              <a:rPr lang="en-US" dirty="0" err="1"/>
              <a:t>Xgboost</a:t>
            </a:r>
            <a:r>
              <a:rPr lang="zh-CN" altLang="en-US" dirty="0"/>
              <a:t>模型经过</a:t>
            </a:r>
            <a:r>
              <a:rPr lang="en-US" dirty="0"/>
              <a:t>neo</a:t>
            </a:r>
            <a:r>
              <a:rPr lang="zh-CN" altLang="en-US" dirty="0"/>
              <a:t>编译后只有一个动态库：</a:t>
            </a:r>
            <a:endParaRPr lang="en-US" dirty="0"/>
          </a:p>
          <a:p>
            <a:endParaRPr lang="en-US" dirty="0"/>
          </a:p>
          <a:p>
            <a:endParaRPr lang="en-US" dirty="0"/>
          </a:p>
          <a:p>
            <a:endParaRPr lang="en-US" dirty="0"/>
          </a:p>
        </p:txBody>
      </p:sp>
      <p:pic>
        <p:nvPicPr>
          <p:cNvPr id="4" name="Picture 3" descr="C:\Users\liangaws\AppData\Local\Temp\WeChat Files\6d565ddff90f7e07fd18df58537f8f7.png"/>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464753"/>
            <a:ext cx="9386887" cy="1792922"/>
          </a:xfrm>
          <a:prstGeom prst="rect">
            <a:avLst/>
          </a:prstGeom>
          <a:noFill/>
          <a:ln>
            <a:noFill/>
          </a:ln>
        </p:spPr>
      </p:pic>
      <p:pic>
        <p:nvPicPr>
          <p:cNvPr id="6" name="Picture 5" descr="C:\Users\liangaws\AppData\Local\Temp\WeChat Files\9f2972bf7978b2f3129205e704e8ef2.png"/>
          <p:cNvPicPr/>
          <p:nvPr/>
        </p:nvPicPr>
        <p:blipFill>
          <a:blip r:embed="rId3">
            <a:extLst>
              <a:ext uri="{28A0092B-C50C-407E-A947-70E740481C1C}">
                <a14:useLocalDpi xmlns:a14="http://schemas.microsoft.com/office/drawing/2010/main" val="0"/>
              </a:ext>
            </a:extLst>
          </a:blip>
          <a:srcRect/>
          <a:stretch>
            <a:fillRect/>
          </a:stretch>
        </p:blipFill>
        <p:spPr bwMode="auto">
          <a:xfrm>
            <a:off x="1785938" y="4944586"/>
            <a:ext cx="6843713" cy="1656239"/>
          </a:xfrm>
          <a:prstGeom prst="rect">
            <a:avLst/>
          </a:prstGeom>
          <a:noFill/>
          <a:ln>
            <a:noFill/>
          </a:ln>
        </p:spPr>
      </p:pic>
    </p:spTree>
    <p:extLst>
      <p:ext uri="{BB962C8B-B14F-4D97-AF65-F5344CB8AC3E}">
        <p14:creationId xmlns:p14="http://schemas.microsoft.com/office/powerpoint/2010/main" val="395908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 </a:t>
            </a:r>
            <a:r>
              <a:rPr lang="zh-CN" altLang="en-US" dirty="0"/>
              <a:t>架构图</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3" y="1690688"/>
            <a:ext cx="10578245" cy="4766822"/>
          </a:xfrm>
          <a:prstGeom prst="rect">
            <a:avLst/>
          </a:prstGeom>
        </p:spPr>
      </p:pic>
    </p:spTree>
    <p:extLst>
      <p:ext uri="{BB962C8B-B14F-4D97-AF65-F5344CB8AC3E}">
        <p14:creationId xmlns:p14="http://schemas.microsoft.com/office/powerpoint/2010/main" val="2478501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874" y="1690688"/>
            <a:ext cx="10340926" cy="4892991"/>
          </a:xfrm>
        </p:spPr>
      </p:pic>
    </p:spTree>
    <p:extLst>
      <p:ext uri="{BB962C8B-B14F-4D97-AF65-F5344CB8AC3E}">
        <p14:creationId xmlns:p14="http://schemas.microsoft.com/office/powerpoint/2010/main" val="143175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a:t>
            </a:r>
            <a:r>
              <a:rPr lang="zh-CN" altLang="en-US" dirty="0"/>
              <a:t>优化方法</a:t>
            </a:r>
            <a:endParaRPr lang="en-US" dirty="0"/>
          </a:p>
        </p:txBody>
      </p:sp>
      <p:sp>
        <p:nvSpPr>
          <p:cNvPr id="3" name="Content Placeholder 2"/>
          <p:cNvSpPr>
            <a:spLocks noGrp="1"/>
          </p:cNvSpPr>
          <p:nvPr>
            <p:ph idx="1"/>
          </p:nvPr>
        </p:nvSpPr>
        <p:spPr/>
        <p:txBody>
          <a:bodyPr>
            <a:normAutofit lnSpcReduction="10000"/>
          </a:bodyPr>
          <a:lstStyle/>
          <a:p>
            <a:r>
              <a:rPr lang="en-US" altLang="zh-CN" dirty="0"/>
              <a:t>High level</a:t>
            </a:r>
            <a:r>
              <a:rPr lang="zh-CN" altLang="en-US" dirty="0"/>
              <a:t>的</a:t>
            </a:r>
            <a:r>
              <a:rPr lang="zh-CN" altLang="en-US" dirty="0">
                <a:solidFill>
                  <a:srgbClr val="FF0000"/>
                </a:solidFill>
              </a:rPr>
              <a:t>计算图级别优化</a:t>
            </a:r>
            <a:r>
              <a:rPr lang="zh-CN" altLang="en-US" dirty="0"/>
              <a:t>：</a:t>
            </a:r>
            <a:endParaRPr lang="en-US" altLang="zh-CN" dirty="0"/>
          </a:p>
          <a:p>
            <a:pPr lvl="1"/>
            <a:r>
              <a:rPr lang="zh-CN" altLang="en-US" b="1" dirty="0"/>
              <a:t>运算符融合</a:t>
            </a:r>
            <a:r>
              <a:rPr lang="zh-CN" altLang="en-US" dirty="0"/>
              <a:t>：将多个小型运算符融合在一起</a:t>
            </a:r>
            <a:endParaRPr lang="en-US" altLang="zh-CN" dirty="0"/>
          </a:p>
          <a:p>
            <a:pPr lvl="1"/>
            <a:r>
              <a:rPr lang="zh-CN" altLang="en-US" b="1" dirty="0"/>
              <a:t>常量折叠</a:t>
            </a:r>
            <a:r>
              <a:rPr lang="zh-CN" altLang="en-US" dirty="0"/>
              <a:t>：预先计算可静态确定的图形部分，节省执行成本</a:t>
            </a:r>
            <a:endParaRPr lang="en-US" altLang="zh-CN" dirty="0"/>
          </a:p>
          <a:p>
            <a:pPr lvl="1"/>
            <a:r>
              <a:rPr lang="zh-CN" altLang="en-US" b="1" dirty="0"/>
              <a:t>静态内存规划通道</a:t>
            </a:r>
            <a:r>
              <a:rPr lang="zh-CN" altLang="en-US" dirty="0"/>
              <a:t>：预先分配内存以保存每个中间张量；</a:t>
            </a:r>
            <a:endParaRPr lang="en-US" altLang="zh-CN" dirty="0"/>
          </a:p>
          <a:p>
            <a:pPr lvl="1"/>
            <a:r>
              <a:rPr lang="zh-CN" altLang="en-US" b="1" dirty="0"/>
              <a:t>数据布局转换：</a:t>
            </a:r>
            <a:r>
              <a:rPr lang="zh-CN" altLang="en-US" dirty="0"/>
              <a:t>将内部数据布局转换为后端友好形式</a:t>
            </a:r>
            <a:endParaRPr lang="en-US" altLang="zh-CN" dirty="0"/>
          </a:p>
          <a:p>
            <a:pPr lvl="2"/>
            <a:r>
              <a:rPr lang="zh-CN" altLang="en-US" dirty="0"/>
              <a:t>比如</a:t>
            </a:r>
            <a:r>
              <a:rPr lang="en-US" altLang="zh-CN" dirty="0"/>
              <a:t>GPU tensor core</a:t>
            </a:r>
            <a:r>
              <a:rPr lang="zh-CN" altLang="en-US" dirty="0"/>
              <a:t>需要</a:t>
            </a:r>
            <a:r>
              <a:rPr lang="en-US" altLang="zh-CN" dirty="0"/>
              <a:t>4 * 4</a:t>
            </a:r>
            <a:r>
              <a:rPr lang="zh-CN" altLang="en-US" dirty="0"/>
              <a:t>矩阵操作，这里就将数据平铺成</a:t>
            </a:r>
            <a:r>
              <a:rPr lang="en-US" altLang="zh-CN" dirty="0"/>
              <a:t>4 * 4</a:t>
            </a:r>
            <a:r>
              <a:rPr lang="zh-CN" altLang="en-US" dirty="0"/>
              <a:t>块优化访问位置</a:t>
            </a:r>
            <a:endParaRPr lang="en-US" altLang="zh-CN" dirty="0"/>
          </a:p>
          <a:p>
            <a:r>
              <a:rPr lang="en-US" altLang="zh-CN" dirty="0"/>
              <a:t>Low level</a:t>
            </a:r>
            <a:r>
              <a:rPr lang="zh-CN" altLang="en-US" dirty="0"/>
              <a:t>的</a:t>
            </a:r>
            <a:r>
              <a:rPr lang="en-US" altLang="zh-CN" dirty="0">
                <a:solidFill>
                  <a:srgbClr val="FF0000"/>
                </a:solidFill>
              </a:rPr>
              <a:t>tensor operator</a:t>
            </a:r>
            <a:r>
              <a:rPr lang="zh-CN" altLang="en-US" dirty="0">
                <a:solidFill>
                  <a:srgbClr val="FF0000"/>
                </a:solidFill>
              </a:rPr>
              <a:t>级别优化</a:t>
            </a:r>
            <a:r>
              <a:rPr lang="zh-CN" altLang="en-US" dirty="0"/>
              <a:t>：</a:t>
            </a:r>
            <a:endParaRPr lang="en-US" altLang="zh-CN" dirty="0"/>
          </a:p>
          <a:p>
            <a:pPr lvl="1"/>
            <a:r>
              <a:rPr lang="zh-CN" altLang="en-US" dirty="0"/>
              <a:t>基于不同的目标硬件为每个运算符生成有效的代码。</a:t>
            </a:r>
            <a:endParaRPr lang="en-US" altLang="zh-CN" dirty="0"/>
          </a:p>
          <a:p>
            <a:pPr lvl="2"/>
            <a:r>
              <a:rPr lang="zh-CN" altLang="en-US" dirty="0"/>
              <a:t>代码形式是</a:t>
            </a:r>
            <a:r>
              <a:rPr lang="en-US" dirty="0"/>
              <a:t>LLVM/CUDA/Metal/</a:t>
            </a:r>
            <a:r>
              <a:rPr lang="en-US" dirty="0" err="1"/>
              <a:t>OpenCL</a:t>
            </a:r>
            <a:r>
              <a:rPr lang="zh-CN" altLang="en-US" dirty="0"/>
              <a:t>。</a:t>
            </a:r>
            <a:endParaRPr lang="en-US" altLang="zh-CN" dirty="0"/>
          </a:p>
          <a:p>
            <a:pPr lvl="1"/>
            <a:r>
              <a:rPr lang="zh-CN" altLang="en-US" dirty="0"/>
              <a:t>基于</a:t>
            </a:r>
            <a:r>
              <a:rPr lang="en-US" altLang="zh-CN" dirty="0"/>
              <a:t>ML-based</a:t>
            </a:r>
            <a:r>
              <a:rPr lang="zh-CN" altLang="en-US" dirty="0"/>
              <a:t>的成本优化模型为神经网络的每一层找到最佳运算符实现。</a:t>
            </a:r>
            <a:endParaRPr lang="en-US" altLang="zh-CN" dirty="0"/>
          </a:p>
          <a:p>
            <a:r>
              <a:rPr lang="zh-CN" altLang="en-US" dirty="0"/>
              <a:t>精度量化和精度补偿</a:t>
            </a:r>
            <a:endParaRPr lang="en-US" altLang="zh-CN" dirty="0"/>
          </a:p>
          <a:p>
            <a:endParaRPr lang="en-US" dirty="0"/>
          </a:p>
        </p:txBody>
      </p:sp>
    </p:spTree>
    <p:extLst>
      <p:ext uri="{BB962C8B-B14F-4D97-AF65-F5344CB8AC3E}">
        <p14:creationId xmlns:p14="http://schemas.microsoft.com/office/powerpoint/2010/main" val="406406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 benchmark</a:t>
            </a:r>
            <a:endParaRPr lang="en-US" dirty="0"/>
          </a:p>
        </p:txBody>
      </p:sp>
      <p:sp>
        <p:nvSpPr>
          <p:cNvPr id="3" name="Content Placeholder 2"/>
          <p:cNvSpPr>
            <a:spLocks noGrp="1"/>
          </p:cNvSpPr>
          <p:nvPr>
            <p:ph idx="1"/>
          </p:nvPr>
        </p:nvSpPr>
        <p:spPr/>
        <p:txBody>
          <a:bodyPr/>
          <a:lstStyle/>
          <a:p>
            <a:endParaRPr lang="en-US" altLang="zh-CN" dirty="0"/>
          </a:p>
          <a:p>
            <a:endParaRPr lang="en-US" dirty="0"/>
          </a:p>
        </p:txBody>
      </p:sp>
      <p:pic>
        <p:nvPicPr>
          <p:cNvPr id="4" name="Picture 3"/>
          <p:cNvPicPr>
            <a:picLocks noChangeAspect="1"/>
          </p:cNvPicPr>
          <p:nvPr/>
        </p:nvPicPr>
        <p:blipFill>
          <a:blip r:embed="rId2"/>
          <a:stretch>
            <a:fillRect/>
          </a:stretch>
        </p:blipFill>
        <p:spPr>
          <a:xfrm>
            <a:off x="838200" y="1593274"/>
            <a:ext cx="10515600" cy="4895450"/>
          </a:xfrm>
          <a:prstGeom prst="rect">
            <a:avLst/>
          </a:prstGeom>
        </p:spPr>
      </p:pic>
    </p:spTree>
    <p:extLst>
      <p:ext uri="{BB962C8B-B14F-4D97-AF65-F5344CB8AC3E}">
        <p14:creationId xmlns:p14="http://schemas.microsoft.com/office/powerpoint/2010/main" val="244300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Treelite</a:t>
            </a:r>
            <a:r>
              <a:rPr lang="zh-CN" altLang="en-US" dirty="0"/>
              <a:t>介绍</a:t>
            </a:r>
            <a:endParaRPr lang="en-US" dirty="0"/>
          </a:p>
        </p:txBody>
      </p:sp>
      <p:sp>
        <p:nvSpPr>
          <p:cNvPr id="3" name="Content Placeholder 2"/>
          <p:cNvSpPr>
            <a:spLocks noGrp="1"/>
          </p:cNvSpPr>
          <p:nvPr>
            <p:ph idx="1"/>
          </p:nvPr>
        </p:nvSpPr>
        <p:spPr/>
        <p:txBody>
          <a:bodyPr/>
          <a:lstStyle/>
          <a:p>
            <a:r>
              <a:rPr lang="en-US" altLang="zh-CN" dirty="0" err="1"/>
              <a:t>Treelite</a:t>
            </a:r>
            <a:r>
              <a:rPr lang="zh-CN" altLang="en-US" dirty="0"/>
              <a:t>当前只是支持</a:t>
            </a:r>
            <a:r>
              <a:rPr lang="en-US" altLang="zh-CN" dirty="0"/>
              <a:t>CPU</a:t>
            </a:r>
            <a:r>
              <a:rPr lang="zh-CN" altLang="en-US" dirty="0"/>
              <a:t>。</a:t>
            </a:r>
            <a:endParaRPr lang="en-US" altLang="zh-CN" dirty="0"/>
          </a:p>
          <a:p>
            <a:endParaRPr lang="en-US" dirty="0"/>
          </a:p>
        </p:txBody>
      </p:sp>
      <p:pic>
        <p:nvPicPr>
          <p:cNvPr id="4" name="Picture 3"/>
          <p:cNvPicPr>
            <a:picLocks noChangeAspect="1"/>
          </p:cNvPicPr>
          <p:nvPr/>
        </p:nvPicPr>
        <p:blipFill>
          <a:blip r:embed="rId3"/>
          <a:stretch>
            <a:fillRect/>
          </a:stretch>
        </p:blipFill>
        <p:spPr>
          <a:xfrm>
            <a:off x="6918960" y="2349500"/>
            <a:ext cx="4434840" cy="3962400"/>
          </a:xfrm>
          <a:prstGeom prst="rect">
            <a:avLst/>
          </a:prstGeom>
        </p:spPr>
      </p:pic>
      <p:pic>
        <p:nvPicPr>
          <p:cNvPr id="5" name="Picture 4"/>
          <p:cNvPicPr>
            <a:picLocks noChangeAspect="1"/>
          </p:cNvPicPr>
          <p:nvPr/>
        </p:nvPicPr>
        <p:blipFill>
          <a:blip r:embed="rId4"/>
          <a:stretch>
            <a:fillRect/>
          </a:stretch>
        </p:blipFill>
        <p:spPr>
          <a:xfrm>
            <a:off x="609600" y="2630487"/>
            <a:ext cx="5989320" cy="3681413"/>
          </a:xfrm>
          <a:prstGeom prst="rect">
            <a:avLst/>
          </a:prstGeom>
        </p:spPr>
      </p:pic>
    </p:spTree>
    <p:extLst>
      <p:ext uri="{BB962C8B-B14F-4D97-AF65-F5344CB8AC3E}">
        <p14:creationId xmlns:p14="http://schemas.microsoft.com/office/powerpoint/2010/main" val="2358135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Treelite</a:t>
            </a:r>
            <a:r>
              <a:rPr lang="en-US" altLang="zh-CN" dirty="0"/>
              <a:t> benchmark</a:t>
            </a:r>
            <a:endParaRPr lang="en-US" dirty="0"/>
          </a:p>
        </p:txBody>
      </p:sp>
      <p:sp>
        <p:nvSpPr>
          <p:cNvPr id="3" name="Content Placeholder 2"/>
          <p:cNvSpPr>
            <a:spLocks noGrp="1"/>
          </p:cNvSpPr>
          <p:nvPr>
            <p:ph idx="1"/>
          </p:nvPr>
        </p:nvSpPr>
        <p:spPr/>
        <p:txBody>
          <a:bodyPr/>
          <a:lstStyle/>
          <a:p>
            <a:r>
              <a:rPr lang="zh-CN" altLang="en-US" dirty="0"/>
              <a:t>下面是用</a:t>
            </a:r>
            <a:r>
              <a:rPr lang="en-US" altLang="zh-CN" dirty="0"/>
              <a:t>1600</a:t>
            </a:r>
            <a:r>
              <a:rPr lang="zh-CN" altLang="en-US" dirty="0"/>
              <a:t>颗树的</a:t>
            </a:r>
            <a:r>
              <a:rPr lang="en-US" altLang="zh-CN" dirty="0" err="1"/>
              <a:t>xgboost</a:t>
            </a:r>
            <a:r>
              <a:rPr lang="zh-CN" altLang="en-US" dirty="0"/>
              <a:t>模型的</a:t>
            </a:r>
            <a:r>
              <a:rPr lang="en-US" altLang="zh-CN" dirty="0"/>
              <a:t>benchmark</a:t>
            </a:r>
            <a:r>
              <a:rPr lang="zh-CN" altLang="en-US" dirty="0"/>
              <a:t>：</a:t>
            </a:r>
            <a:br>
              <a:rPr lang="en-US" altLang="zh-CN" dirty="0"/>
            </a:br>
            <a:endParaRPr lang="en-US" dirty="0"/>
          </a:p>
        </p:txBody>
      </p:sp>
      <p:pic>
        <p:nvPicPr>
          <p:cNvPr id="5" name="Picture 4"/>
          <p:cNvPicPr>
            <a:picLocks noChangeAspect="1"/>
          </p:cNvPicPr>
          <p:nvPr/>
        </p:nvPicPr>
        <p:blipFill>
          <a:blip r:embed="rId3"/>
          <a:stretch>
            <a:fillRect/>
          </a:stretch>
        </p:blipFill>
        <p:spPr>
          <a:xfrm>
            <a:off x="1233054" y="2442295"/>
            <a:ext cx="9407235" cy="3986213"/>
          </a:xfrm>
          <a:prstGeom prst="rect">
            <a:avLst/>
          </a:prstGeom>
        </p:spPr>
      </p:pic>
    </p:spTree>
    <p:extLst>
      <p:ext uri="{BB962C8B-B14F-4D97-AF65-F5344CB8AC3E}">
        <p14:creationId xmlns:p14="http://schemas.microsoft.com/office/powerpoint/2010/main" val="2325549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Studio</a:t>
            </a:r>
            <a:r>
              <a:rPr lang="zh-CN" altLang="en-US" dirty="0"/>
              <a:t>（</a:t>
            </a:r>
            <a:r>
              <a:rPr lang="en-US" altLang="zh-CN" dirty="0"/>
              <a:t>preview</a:t>
            </a:r>
            <a:r>
              <a:rPr lang="zh-CN" altLang="en-US" dirty="0"/>
              <a:t>阶段）</a:t>
            </a:r>
            <a:endParaRPr lang="en-US" dirty="0"/>
          </a:p>
        </p:txBody>
      </p:sp>
      <p:sp>
        <p:nvSpPr>
          <p:cNvPr id="3" name="Content Placeholder 2"/>
          <p:cNvSpPr>
            <a:spLocks noGrp="1"/>
          </p:cNvSpPr>
          <p:nvPr>
            <p:ph idx="1"/>
          </p:nvPr>
        </p:nvSpPr>
        <p:spPr>
          <a:xfrm>
            <a:off x="838200" y="1825624"/>
            <a:ext cx="10515600" cy="4758055"/>
          </a:xfrm>
        </p:spPr>
        <p:txBody>
          <a:bodyPr>
            <a:normAutofit fontScale="85000" lnSpcReduction="20000"/>
          </a:bodyPr>
          <a:lstStyle/>
          <a:p>
            <a:r>
              <a:rPr lang="en-US" altLang="zh-CN" dirty="0" err="1"/>
              <a:t>SageMaker</a:t>
            </a:r>
            <a:r>
              <a:rPr lang="en-US" altLang="zh-CN" dirty="0"/>
              <a:t> Studio </a:t>
            </a:r>
            <a:r>
              <a:rPr lang="zh-CN" altLang="en-US" dirty="0"/>
              <a:t>是用于机器学习的集成式开发环境 </a:t>
            </a:r>
            <a:r>
              <a:rPr lang="en-US" altLang="zh-CN" dirty="0"/>
              <a:t>(IDE)</a:t>
            </a:r>
            <a:r>
              <a:rPr lang="zh-CN" altLang="en-US" dirty="0"/>
              <a:t>，可让您构建、训练、调试、部署和监控机器学习模型。</a:t>
            </a:r>
            <a:endParaRPr lang="en-US" altLang="zh-CN" dirty="0"/>
          </a:p>
          <a:p>
            <a:pPr lvl="1"/>
            <a:r>
              <a:rPr lang="en-US" altLang="zh-CN" dirty="0"/>
              <a:t>Studio </a:t>
            </a:r>
            <a:r>
              <a:rPr lang="zh-CN" altLang="en-US" dirty="0"/>
              <a:t>提供了一个统一的可视化界面，让您在提高生产效率的同时，提供了模型从实验到生产整个过程所需的所有工具。</a:t>
            </a:r>
          </a:p>
          <a:p>
            <a:r>
              <a:rPr lang="zh-CN" altLang="en-US" dirty="0"/>
              <a:t>特点：</a:t>
            </a:r>
            <a:endParaRPr lang="en-US" altLang="zh-CN" dirty="0"/>
          </a:p>
          <a:p>
            <a:pPr lvl="1"/>
            <a:r>
              <a:rPr lang="zh-CN" altLang="en-US" dirty="0"/>
              <a:t>在 </a:t>
            </a:r>
            <a:r>
              <a:rPr lang="en-US" altLang="zh-CN" dirty="0" err="1"/>
              <a:t>Jupyter</a:t>
            </a:r>
            <a:r>
              <a:rPr lang="en-US" altLang="zh-CN" dirty="0"/>
              <a:t> </a:t>
            </a:r>
            <a:r>
              <a:rPr lang="zh-CN" altLang="en-US" dirty="0"/>
              <a:t>笔记本中编写和执行代码</a:t>
            </a:r>
          </a:p>
          <a:p>
            <a:pPr lvl="1"/>
            <a:r>
              <a:rPr lang="zh-CN" altLang="en-US" dirty="0"/>
              <a:t>构建和训练机器学习模型</a:t>
            </a:r>
          </a:p>
          <a:p>
            <a:pPr lvl="1"/>
            <a:r>
              <a:rPr lang="zh-CN" altLang="en-US" dirty="0"/>
              <a:t>部署模型并监控其预测性能</a:t>
            </a:r>
          </a:p>
          <a:p>
            <a:pPr lvl="1"/>
            <a:r>
              <a:rPr lang="zh-CN" altLang="en-US" dirty="0"/>
              <a:t>跟踪和调试机器学习实验</a:t>
            </a:r>
            <a:endParaRPr lang="en-US" altLang="zh-CN" dirty="0"/>
          </a:p>
          <a:p>
            <a:pPr lvl="1"/>
            <a:r>
              <a:rPr lang="zh-CN" altLang="en-US" dirty="0"/>
              <a:t>可以与组织中有权访问 </a:t>
            </a:r>
            <a:r>
              <a:rPr lang="en-US" altLang="zh-CN" dirty="0"/>
              <a:t>Studio </a:t>
            </a:r>
            <a:r>
              <a:rPr lang="zh-CN" altLang="en-US" dirty="0"/>
              <a:t>的用户共享</a:t>
            </a:r>
            <a:r>
              <a:rPr lang="en-US" altLang="zh-CN" dirty="0"/>
              <a:t>notebook</a:t>
            </a:r>
            <a:r>
              <a:rPr lang="zh-CN" altLang="en-US" dirty="0"/>
              <a:t>，从而进行协作。</a:t>
            </a:r>
          </a:p>
          <a:p>
            <a:r>
              <a:rPr lang="zh-CN" altLang="en-US" dirty="0"/>
              <a:t>用法：</a:t>
            </a:r>
            <a:endParaRPr lang="en-US" altLang="zh-CN" dirty="0"/>
          </a:p>
          <a:p>
            <a:pPr lvl="1"/>
            <a:r>
              <a:rPr lang="zh-CN" altLang="en-US" dirty="0"/>
              <a:t>在</a:t>
            </a:r>
            <a:r>
              <a:rPr lang="en-US" altLang="zh-CN" dirty="0"/>
              <a:t>Studio</a:t>
            </a:r>
            <a:r>
              <a:rPr lang="zh-CN" altLang="en-US" dirty="0"/>
              <a:t>的</a:t>
            </a:r>
            <a:r>
              <a:rPr lang="en-US" altLang="zh-CN" dirty="0"/>
              <a:t>experiment list</a:t>
            </a:r>
            <a:r>
              <a:rPr lang="zh-CN" altLang="en-US" dirty="0"/>
              <a:t>中选择</a:t>
            </a:r>
            <a:r>
              <a:rPr lang="en-US" altLang="zh-CN" dirty="0"/>
              <a:t>create experiment</a:t>
            </a:r>
            <a:r>
              <a:rPr lang="zh-CN" altLang="en-US" dirty="0"/>
              <a:t>就可以选择使用</a:t>
            </a:r>
            <a:r>
              <a:rPr lang="en-US" altLang="zh-CN" dirty="0"/>
              <a:t>autopilot</a:t>
            </a:r>
            <a:r>
              <a:rPr lang="zh-CN" altLang="en-US" dirty="0"/>
              <a:t>进行</a:t>
            </a:r>
            <a:r>
              <a:rPr lang="en-US" altLang="zh-CN" dirty="0" err="1"/>
              <a:t>AutoML</a:t>
            </a:r>
            <a:r>
              <a:rPr lang="zh-CN" altLang="en-US" dirty="0"/>
              <a:t>。</a:t>
            </a:r>
            <a:endParaRPr lang="en-US" altLang="zh-CN" dirty="0"/>
          </a:p>
          <a:p>
            <a:pPr lvl="1"/>
            <a:r>
              <a:rPr lang="zh-CN" altLang="en-US" dirty="0"/>
              <a:t>在</a:t>
            </a:r>
            <a:r>
              <a:rPr lang="en-US" altLang="zh-CN" dirty="0"/>
              <a:t>Studio</a:t>
            </a:r>
            <a:r>
              <a:rPr lang="zh-CN" altLang="en-US" dirty="0"/>
              <a:t>中可以方便的查看当前的</a:t>
            </a:r>
            <a:r>
              <a:rPr lang="en-US" altLang="zh-CN" dirty="0"/>
              <a:t>experiment list</a:t>
            </a:r>
            <a:r>
              <a:rPr lang="zh-CN" altLang="en-US" dirty="0"/>
              <a:t>，并能找到模型性能最好的</a:t>
            </a:r>
            <a:r>
              <a:rPr lang="en-US" altLang="zh-CN" dirty="0"/>
              <a:t>trail</a:t>
            </a:r>
            <a:r>
              <a:rPr lang="zh-CN" altLang="en-US" dirty="0"/>
              <a:t>来一键部署模型。</a:t>
            </a:r>
            <a:endParaRPr lang="en-US" altLang="zh-CN" dirty="0"/>
          </a:p>
          <a:p>
            <a:pPr lvl="1"/>
            <a:r>
              <a:rPr lang="en-US" altLang="zh-CN" dirty="0"/>
              <a:t>Studio</a:t>
            </a:r>
            <a:r>
              <a:rPr lang="zh-CN" altLang="en-US" dirty="0"/>
              <a:t>中可以对违反</a:t>
            </a:r>
            <a:r>
              <a:rPr lang="en-US" altLang="zh-CN" dirty="0"/>
              <a:t>debugger rule</a:t>
            </a:r>
            <a:r>
              <a:rPr lang="zh-CN" altLang="en-US" dirty="0"/>
              <a:t>的信息查看。</a:t>
            </a:r>
            <a:endParaRPr lang="en-US" altLang="zh-CN" dirty="0"/>
          </a:p>
          <a:p>
            <a:pPr lvl="1"/>
            <a:r>
              <a:rPr lang="en-US" altLang="zh-CN" dirty="0"/>
              <a:t>Studio</a:t>
            </a:r>
            <a:r>
              <a:rPr lang="zh-CN" altLang="en-US" dirty="0"/>
              <a:t>中可以对</a:t>
            </a:r>
            <a:r>
              <a:rPr lang="en-US" altLang="zh-CN" dirty="0"/>
              <a:t>model monitoring results</a:t>
            </a:r>
            <a:r>
              <a:rPr lang="zh-CN" altLang="en-US" dirty="0"/>
              <a:t>的结果查看。</a:t>
            </a:r>
            <a:endParaRPr lang="en-US" dirty="0"/>
          </a:p>
        </p:txBody>
      </p:sp>
    </p:spTree>
    <p:extLst>
      <p:ext uri="{BB962C8B-B14F-4D97-AF65-F5344CB8AC3E}">
        <p14:creationId xmlns:p14="http://schemas.microsoft.com/office/powerpoint/2010/main" val="263606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435" y="2777249"/>
            <a:ext cx="10515600" cy="1325563"/>
          </a:xfrm>
        </p:spPr>
        <p:txBody>
          <a:bodyPr>
            <a:normAutofit/>
          </a:bodyPr>
          <a:lstStyle/>
          <a:p>
            <a:pPr algn="ctr"/>
            <a:r>
              <a:rPr lang="zh-CN" altLang="en-US" sz="6600" dirty="0"/>
              <a:t>数据准备</a:t>
            </a:r>
            <a:endParaRPr lang="en-US" sz="6600" dirty="0"/>
          </a:p>
        </p:txBody>
      </p:sp>
    </p:spTree>
    <p:extLst>
      <p:ext uri="{BB962C8B-B14F-4D97-AF65-F5344CB8AC3E}">
        <p14:creationId xmlns:p14="http://schemas.microsoft.com/office/powerpoint/2010/main" val="119878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3199"/>
          </a:xfrm>
        </p:spPr>
        <p:txBody>
          <a:bodyPr/>
          <a:lstStyle/>
          <a:p>
            <a:r>
              <a:rPr lang="en-US" altLang="zh-CN" dirty="0" err="1"/>
              <a:t>SageMaker</a:t>
            </a:r>
            <a:r>
              <a:rPr lang="zh-CN" altLang="en-US" dirty="0"/>
              <a:t>是什么？</a:t>
            </a:r>
            <a:endParaRPr lang="en-US" altLang="zh-CN" dirty="0"/>
          </a:p>
        </p:txBody>
      </p:sp>
      <p:sp>
        <p:nvSpPr>
          <p:cNvPr id="3" name="Content Placeholder 2"/>
          <p:cNvSpPr>
            <a:spLocks noGrp="1"/>
          </p:cNvSpPr>
          <p:nvPr>
            <p:ph idx="1"/>
          </p:nvPr>
        </p:nvSpPr>
        <p:spPr>
          <a:xfrm>
            <a:off x="838200" y="1609344"/>
            <a:ext cx="10515600" cy="4567619"/>
          </a:xfrm>
        </p:spPr>
        <p:txBody>
          <a:bodyPr/>
          <a:lstStyle/>
          <a:p>
            <a:r>
              <a:rPr lang="en-US" altLang="zh-CN" dirty="0" err="1"/>
              <a:t>SageMaker</a:t>
            </a:r>
            <a:r>
              <a:rPr lang="zh-CN" altLang="en-US" dirty="0"/>
              <a:t>是一个全托管的机器学习平台（包括传统机器学习和深度学习）。</a:t>
            </a:r>
            <a:endParaRPr lang="en-US" altLang="zh-CN" dirty="0"/>
          </a:p>
          <a:p>
            <a:r>
              <a:rPr lang="en-US" altLang="zh-CN" dirty="0" err="1"/>
              <a:t>SageMaker</a:t>
            </a:r>
            <a:r>
              <a:rPr lang="zh-CN" altLang="en-US" dirty="0"/>
              <a:t>覆盖了整个机器学习的生命周期。</a:t>
            </a:r>
            <a:endParaRPr lang="en-US" altLang="zh-CN" dirty="0"/>
          </a:p>
          <a:p>
            <a:pPr lvl="1"/>
            <a:endParaRPr lang="en-US" altLang="zh-CN" dirty="0"/>
          </a:p>
          <a:p>
            <a:pPr lvl="1"/>
            <a:endParaRPr lang="en-US" altLang="zh-CN" dirty="0"/>
          </a:p>
          <a:p>
            <a:pPr lvl="1"/>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69" y="2985676"/>
            <a:ext cx="9869865" cy="3482307"/>
          </a:xfrm>
          <a:prstGeom prst="rect">
            <a:avLst/>
          </a:prstGeom>
        </p:spPr>
      </p:pic>
    </p:spTree>
    <p:extLst>
      <p:ext uri="{BB962C8B-B14F-4D97-AF65-F5344CB8AC3E}">
        <p14:creationId xmlns:p14="http://schemas.microsoft.com/office/powerpoint/2010/main" val="1191476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err="1"/>
              <a:t>SageMaker</a:t>
            </a:r>
            <a:r>
              <a:rPr lang="zh-CN" altLang="en-US" sz="4000" dirty="0"/>
              <a:t>的</a:t>
            </a:r>
            <a:r>
              <a:rPr lang="en-US" altLang="zh-CN" sz="4000" dirty="0"/>
              <a:t>Ground Truth</a:t>
            </a:r>
            <a:endParaRPr lang="en-US" sz="3667" dirty="0"/>
          </a:p>
        </p:txBody>
      </p:sp>
      <p:sp>
        <p:nvSpPr>
          <p:cNvPr id="3" name="Content Placeholder 2"/>
          <p:cNvSpPr>
            <a:spLocks noGrp="1"/>
          </p:cNvSpPr>
          <p:nvPr>
            <p:ph idx="1"/>
          </p:nvPr>
        </p:nvSpPr>
        <p:spPr>
          <a:xfrm>
            <a:off x="269875" y="1189179"/>
            <a:ext cx="11652356" cy="683264"/>
          </a:xfrm>
        </p:spPr>
        <p:txBody>
          <a:bodyPr/>
          <a:lstStyle/>
          <a:p>
            <a:pPr algn="ctr"/>
            <a:r>
              <a:rPr lang="zh-CN" altLang="en-US" b="1" dirty="0">
                <a:solidFill>
                  <a:srgbClr val="FA9B1C"/>
                </a:solidFill>
              </a:rPr>
              <a:t>让高精度的数据标记变得更轻松</a:t>
            </a:r>
            <a:endParaRPr lang="en-US" b="1" dirty="0">
              <a:solidFill>
                <a:srgbClr val="FA9B1C"/>
              </a:solidFill>
            </a:endParaRPr>
          </a:p>
        </p:txBody>
      </p:sp>
      <p:sp>
        <p:nvSpPr>
          <p:cNvPr id="4" name="Rectangle 3">
            <a:extLst>
              <a:ext uri="{FF2B5EF4-FFF2-40B4-BE49-F238E27FC236}">
                <a16:creationId xmlns:a16="http://schemas.microsoft.com/office/drawing/2014/main" id="{37CB1959-4394-5E4E-BC7F-767D6971E70B}"/>
              </a:ext>
            </a:extLst>
          </p:cNvPr>
          <p:cNvSpPr/>
          <p:nvPr/>
        </p:nvSpPr>
        <p:spPr>
          <a:xfrm>
            <a:off x="1573198" y="2176206"/>
            <a:ext cx="3441493" cy="954300"/>
          </a:xfrm>
          <a:prstGeom prst="rect">
            <a:avLst/>
          </a:prstGeom>
        </p:spPr>
        <p:txBody>
          <a:bodyPr wrap="square">
            <a:spAutoFit/>
          </a:bodyPr>
          <a:lstStyle/>
          <a:p>
            <a:r>
              <a:rPr lang="zh-CN" altLang="en-US" sz="1867" dirty="0"/>
              <a:t>利用自动标注功能</a:t>
            </a:r>
            <a:r>
              <a:rPr lang="en-US" sz="1867" dirty="0" err="1"/>
              <a:t>将数据标记</a:t>
            </a:r>
            <a:endParaRPr lang="en-US" sz="1867" dirty="0"/>
          </a:p>
          <a:p>
            <a:r>
              <a:rPr lang="en-US" sz="1867" dirty="0"/>
              <a:t>成本降低高达70%</a:t>
            </a:r>
          </a:p>
          <a:p>
            <a:r>
              <a:rPr lang="zh-CN" altLang="en-US" sz="1867" b="1" dirty="0"/>
              <a:t>手动标注支持</a:t>
            </a:r>
            <a:r>
              <a:rPr lang="en-US" altLang="zh-CN" sz="1867" b="1" dirty="0"/>
              <a:t>8</a:t>
            </a:r>
            <a:r>
              <a:rPr lang="zh-CN" altLang="en-US" sz="1867" b="1" dirty="0"/>
              <a:t>种类型</a:t>
            </a:r>
            <a:endParaRPr lang="en-US" sz="1867" b="1" dirty="0"/>
          </a:p>
        </p:txBody>
      </p:sp>
      <p:grpSp>
        <p:nvGrpSpPr>
          <p:cNvPr id="5" name="Group 4">
            <a:extLst>
              <a:ext uri="{FF2B5EF4-FFF2-40B4-BE49-F238E27FC236}">
                <a16:creationId xmlns:a16="http://schemas.microsoft.com/office/drawing/2014/main" id="{E4EC5293-0A85-014A-AA5E-65F291B5E2F6}"/>
              </a:ext>
            </a:extLst>
          </p:cNvPr>
          <p:cNvGrpSpPr/>
          <p:nvPr/>
        </p:nvGrpSpPr>
        <p:grpSpPr>
          <a:xfrm>
            <a:off x="625194" y="2108624"/>
            <a:ext cx="670007" cy="510738"/>
            <a:chOff x="643128" y="1882181"/>
            <a:chExt cx="889772" cy="678264"/>
          </a:xfrm>
        </p:grpSpPr>
        <p:grpSp>
          <p:nvGrpSpPr>
            <p:cNvPr id="6" name="Group 5">
              <a:extLst>
                <a:ext uri="{FF2B5EF4-FFF2-40B4-BE49-F238E27FC236}">
                  <a16:creationId xmlns:a16="http://schemas.microsoft.com/office/drawing/2014/main" id="{AC6B3E00-087D-3D48-B3FA-44FCC0A48229}"/>
                </a:ext>
              </a:extLst>
            </p:cNvPr>
            <p:cNvGrpSpPr>
              <a:grpSpLocks noChangeAspect="1"/>
            </p:cNvGrpSpPr>
            <p:nvPr/>
          </p:nvGrpSpPr>
          <p:grpSpPr>
            <a:xfrm>
              <a:off x="643128" y="1882181"/>
              <a:ext cx="589506" cy="678264"/>
              <a:chOff x="786472" y="4572218"/>
              <a:chExt cx="459449" cy="528625"/>
            </a:xfrm>
            <a:noFill/>
          </p:grpSpPr>
          <p:sp>
            <p:nvSpPr>
              <p:cNvPr id="8" name="Freeform 33">
                <a:extLst>
                  <a:ext uri="{FF2B5EF4-FFF2-40B4-BE49-F238E27FC236}">
                    <a16:creationId xmlns:a16="http://schemas.microsoft.com/office/drawing/2014/main" id="{0AAD53E0-8216-0A42-AE97-ED63A82BEF75}"/>
                  </a:ext>
                </a:extLst>
              </p:cNvPr>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9" name="Oval 30">
                <a:extLst>
                  <a:ext uri="{FF2B5EF4-FFF2-40B4-BE49-F238E27FC236}">
                    <a16:creationId xmlns:a16="http://schemas.microsoft.com/office/drawing/2014/main" id="{28DB3D1E-18C6-F443-AFFA-88CDDCED892A}"/>
                  </a:ext>
                </a:extLst>
              </p:cNvPr>
              <p:cNvSpPr>
                <a:spLocks noChangeArrowheads="1"/>
              </p:cNvSpPr>
              <p:nvPr/>
            </p:nvSpPr>
            <p:spPr bwMode="auto">
              <a:xfrm>
                <a:off x="786472" y="4572218"/>
                <a:ext cx="459449" cy="139898"/>
              </a:xfrm>
              <a:prstGeom prst="ellipse">
                <a:avLst/>
              </a:pr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0" name="Freeform 31">
                <a:extLst>
                  <a:ext uri="{FF2B5EF4-FFF2-40B4-BE49-F238E27FC236}">
                    <a16:creationId xmlns:a16="http://schemas.microsoft.com/office/drawing/2014/main" id="{710E76FF-A2E8-3C4C-82B2-08C11180600D}"/>
                  </a:ext>
                </a:extLst>
              </p:cNvPr>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1" name="Freeform 32">
                <a:extLst>
                  <a:ext uri="{FF2B5EF4-FFF2-40B4-BE49-F238E27FC236}">
                    <a16:creationId xmlns:a16="http://schemas.microsoft.com/office/drawing/2014/main" id="{9B6373CC-CDA1-D34A-A6E9-C170CFD9FA23}"/>
                  </a:ext>
                </a:extLst>
              </p:cNvPr>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grpSp>
        <p:sp>
          <p:nvSpPr>
            <p:cNvPr id="7" name="Freeform: Shape 57">
              <a:extLst>
                <a:ext uri="{FF2B5EF4-FFF2-40B4-BE49-F238E27FC236}">
                  <a16:creationId xmlns:a16="http://schemas.microsoft.com/office/drawing/2014/main" id="{B91B2A80-E494-8E4B-A5B6-E87932B0604A}"/>
                </a:ext>
              </a:extLst>
            </p:cNvPr>
            <p:cNvSpPr>
              <a:spLocks noChangeAspect="1"/>
            </p:cNvSpPr>
            <p:nvPr/>
          </p:nvSpPr>
          <p:spPr bwMode="auto">
            <a:xfrm rot="17100000">
              <a:off x="1073531" y="203641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B9DC69B8-523E-514B-BC81-574EBDE668BC}"/>
              </a:ext>
            </a:extLst>
          </p:cNvPr>
          <p:cNvGrpSpPr/>
          <p:nvPr/>
        </p:nvGrpSpPr>
        <p:grpSpPr>
          <a:xfrm>
            <a:off x="5838973" y="2029226"/>
            <a:ext cx="766085" cy="621868"/>
            <a:chOff x="724758" y="2954716"/>
            <a:chExt cx="996412" cy="808835"/>
          </a:xfrm>
        </p:grpSpPr>
        <p:grpSp>
          <p:nvGrpSpPr>
            <p:cNvPr id="13" name="Group 12">
              <a:extLst>
                <a:ext uri="{FF2B5EF4-FFF2-40B4-BE49-F238E27FC236}">
                  <a16:creationId xmlns:a16="http://schemas.microsoft.com/office/drawing/2014/main" id="{A717EED4-A5EA-C340-90C2-02F36E6F217E}"/>
                </a:ext>
              </a:extLst>
            </p:cNvPr>
            <p:cNvGrpSpPr>
              <a:grpSpLocks noChangeAspect="1"/>
            </p:cNvGrpSpPr>
            <p:nvPr/>
          </p:nvGrpSpPr>
          <p:grpSpPr>
            <a:xfrm>
              <a:off x="724758" y="2954716"/>
              <a:ext cx="604047" cy="808835"/>
              <a:chOff x="4479652" y="1278045"/>
              <a:chExt cx="472298" cy="632419"/>
            </a:xfrm>
          </p:grpSpPr>
          <p:sp>
            <p:nvSpPr>
              <p:cNvPr id="15" name="Freeform: Shape 49">
                <a:extLst>
                  <a:ext uri="{FF2B5EF4-FFF2-40B4-BE49-F238E27FC236}">
                    <a16:creationId xmlns:a16="http://schemas.microsoft.com/office/drawing/2014/main" id="{57707E4E-5F9C-8C47-9927-1A33296F37CB}"/>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sp>
            <p:nvSpPr>
              <p:cNvPr id="16" name="Freeform: Shape 50">
                <a:extLst>
                  <a:ext uri="{FF2B5EF4-FFF2-40B4-BE49-F238E27FC236}">
                    <a16:creationId xmlns:a16="http://schemas.microsoft.com/office/drawing/2014/main" id="{7CAC6D93-558A-6B49-84B7-7E61B77160AD}"/>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grpSp>
        <p:sp>
          <p:nvSpPr>
            <p:cNvPr id="14" name="Freeform: Shape 58">
              <a:extLst>
                <a:ext uri="{FF2B5EF4-FFF2-40B4-BE49-F238E27FC236}">
                  <a16:creationId xmlns:a16="http://schemas.microsoft.com/office/drawing/2014/main" id="{0E01C0F0-B955-344C-9DD7-26CD7F391940}"/>
                </a:ext>
              </a:extLst>
            </p:cNvPr>
            <p:cNvSpPr>
              <a:spLocks noChangeAspect="1"/>
            </p:cNvSpPr>
            <p:nvPr/>
          </p:nvSpPr>
          <p:spPr bwMode="auto">
            <a:xfrm rot="17100000">
              <a:off x="1261801" y="311383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sp>
        <p:nvSpPr>
          <p:cNvPr id="17" name="Rectangle 16">
            <a:extLst>
              <a:ext uri="{FF2B5EF4-FFF2-40B4-BE49-F238E27FC236}">
                <a16:creationId xmlns:a16="http://schemas.microsoft.com/office/drawing/2014/main" id="{F393958C-2D5D-9B4E-BB8F-CD3B69B52859}"/>
              </a:ext>
            </a:extLst>
          </p:cNvPr>
          <p:cNvSpPr/>
          <p:nvPr/>
        </p:nvSpPr>
        <p:spPr>
          <a:xfrm>
            <a:off x="6802569" y="2029226"/>
            <a:ext cx="5078768" cy="666977"/>
          </a:xfrm>
          <a:prstGeom prst="rect">
            <a:avLst/>
          </a:prstGeom>
        </p:spPr>
        <p:txBody>
          <a:bodyPr wrap="square">
            <a:spAutoFit/>
          </a:bodyPr>
          <a:lstStyle/>
          <a:p>
            <a:r>
              <a:rPr lang="zh-CN" altLang="en-US" sz="1867" dirty="0"/>
              <a:t>标记任务可交由</a:t>
            </a:r>
            <a:r>
              <a:rPr lang="en-US" sz="1867" dirty="0"/>
              <a:t>Amazon Mechanical Turk</a:t>
            </a:r>
            <a:r>
              <a:rPr lang="zh-CN" altLang="en-US" sz="1867" dirty="0"/>
              <a:t>平台、由</a:t>
            </a:r>
            <a:r>
              <a:rPr lang="en-US" sz="1867" dirty="0" err="1"/>
              <a:t>Amazon认可的供应商</a:t>
            </a:r>
            <a:r>
              <a:rPr lang="zh-CN" altLang="en-US" sz="1867" dirty="0"/>
              <a:t>、</a:t>
            </a:r>
            <a:r>
              <a:rPr lang="en-US" sz="1867" dirty="0" err="1"/>
              <a:t>或</a:t>
            </a:r>
            <a:r>
              <a:rPr lang="zh-CN" altLang="en-US" sz="1867" dirty="0"/>
              <a:t>个人团队来完成</a:t>
            </a:r>
            <a:endParaRPr lang="en-US" sz="1867" dirty="0"/>
          </a:p>
        </p:txBody>
      </p:sp>
      <p:grpSp>
        <p:nvGrpSpPr>
          <p:cNvPr id="19" name="Group 18">
            <a:extLst>
              <a:ext uri="{FF2B5EF4-FFF2-40B4-BE49-F238E27FC236}">
                <a16:creationId xmlns:a16="http://schemas.microsoft.com/office/drawing/2014/main" id="{CC5805E8-A079-514B-8FB9-0EE6B01ABB90}"/>
              </a:ext>
            </a:extLst>
          </p:cNvPr>
          <p:cNvGrpSpPr/>
          <p:nvPr/>
        </p:nvGrpSpPr>
        <p:grpSpPr>
          <a:xfrm>
            <a:off x="2506945" y="2875207"/>
            <a:ext cx="6664056" cy="2284142"/>
            <a:chOff x="724944" y="1582171"/>
            <a:chExt cx="7503479" cy="2571858"/>
          </a:xfrm>
        </p:grpSpPr>
        <p:sp>
          <p:nvSpPr>
            <p:cNvPr id="20" name="TextBox 19">
              <a:extLst>
                <a:ext uri="{FF2B5EF4-FFF2-40B4-BE49-F238E27FC236}">
                  <a16:creationId xmlns:a16="http://schemas.microsoft.com/office/drawing/2014/main" id="{E9BE146A-78F5-584A-A4E8-BD8F588B8948}"/>
                </a:ext>
              </a:extLst>
            </p:cNvPr>
            <p:cNvSpPr txBox="1"/>
            <p:nvPr/>
          </p:nvSpPr>
          <p:spPr>
            <a:xfrm>
              <a:off x="5579376" y="2189656"/>
              <a:ext cx="866362" cy="233918"/>
            </a:xfrm>
            <a:prstGeom prst="rect">
              <a:avLst/>
            </a:prstGeom>
            <a:noFill/>
          </p:spPr>
          <p:txBody>
            <a:bodyPr wrap="none" lIns="0" tIns="0" rIns="0" bIns="0" rtlCol="0">
              <a:spAutoFit/>
            </a:bodyPr>
            <a:lstStyle/>
            <a:p>
              <a:pPr algn="ctr" defTabSz="548616">
                <a:lnSpc>
                  <a:spcPct val="90000"/>
                </a:lnSpc>
                <a:spcBef>
                  <a:spcPct val="0"/>
                </a:spcBef>
                <a:spcAft>
                  <a:spcPts val="2400"/>
                </a:spcAft>
                <a:defRPr sz="3600"/>
              </a:pPr>
              <a:r>
                <a:rPr lang="zh-CN" altLang="en-US" sz="1500" dirty="0">
                  <a:ln w="3175">
                    <a:noFill/>
                  </a:ln>
                  <a:solidFill>
                    <a:prstClr val="white"/>
                  </a:solidFill>
                  <a:ea typeface="Amazon Ember Cd Light" panose="020B0406020204020204" pitchFamily="34" charset="0"/>
                  <a:cs typeface="Amazon Ember Cd Light" panose="020B0406020204020204" pitchFamily="34" charset="0"/>
                </a:rPr>
                <a:t>自动标记</a:t>
              </a:r>
              <a:endParaRPr lang="en-US" sz="1500" dirty="0">
                <a:ln w="3175">
                  <a:noFill/>
                </a:ln>
                <a:solidFill>
                  <a:prstClr val="white"/>
                </a:solidFill>
                <a:ea typeface="Amazon Ember Cd Light" panose="020B0406020204020204" pitchFamily="34" charset="0"/>
                <a:cs typeface="Amazon Ember Cd Light" panose="020B0406020204020204" pitchFamily="34" charset="0"/>
              </a:endParaRPr>
            </a:p>
          </p:txBody>
        </p:sp>
        <p:sp>
          <p:nvSpPr>
            <p:cNvPr id="21" name="TextBox 20">
              <a:extLst>
                <a:ext uri="{FF2B5EF4-FFF2-40B4-BE49-F238E27FC236}">
                  <a16:creationId xmlns:a16="http://schemas.microsoft.com/office/drawing/2014/main" id="{F6C3B650-69E5-6143-AD91-793B08C82CFA}"/>
                </a:ext>
              </a:extLst>
            </p:cNvPr>
            <p:cNvSpPr txBox="1"/>
            <p:nvPr/>
          </p:nvSpPr>
          <p:spPr>
            <a:xfrm>
              <a:off x="724944"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原始数据</a:t>
              </a:r>
              <a:endParaRPr lang="en-US" sz="1500" spc="0" dirty="0">
                <a:latin typeface="+mn-lt"/>
              </a:endParaRPr>
            </a:p>
          </p:txBody>
        </p:sp>
        <p:cxnSp>
          <p:nvCxnSpPr>
            <p:cNvPr id="22" name="Straight Arrow Connector 21">
              <a:extLst>
                <a:ext uri="{FF2B5EF4-FFF2-40B4-BE49-F238E27FC236}">
                  <a16:creationId xmlns:a16="http://schemas.microsoft.com/office/drawing/2014/main" id="{5DEA9A81-68DF-8F4A-82DA-B0927E23D304}"/>
                </a:ext>
              </a:extLst>
            </p:cNvPr>
            <p:cNvCxnSpPr>
              <a:cxnSpLocks noChangeAspect="1"/>
            </p:cNvCxnSpPr>
            <p:nvPr/>
          </p:nvCxnSpPr>
          <p:spPr>
            <a:xfrm>
              <a:off x="1587946" y="2805910"/>
              <a:ext cx="472856" cy="0"/>
            </a:xfrm>
            <a:prstGeom prst="straightConnector1">
              <a:avLst/>
            </a:prstGeom>
            <a:noFill/>
            <a:ln w="19050" cap="flat" cmpd="sng" algn="ctr">
              <a:solidFill>
                <a:srgbClr val="E6ECEF"/>
              </a:solidFill>
              <a:prstDash val="solid"/>
              <a:headEnd type="none" w="med" len="sm"/>
              <a:tailEnd type="arrow" w="lg" len="sm"/>
            </a:ln>
            <a:effectLst/>
          </p:spPr>
        </p:cxnSp>
        <p:sp>
          <p:nvSpPr>
            <p:cNvPr id="23" name="TextBox 22">
              <a:extLst>
                <a:ext uri="{FF2B5EF4-FFF2-40B4-BE49-F238E27FC236}">
                  <a16:creationId xmlns:a16="http://schemas.microsoft.com/office/drawing/2014/main" id="{6A9291A1-8F02-F74E-8AA7-09D61769968E}"/>
                </a:ext>
              </a:extLst>
            </p:cNvPr>
            <p:cNvSpPr txBox="1">
              <a:spLocks noChangeAspect="1"/>
            </p:cNvSpPr>
            <p:nvPr/>
          </p:nvSpPr>
          <p:spPr>
            <a:xfrm>
              <a:off x="2186842"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24" name="Group 23">
              <a:extLst>
                <a:ext uri="{FF2B5EF4-FFF2-40B4-BE49-F238E27FC236}">
                  <a16:creationId xmlns:a16="http://schemas.microsoft.com/office/drawing/2014/main" id="{1B99C696-FF9E-1E45-AC32-788D592DE183}"/>
                </a:ext>
              </a:extLst>
            </p:cNvPr>
            <p:cNvGrpSpPr/>
            <p:nvPr/>
          </p:nvGrpSpPr>
          <p:grpSpPr>
            <a:xfrm>
              <a:off x="2305319" y="2484964"/>
              <a:ext cx="601644" cy="592111"/>
              <a:chOff x="2972159" y="3215447"/>
              <a:chExt cx="802192" cy="789482"/>
            </a:xfrm>
          </p:grpSpPr>
          <p:grpSp>
            <p:nvGrpSpPr>
              <p:cNvPr id="84" name="Graphic 1">
                <a:extLst>
                  <a:ext uri="{FF2B5EF4-FFF2-40B4-BE49-F238E27FC236}">
                    <a16:creationId xmlns:a16="http://schemas.microsoft.com/office/drawing/2014/main" id="{756AF25B-7EF9-0742-906B-FCB061E98249}"/>
                  </a:ext>
                </a:extLst>
              </p:cNvPr>
              <p:cNvGrpSpPr/>
              <p:nvPr/>
            </p:nvGrpSpPr>
            <p:grpSpPr>
              <a:xfrm>
                <a:off x="2972159" y="3215447"/>
                <a:ext cx="786274" cy="721943"/>
                <a:chOff x="4284811" y="2307431"/>
                <a:chExt cx="570557" cy="523875"/>
              </a:xfrm>
            </p:grpSpPr>
            <p:sp>
              <p:nvSpPr>
                <p:cNvPr id="88" name="Freeform: Shape 46">
                  <a:extLst>
                    <a:ext uri="{FF2B5EF4-FFF2-40B4-BE49-F238E27FC236}">
                      <a16:creationId xmlns:a16="http://schemas.microsoft.com/office/drawing/2014/main" id="{34686924-0359-6B47-ABC7-B9D134D83940}"/>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9" name="Freeform: Shape 47">
                  <a:extLst>
                    <a:ext uri="{FF2B5EF4-FFF2-40B4-BE49-F238E27FC236}">
                      <a16:creationId xmlns:a16="http://schemas.microsoft.com/office/drawing/2014/main" id="{FB033559-B9BA-5E41-B6AB-2DD7C83EA0EB}"/>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0" name="Freeform: Shape 48">
                  <a:extLst>
                    <a:ext uri="{FF2B5EF4-FFF2-40B4-BE49-F238E27FC236}">
                      <a16:creationId xmlns:a16="http://schemas.microsoft.com/office/drawing/2014/main" id="{4628482D-5C89-5D4D-9AA2-BA3BB8CCE778}"/>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1" name="Freeform: Shape 49">
                  <a:extLst>
                    <a:ext uri="{FF2B5EF4-FFF2-40B4-BE49-F238E27FC236}">
                      <a16:creationId xmlns:a16="http://schemas.microsoft.com/office/drawing/2014/main" id="{3053EB4C-3A78-E74C-AC56-2215BB18E3CC}"/>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85" name="Group 84">
                <a:extLst>
                  <a:ext uri="{FF2B5EF4-FFF2-40B4-BE49-F238E27FC236}">
                    <a16:creationId xmlns:a16="http://schemas.microsoft.com/office/drawing/2014/main" id="{2C5A0EFA-C057-C842-ACE9-8D6B6BAC1265}"/>
                  </a:ext>
                </a:extLst>
              </p:cNvPr>
              <p:cNvGrpSpPr/>
              <p:nvPr/>
            </p:nvGrpSpPr>
            <p:grpSpPr>
              <a:xfrm>
                <a:off x="3500031" y="3730609"/>
                <a:ext cx="274320" cy="274320"/>
                <a:chOff x="9506671" y="3337855"/>
                <a:chExt cx="554038" cy="552450"/>
              </a:xfrm>
            </p:grpSpPr>
            <p:sp>
              <p:nvSpPr>
                <p:cNvPr id="86" name="Oval 85">
                  <a:extLst>
                    <a:ext uri="{FF2B5EF4-FFF2-40B4-BE49-F238E27FC236}">
                      <a16:creationId xmlns:a16="http://schemas.microsoft.com/office/drawing/2014/main" id="{2F1BC044-EA1B-2144-A794-4DFD98079729}"/>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7" name="Freeform 5">
                  <a:extLst>
                    <a:ext uri="{FF2B5EF4-FFF2-40B4-BE49-F238E27FC236}">
                      <a16:creationId xmlns:a16="http://schemas.microsoft.com/office/drawing/2014/main" id="{3FD6CC16-10F1-A44B-BB61-E74B90636366}"/>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5" name="Elbow Connector 24">
              <a:extLst>
                <a:ext uri="{FF2B5EF4-FFF2-40B4-BE49-F238E27FC236}">
                  <a16:creationId xmlns:a16="http://schemas.microsoft.com/office/drawing/2014/main" id="{6CE540F2-26AB-0F4E-9011-4CA095B37EDB}"/>
                </a:ext>
              </a:extLst>
            </p:cNvPr>
            <p:cNvCxnSpPr>
              <a:cxnSpLocks/>
            </p:cNvCxnSpPr>
            <p:nvPr/>
          </p:nvCxnSpPr>
          <p:spPr>
            <a:xfrm>
              <a:off x="6422881" y="1719502"/>
              <a:ext cx="1034009" cy="997520"/>
            </a:xfrm>
            <a:prstGeom prst="bentConnector3">
              <a:avLst/>
            </a:prstGeom>
            <a:noFill/>
            <a:ln w="19050" cap="flat" cmpd="sng" algn="ctr">
              <a:solidFill>
                <a:srgbClr val="E6ECEF"/>
              </a:solidFill>
              <a:prstDash val="solid"/>
              <a:headEnd type="none" w="med" len="sm"/>
              <a:tailEnd type="arrow" w="lg" len="sm"/>
            </a:ln>
            <a:effectLst/>
          </p:spPr>
        </p:cxnSp>
        <p:cxnSp>
          <p:nvCxnSpPr>
            <p:cNvPr id="26" name="Elbow Connector 25">
              <a:extLst>
                <a:ext uri="{FF2B5EF4-FFF2-40B4-BE49-F238E27FC236}">
                  <a16:creationId xmlns:a16="http://schemas.microsoft.com/office/drawing/2014/main" id="{688E8E83-300D-1445-8A7E-F432B079C26C}"/>
                </a:ext>
              </a:extLst>
            </p:cNvPr>
            <p:cNvCxnSpPr>
              <a:cxnSpLocks/>
            </p:cNvCxnSpPr>
            <p:nvPr/>
          </p:nvCxnSpPr>
          <p:spPr>
            <a:xfrm rot="10800000" flipV="1">
              <a:off x="4491905" y="1735441"/>
              <a:ext cx="1027723" cy="854704"/>
            </a:xfrm>
            <a:prstGeom prst="bentConnector3">
              <a:avLst/>
            </a:prstGeom>
            <a:noFill/>
            <a:ln w="19050" cap="flat" cmpd="sng" algn="ctr">
              <a:solidFill>
                <a:srgbClr val="E6ECEF"/>
              </a:solidFill>
              <a:prstDash val="solid"/>
              <a:headEnd type="arrow" w="lg" len="sm"/>
              <a:tailEnd type="none" w="med" len="sm"/>
            </a:ln>
            <a:effectLst/>
          </p:spPr>
        </p:cxnSp>
        <p:grpSp>
          <p:nvGrpSpPr>
            <p:cNvPr id="27" name="Group 26">
              <a:extLst>
                <a:ext uri="{FF2B5EF4-FFF2-40B4-BE49-F238E27FC236}">
                  <a16:creationId xmlns:a16="http://schemas.microsoft.com/office/drawing/2014/main" id="{907B31CA-C1FA-D64C-A23C-486A76BBF877}"/>
                </a:ext>
              </a:extLst>
            </p:cNvPr>
            <p:cNvGrpSpPr/>
            <p:nvPr/>
          </p:nvGrpSpPr>
          <p:grpSpPr>
            <a:xfrm>
              <a:off x="5740982" y="1582171"/>
              <a:ext cx="543144" cy="496229"/>
              <a:chOff x="7397138" y="1596917"/>
              <a:chExt cx="997883" cy="911689"/>
            </a:xfrm>
          </p:grpSpPr>
          <p:sp>
            <p:nvSpPr>
              <p:cNvPr id="60" name="Freeform 5">
                <a:extLst>
                  <a:ext uri="{FF2B5EF4-FFF2-40B4-BE49-F238E27FC236}">
                    <a16:creationId xmlns:a16="http://schemas.microsoft.com/office/drawing/2014/main" id="{C0A4940F-C67E-A74B-94D1-EC0A8D6CA35A}"/>
                  </a:ext>
                </a:extLst>
              </p:cNvPr>
              <p:cNvSpPr>
                <a:spLocks/>
              </p:cNvSpPr>
              <p:nvPr/>
            </p:nvSpPr>
            <p:spPr bwMode="auto">
              <a:xfrm>
                <a:off x="7503633" y="1596917"/>
                <a:ext cx="796459" cy="8377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1" name="Freeform 6">
                <a:extLst>
                  <a:ext uri="{FF2B5EF4-FFF2-40B4-BE49-F238E27FC236}">
                    <a16:creationId xmlns:a16="http://schemas.microsoft.com/office/drawing/2014/main" id="{2DC639F7-F73B-2245-A771-40479A997C52}"/>
                  </a:ext>
                </a:extLst>
              </p:cNvPr>
              <p:cNvSpPr>
                <a:spLocks/>
              </p:cNvSpPr>
              <p:nvPr/>
            </p:nvSpPr>
            <p:spPr bwMode="auto">
              <a:xfrm>
                <a:off x="7397138" y="1596917"/>
                <a:ext cx="450727" cy="626968"/>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2" name="Freeform 7">
                <a:extLst>
                  <a:ext uri="{FF2B5EF4-FFF2-40B4-BE49-F238E27FC236}">
                    <a16:creationId xmlns:a16="http://schemas.microsoft.com/office/drawing/2014/main" id="{C99E85A5-0819-CE45-B296-2CCFE3F4F289}"/>
                  </a:ext>
                </a:extLst>
              </p:cNvPr>
              <p:cNvSpPr>
                <a:spLocks/>
              </p:cNvSpPr>
              <p:nvPr/>
            </p:nvSpPr>
            <p:spPr bwMode="auto">
              <a:xfrm>
                <a:off x="7766119" y="1999646"/>
                <a:ext cx="87746" cy="389230"/>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3" name="Freeform 8">
                <a:extLst>
                  <a:ext uri="{FF2B5EF4-FFF2-40B4-BE49-F238E27FC236}">
                    <a16:creationId xmlns:a16="http://schemas.microsoft.com/office/drawing/2014/main" id="{22C9602D-3005-854E-ABE1-9BB224EFF16D}"/>
                  </a:ext>
                </a:extLst>
              </p:cNvPr>
              <p:cNvSpPr>
                <a:spLocks/>
              </p:cNvSpPr>
              <p:nvPr/>
            </p:nvSpPr>
            <p:spPr bwMode="auto">
              <a:xfrm>
                <a:off x="7611627" y="2163138"/>
                <a:ext cx="236238" cy="131993"/>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4" name="Line 9">
                <a:extLst>
                  <a:ext uri="{FF2B5EF4-FFF2-40B4-BE49-F238E27FC236}">
                    <a16:creationId xmlns:a16="http://schemas.microsoft.com/office/drawing/2014/main" id="{D9DCBE4A-B164-F743-945C-1266F7381157}"/>
                  </a:ext>
                </a:extLst>
              </p:cNvPr>
              <p:cNvSpPr>
                <a:spLocks noChangeShapeType="1"/>
              </p:cNvSpPr>
              <p:nvPr/>
            </p:nvSpPr>
            <p:spPr bwMode="auto">
              <a:xfrm flipV="1">
                <a:off x="7627376" y="2329629"/>
                <a:ext cx="134243" cy="7949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5" name="Freeform 10">
                <a:extLst>
                  <a:ext uri="{FF2B5EF4-FFF2-40B4-BE49-F238E27FC236}">
                    <a16:creationId xmlns:a16="http://schemas.microsoft.com/office/drawing/2014/main" id="{3EEB1DFE-0183-C547-AB3E-90F815AF7603}"/>
                  </a:ext>
                </a:extLst>
              </p:cNvPr>
              <p:cNvSpPr>
                <a:spLocks/>
              </p:cNvSpPr>
              <p:nvPr/>
            </p:nvSpPr>
            <p:spPr bwMode="auto">
              <a:xfrm>
                <a:off x="7508132" y="2037894"/>
                <a:ext cx="227238" cy="188240"/>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6" name="Freeform 11">
                <a:extLst>
                  <a:ext uri="{FF2B5EF4-FFF2-40B4-BE49-F238E27FC236}">
                    <a16:creationId xmlns:a16="http://schemas.microsoft.com/office/drawing/2014/main" id="{1E3BDA65-1626-664B-8E24-7C9A332028A6}"/>
                  </a:ext>
                </a:extLst>
              </p:cNvPr>
              <p:cNvSpPr>
                <a:spLocks/>
              </p:cNvSpPr>
              <p:nvPr/>
            </p:nvSpPr>
            <p:spPr bwMode="auto">
              <a:xfrm>
                <a:off x="7508132" y="1857154"/>
                <a:ext cx="117744" cy="176991"/>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7" name="Freeform 12">
                <a:extLst>
                  <a:ext uri="{FF2B5EF4-FFF2-40B4-BE49-F238E27FC236}">
                    <a16:creationId xmlns:a16="http://schemas.microsoft.com/office/drawing/2014/main" id="{D4E1B96A-D7C4-1F4F-B92C-5E6200F8EDA5}"/>
                  </a:ext>
                </a:extLst>
              </p:cNvPr>
              <p:cNvSpPr>
                <a:spLocks/>
              </p:cNvSpPr>
              <p:nvPr/>
            </p:nvSpPr>
            <p:spPr bwMode="auto">
              <a:xfrm>
                <a:off x="7625876" y="1727410"/>
                <a:ext cx="109494" cy="205489"/>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8" name="Line 13">
                <a:extLst>
                  <a:ext uri="{FF2B5EF4-FFF2-40B4-BE49-F238E27FC236}">
                    <a16:creationId xmlns:a16="http://schemas.microsoft.com/office/drawing/2014/main" id="{71A52758-EEB0-B149-9218-4940C3F364A0}"/>
                  </a:ext>
                </a:extLst>
              </p:cNvPr>
              <p:cNvSpPr>
                <a:spLocks noChangeShapeType="1"/>
              </p:cNvSpPr>
              <p:nvPr/>
            </p:nvSpPr>
            <p:spPr bwMode="auto">
              <a:xfrm>
                <a:off x="7622127" y="1661414"/>
                <a:ext cx="0" cy="178491"/>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9" name="Line 14">
                <a:extLst>
                  <a:ext uri="{FF2B5EF4-FFF2-40B4-BE49-F238E27FC236}">
                    <a16:creationId xmlns:a16="http://schemas.microsoft.com/office/drawing/2014/main" id="{FB18634D-E010-1749-8B42-4300E385F3A9}"/>
                  </a:ext>
                </a:extLst>
              </p:cNvPr>
              <p:cNvSpPr>
                <a:spLocks noChangeShapeType="1"/>
              </p:cNvSpPr>
              <p:nvPr/>
            </p:nvSpPr>
            <p:spPr bwMode="auto">
              <a:xfrm flipH="1">
                <a:off x="7993358" y="1794907"/>
                <a:ext cx="182991"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0" name="Line 15">
                <a:extLst>
                  <a:ext uri="{FF2B5EF4-FFF2-40B4-BE49-F238E27FC236}">
                    <a16:creationId xmlns:a16="http://schemas.microsoft.com/office/drawing/2014/main" id="{DDE90509-2618-DD4A-8678-41E00B1BEA36}"/>
                  </a:ext>
                </a:extLst>
              </p:cNvPr>
              <p:cNvSpPr>
                <a:spLocks noChangeShapeType="1"/>
              </p:cNvSpPr>
              <p:nvPr/>
            </p:nvSpPr>
            <p:spPr bwMode="auto">
              <a:xfrm flipH="1" flipV="1">
                <a:off x="8137350" y="2067143"/>
                <a:ext cx="125244" cy="8474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1" name="Line 16">
                <a:extLst>
                  <a:ext uri="{FF2B5EF4-FFF2-40B4-BE49-F238E27FC236}">
                    <a16:creationId xmlns:a16="http://schemas.microsoft.com/office/drawing/2014/main" id="{44C49C37-3E28-A94C-85B3-9686920D8682}"/>
                  </a:ext>
                </a:extLst>
              </p:cNvPr>
              <p:cNvSpPr>
                <a:spLocks noChangeShapeType="1"/>
              </p:cNvSpPr>
              <p:nvPr/>
            </p:nvSpPr>
            <p:spPr bwMode="auto">
              <a:xfrm>
                <a:off x="7865114" y="2262133"/>
                <a:ext cx="12824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2" name="Line 17">
                <a:extLst>
                  <a:ext uri="{FF2B5EF4-FFF2-40B4-BE49-F238E27FC236}">
                    <a16:creationId xmlns:a16="http://schemas.microsoft.com/office/drawing/2014/main" id="{180743B6-B8D0-F94B-AF54-8AEF9B68612E}"/>
                  </a:ext>
                </a:extLst>
              </p:cNvPr>
              <p:cNvSpPr>
                <a:spLocks noChangeShapeType="1"/>
              </p:cNvSpPr>
              <p:nvPr/>
            </p:nvSpPr>
            <p:spPr bwMode="auto">
              <a:xfrm flipH="1">
                <a:off x="7401638" y="1976398"/>
                <a:ext cx="125244" cy="61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3" name="Line 18">
                <a:extLst>
                  <a:ext uri="{FF2B5EF4-FFF2-40B4-BE49-F238E27FC236}">
                    <a16:creationId xmlns:a16="http://schemas.microsoft.com/office/drawing/2014/main" id="{EF3A6F92-E2A2-8E4C-82FC-D751FCFE51D0}"/>
                  </a:ext>
                </a:extLst>
              </p:cNvPr>
              <p:cNvSpPr>
                <a:spLocks noChangeShapeType="1"/>
              </p:cNvSpPr>
              <p:nvPr/>
            </p:nvSpPr>
            <p:spPr bwMode="auto">
              <a:xfrm flipH="1">
                <a:off x="7397138" y="1976398"/>
                <a:ext cx="129743" cy="64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4" name="Line 19">
                <a:extLst>
                  <a:ext uri="{FF2B5EF4-FFF2-40B4-BE49-F238E27FC236}">
                    <a16:creationId xmlns:a16="http://schemas.microsoft.com/office/drawing/2014/main" id="{0A111226-B2BB-A44C-AA2D-06652B335D59}"/>
                  </a:ext>
                </a:extLst>
              </p:cNvPr>
              <p:cNvSpPr>
                <a:spLocks noChangeShapeType="1"/>
              </p:cNvSpPr>
              <p:nvPr/>
            </p:nvSpPr>
            <p:spPr bwMode="auto">
              <a:xfrm>
                <a:off x="7625876" y="1932900"/>
                <a:ext cx="0" cy="104995"/>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5" name="Line 20">
                <a:extLst>
                  <a:ext uri="{FF2B5EF4-FFF2-40B4-BE49-F238E27FC236}">
                    <a16:creationId xmlns:a16="http://schemas.microsoft.com/office/drawing/2014/main" id="{7148B5F6-24BB-BE49-9D79-B8DC45526FD0}"/>
                  </a:ext>
                </a:extLst>
              </p:cNvPr>
              <p:cNvSpPr>
                <a:spLocks noChangeShapeType="1"/>
              </p:cNvSpPr>
              <p:nvPr/>
            </p:nvSpPr>
            <p:spPr bwMode="auto">
              <a:xfrm>
                <a:off x="7622127" y="1658414"/>
                <a:ext cx="0" cy="18674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6" name="Line 21">
                <a:extLst>
                  <a:ext uri="{FF2B5EF4-FFF2-40B4-BE49-F238E27FC236}">
                    <a16:creationId xmlns:a16="http://schemas.microsoft.com/office/drawing/2014/main" id="{15C7BB8B-0787-8E45-B0C7-66B9EE3D61ED}"/>
                  </a:ext>
                </a:extLst>
              </p:cNvPr>
              <p:cNvSpPr>
                <a:spLocks noChangeShapeType="1"/>
              </p:cNvSpPr>
              <p:nvPr/>
            </p:nvSpPr>
            <p:spPr bwMode="auto">
              <a:xfrm>
                <a:off x="7853865" y="2262133"/>
                <a:ext cx="13949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7" name="Oval 76">
                <a:extLst>
                  <a:ext uri="{FF2B5EF4-FFF2-40B4-BE49-F238E27FC236}">
                    <a16:creationId xmlns:a16="http://schemas.microsoft.com/office/drawing/2014/main" id="{6F96DDC5-E7E1-034D-9DC4-8B530D10344C}"/>
                  </a:ext>
                </a:extLst>
              </p:cNvPr>
              <p:cNvSpPr>
                <a:spLocks noChangeArrowheads="1"/>
              </p:cNvSpPr>
              <p:nvPr/>
            </p:nvSpPr>
            <p:spPr bwMode="auto">
              <a:xfrm>
                <a:off x="8103602" y="202889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8" name="Oval 77">
                <a:extLst>
                  <a:ext uri="{FF2B5EF4-FFF2-40B4-BE49-F238E27FC236}">
                    <a16:creationId xmlns:a16="http://schemas.microsoft.com/office/drawing/2014/main" id="{D9750DBD-0E99-9F4A-BAF3-169884010B5D}"/>
                  </a:ext>
                </a:extLst>
              </p:cNvPr>
              <p:cNvSpPr>
                <a:spLocks noChangeArrowheads="1"/>
              </p:cNvSpPr>
              <p:nvPr/>
            </p:nvSpPr>
            <p:spPr bwMode="auto">
              <a:xfrm>
                <a:off x="7922111" y="194564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9" name="Oval 78">
                <a:extLst>
                  <a:ext uri="{FF2B5EF4-FFF2-40B4-BE49-F238E27FC236}">
                    <a16:creationId xmlns:a16="http://schemas.microsoft.com/office/drawing/2014/main" id="{F3C15A9A-2984-0B46-AA6F-13723CBBE550}"/>
                  </a:ext>
                </a:extLst>
              </p:cNvPr>
              <p:cNvSpPr>
                <a:spLocks noChangeArrowheads="1"/>
              </p:cNvSpPr>
              <p:nvPr/>
            </p:nvSpPr>
            <p:spPr bwMode="auto">
              <a:xfrm>
                <a:off x="7955110" y="175590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0" name="Oval 79">
                <a:extLst>
                  <a:ext uri="{FF2B5EF4-FFF2-40B4-BE49-F238E27FC236}">
                    <a16:creationId xmlns:a16="http://schemas.microsoft.com/office/drawing/2014/main" id="{709DBBAE-BC12-D34B-8E6E-C9D4462F62E6}"/>
                  </a:ext>
                </a:extLst>
              </p:cNvPr>
              <p:cNvSpPr>
                <a:spLocks noChangeArrowheads="1"/>
              </p:cNvSpPr>
              <p:nvPr/>
            </p:nvSpPr>
            <p:spPr bwMode="auto">
              <a:xfrm>
                <a:off x="7955110" y="222313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nvGrpSpPr>
              <p:cNvPr id="81" name="Group 80">
                <a:extLst>
                  <a:ext uri="{FF2B5EF4-FFF2-40B4-BE49-F238E27FC236}">
                    <a16:creationId xmlns:a16="http://schemas.microsoft.com/office/drawing/2014/main" id="{4668AF87-562C-C944-A071-08498B71D8DA}"/>
                  </a:ext>
                </a:extLst>
              </p:cNvPr>
              <p:cNvGrpSpPr/>
              <p:nvPr/>
            </p:nvGrpSpPr>
            <p:grpSpPr>
              <a:xfrm>
                <a:off x="8004922" y="2119625"/>
                <a:ext cx="390099" cy="388981"/>
                <a:chOff x="9506671" y="3337855"/>
                <a:chExt cx="554038" cy="552450"/>
              </a:xfrm>
            </p:grpSpPr>
            <p:sp>
              <p:nvSpPr>
                <p:cNvPr id="82" name="Oval 81">
                  <a:extLst>
                    <a:ext uri="{FF2B5EF4-FFF2-40B4-BE49-F238E27FC236}">
                      <a16:creationId xmlns:a16="http://schemas.microsoft.com/office/drawing/2014/main" id="{B82ECCFC-5ED6-0D4E-9486-7AFCC37DC9FB}"/>
                    </a:ext>
                  </a:extLst>
                </p:cNvPr>
                <p:cNvSpPr/>
                <p:nvPr/>
              </p:nvSpPr>
              <p:spPr bwMode="auto">
                <a:xfrm>
                  <a:off x="9515515" y="3348880"/>
                  <a:ext cx="545194" cy="54142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3" name="Freeform 5">
                  <a:extLst>
                    <a:ext uri="{FF2B5EF4-FFF2-40B4-BE49-F238E27FC236}">
                      <a16:creationId xmlns:a16="http://schemas.microsoft.com/office/drawing/2014/main" id="{782ADBA8-01D4-414A-A748-2621691AA0CD}"/>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grpSp>
          <p:nvGrpSpPr>
            <p:cNvPr id="28" name="Group 27">
              <a:extLst>
                <a:ext uri="{FF2B5EF4-FFF2-40B4-BE49-F238E27FC236}">
                  <a16:creationId xmlns:a16="http://schemas.microsoft.com/office/drawing/2014/main" id="{049DBB08-482A-8542-8063-012C96A29F90}"/>
                </a:ext>
              </a:extLst>
            </p:cNvPr>
            <p:cNvGrpSpPr/>
            <p:nvPr/>
          </p:nvGrpSpPr>
          <p:grpSpPr>
            <a:xfrm>
              <a:off x="3618165" y="2570222"/>
              <a:ext cx="802822" cy="546620"/>
              <a:chOff x="4608539" y="3280327"/>
              <a:chExt cx="1070429" cy="728827"/>
            </a:xfrm>
          </p:grpSpPr>
          <p:grpSp>
            <p:nvGrpSpPr>
              <p:cNvPr id="52" name="Group 8">
                <a:extLst>
                  <a:ext uri="{FF2B5EF4-FFF2-40B4-BE49-F238E27FC236}">
                    <a16:creationId xmlns:a16="http://schemas.microsoft.com/office/drawing/2014/main" id="{7F0BD24B-9DD8-1240-A307-80626F444A9B}"/>
                  </a:ext>
                </a:extLst>
              </p:cNvPr>
              <p:cNvGrpSpPr>
                <a:grpSpLocks noChangeAspect="1"/>
              </p:cNvGrpSpPr>
              <p:nvPr/>
            </p:nvGrpSpPr>
            <p:grpSpPr bwMode="auto">
              <a:xfrm>
                <a:off x="4608539" y="3280327"/>
                <a:ext cx="1070429" cy="728827"/>
                <a:chOff x="2074" y="3871"/>
                <a:chExt cx="1924" cy="1310"/>
              </a:xfrm>
            </p:grpSpPr>
            <p:sp>
              <p:nvSpPr>
                <p:cNvPr id="56" name="Freeform 10">
                  <a:extLst>
                    <a:ext uri="{FF2B5EF4-FFF2-40B4-BE49-F238E27FC236}">
                      <a16:creationId xmlns:a16="http://schemas.microsoft.com/office/drawing/2014/main" id="{D2CEBEA8-F68D-594E-9AFF-0E2BF27A8FCB}"/>
                    </a:ext>
                  </a:extLst>
                </p:cNvPr>
                <p:cNvSpPr>
                  <a:spLocks/>
                </p:cNvSpPr>
                <p:nvPr/>
              </p:nvSpPr>
              <p:spPr bwMode="auto">
                <a:xfrm>
                  <a:off x="2439" y="4374"/>
                  <a:ext cx="1205" cy="807"/>
                </a:xfrm>
                <a:custGeom>
                  <a:avLst/>
                  <a:gdLst>
                    <a:gd name="T0" fmla="*/ 0 w 888"/>
                    <a:gd name="T1" fmla="*/ 0 h 595"/>
                    <a:gd name="T2" fmla="*/ 0 w 888"/>
                    <a:gd name="T3" fmla="*/ 270 h 595"/>
                    <a:gd name="T4" fmla="*/ 888 w 888"/>
                    <a:gd name="T5" fmla="*/ 270 h 595"/>
                    <a:gd name="T6" fmla="*/ 888 w 888"/>
                    <a:gd name="T7" fmla="*/ 0 h 595"/>
                  </a:gdLst>
                  <a:ahLst/>
                  <a:cxnLst>
                    <a:cxn ang="0">
                      <a:pos x="T0" y="T1"/>
                    </a:cxn>
                    <a:cxn ang="0">
                      <a:pos x="T2" y="T3"/>
                    </a:cxn>
                    <a:cxn ang="0">
                      <a:pos x="T4" y="T5"/>
                    </a:cxn>
                    <a:cxn ang="0">
                      <a:pos x="T6" y="T7"/>
                    </a:cxn>
                  </a:cxnLst>
                  <a:rect l="0" t="0" r="r" b="b"/>
                  <a:pathLst>
                    <a:path w="888" h="595">
                      <a:moveTo>
                        <a:pt x="0" y="0"/>
                      </a:moveTo>
                      <a:cubicBezTo>
                        <a:pt x="0" y="270"/>
                        <a:pt x="0" y="270"/>
                        <a:pt x="0" y="270"/>
                      </a:cubicBezTo>
                      <a:cubicBezTo>
                        <a:pt x="0" y="270"/>
                        <a:pt x="424" y="595"/>
                        <a:pt x="888" y="270"/>
                      </a:cubicBezTo>
                      <a:cubicBezTo>
                        <a:pt x="888" y="0"/>
                        <a:pt x="888" y="0"/>
                        <a:pt x="888" y="0"/>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7" name="Freeform 9">
                  <a:extLst>
                    <a:ext uri="{FF2B5EF4-FFF2-40B4-BE49-F238E27FC236}">
                      <a16:creationId xmlns:a16="http://schemas.microsoft.com/office/drawing/2014/main" id="{695A3546-1072-FA4B-AEA9-23E1D4089D28}"/>
                    </a:ext>
                  </a:extLst>
                </p:cNvPr>
                <p:cNvSpPr>
                  <a:spLocks/>
                </p:cNvSpPr>
                <p:nvPr/>
              </p:nvSpPr>
              <p:spPr bwMode="auto">
                <a:xfrm>
                  <a:off x="2074" y="3871"/>
                  <a:ext cx="1924" cy="731"/>
                </a:xfrm>
                <a:custGeom>
                  <a:avLst/>
                  <a:gdLst>
                    <a:gd name="T0" fmla="*/ 962 w 1924"/>
                    <a:gd name="T1" fmla="*/ 731 h 731"/>
                    <a:gd name="T2" fmla="*/ 0 w 1924"/>
                    <a:gd name="T3" fmla="*/ 366 h 731"/>
                    <a:gd name="T4" fmla="*/ 962 w 1924"/>
                    <a:gd name="T5" fmla="*/ 0 h 731"/>
                    <a:gd name="T6" fmla="*/ 1924 w 1924"/>
                    <a:gd name="T7" fmla="*/ 366 h 731"/>
                    <a:gd name="T8" fmla="*/ 962 w 1924"/>
                    <a:gd name="T9" fmla="*/ 731 h 731"/>
                  </a:gdLst>
                  <a:ahLst/>
                  <a:cxnLst>
                    <a:cxn ang="0">
                      <a:pos x="T0" y="T1"/>
                    </a:cxn>
                    <a:cxn ang="0">
                      <a:pos x="T2" y="T3"/>
                    </a:cxn>
                    <a:cxn ang="0">
                      <a:pos x="T4" y="T5"/>
                    </a:cxn>
                    <a:cxn ang="0">
                      <a:pos x="T6" y="T7"/>
                    </a:cxn>
                    <a:cxn ang="0">
                      <a:pos x="T8" y="T9"/>
                    </a:cxn>
                  </a:cxnLst>
                  <a:rect l="0" t="0" r="r" b="b"/>
                  <a:pathLst>
                    <a:path w="1924" h="731">
                      <a:moveTo>
                        <a:pt x="962" y="731"/>
                      </a:moveTo>
                      <a:lnTo>
                        <a:pt x="0" y="366"/>
                      </a:lnTo>
                      <a:lnTo>
                        <a:pt x="962" y="0"/>
                      </a:lnTo>
                      <a:lnTo>
                        <a:pt x="1924" y="366"/>
                      </a:lnTo>
                      <a:lnTo>
                        <a:pt x="962" y="731"/>
                      </a:ln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8" name="Line 11">
                  <a:extLst>
                    <a:ext uri="{FF2B5EF4-FFF2-40B4-BE49-F238E27FC236}">
                      <a16:creationId xmlns:a16="http://schemas.microsoft.com/office/drawing/2014/main" id="{DE6A3E1E-0BAE-604F-BE5C-C05E48F418BE}"/>
                    </a:ext>
                  </a:extLst>
                </p:cNvPr>
                <p:cNvSpPr>
                  <a:spLocks noChangeShapeType="1"/>
                </p:cNvSpPr>
                <p:nvPr/>
              </p:nvSpPr>
              <p:spPr bwMode="auto">
                <a:xfrm>
                  <a:off x="3867" y="4287"/>
                  <a:ext cx="0" cy="26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9" name="Oval 12">
                  <a:extLst>
                    <a:ext uri="{FF2B5EF4-FFF2-40B4-BE49-F238E27FC236}">
                      <a16:creationId xmlns:a16="http://schemas.microsoft.com/office/drawing/2014/main" id="{661D72FD-4B30-DF4E-BBD3-5BCC1DA85F60}"/>
                    </a:ext>
                  </a:extLst>
                </p:cNvPr>
                <p:cNvSpPr>
                  <a:spLocks noChangeArrowheads="1"/>
                </p:cNvSpPr>
                <p:nvPr/>
              </p:nvSpPr>
              <p:spPr bwMode="auto">
                <a:xfrm>
                  <a:off x="3832" y="4553"/>
                  <a:ext cx="71" cy="70"/>
                </a:xfrm>
                <a:prstGeom prst="ellips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53" name="Group 52">
                <a:extLst>
                  <a:ext uri="{FF2B5EF4-FFF2-40B4-BE49-F238E27FC236}">
                    <a16:creationId xmlns:a16="http://schemas.microsoft.com/office/drawing/2014/main" id="{057875DB-DBD5-C64E-AF3E-257EA08BFD1C}"/>
                  </a:ext>
                </a:extLst>
              </p:cNvPr>
              <p:cNvGrpSpPr/>
              <p:nvPr/>
            </p:nvGrpSpPr>
            <p:grpSpPr>
              <a:xfrm>
                <a:off x="5319755" y="3696771"/>
                <a:ext cx="274320" cy="274320"/>
                <a:chOff x="5402052" y="3625223"/>
                <a:chExt cx="403621" cy="403621"/>
              </a:xfrm>
            </p:grpSpPr>
            <p:sp>
              <p:nvSpPr>
                <p:cNvPr id="54" name="Oval 53">
                  <a:extLst>
                    <a:ext uri="{FF2B5EF4-FFF2-40B4-BE49-F238E27FC236}">
                      <a16:creationId xmlns:a16="http://schemas.microsoft.com/office/drawing/2014/main" id="{39E684DC-E317-804F-B9CC-B134AC774483}"/>
                    </a:ext>
                  </a:extLst>
                </p:cNvPr>
                <p:cNvSpPr/>
                <p:nvPr/>
              </p:nvSpPr>
              <p:spPr bwMode="auto">
                <a:xfrm>
                  <a:off x="5402052" y="3625223"/>
                  <a:ext cx="403621" cy="403621"/>
                </a:xfrm>
                <a:prstGeom prst="ellipse">
                  <a:avLst/>
                </a:prstGeom>
                <a:solidFill>
                  <a:srgbClr val="111111"/>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cs typeface="Segoe UI" pitchFamily="34" charset="0"/>
                  </a:endParaRPr>
                </a:p>
              </p:txBody>
            </p:sp>
            <p:sp>
              <p:nvSpPr>
                <p:cNvPr id="55" name="Freeform 16">
                  <a:extLst>
                    <a:ext uri="{FF2B5EF4-FFF2-40B4-BE49-F238E27FC236}">
                      <a16:creationId xmlns:a16="http://schemas.microsoft.com/office/drawing/2014/main" id="{8B514176-686C-8B4E-B811-6A5199E2CA76}"/>
                    </a:ext>
                  </a:extLst>
                </p:cNvPr>
                <p:cNvSpPr>
                  <a:spLocks noEditPoints="1"/>
                </p:cNvSpPr>
                <p:nvPr/>
              </p:nvSpPr>
              <p:spPr bwMode="auto">
                <a:xfrm>
                  <a:off x="5480066" y="3703237"/>
                  <a:ext cx="247592" cy="247592"/>
                </a:xfrm>
                <a:custGeom>
                  <a:avLst/>
                  <a:gdLst>
                    <a:gd name="T0" fmla="*/ 212 w 212"/>
                    <a:gd name="T1" fmla="*/ 159 h 212"/>
                    <a:gd name="T2" fmla="*/ 164 w 212"/>
                    <a:gd name="T3" fmla="*/ 168 h 212"/>
                    <a:gd name="T4" fmla="*/ 142 w 212"/>
                    <a:gd name="T5" fmla="*/ 212 h 212"/>
                    <a:gd name="T6" fmla="*/ 107 w 212"/>
                    <a:gd name="T7" fmla="*/ 167 h 212"/>
                    <a:gd name="T8" fmla="*/ 126 w 212"/>
                    <a:gd name="T9" fmla="*/ 142 h 212"/>
                    <a:gd name="T10" fmla="*/ 158 w 212"/>
                    <a:gd name="T11" fmla="*/ 152 h 212"/>
                    <a:gd name="T12" fmla="*/ 158 w 212"/>
                    <a:gd name="T13" fmla="*/ 120 h 212"/>
                    <a:gd name="T14" fmla="*/ 178 w 212"/>
                    <a:gd name="T15" fmla="*/ 113 h 212"/>
                    <a:gd name="T16" fmla="*/ 212 w 212"/>
                    <a:gd name="T17" fmla="*/ 159 h 212"/>
                    <a:gd name="T18" fmla="*/ 88 w 212"/>
                    <a:gd name="T19" fmla="*/ 142 h 212"/>
                    <a:gd name="T20" fmla="*/ 56 w 212"/>
                    <a:gd name="T21" fmla="*/ 152 h 212"/>
                    <a:gd name="T22" fmla="*/ 56 w 212"/>
                    <a:gd name="T23" fmla="*/ 120 h 212"/>
                    <a:gd name="T24" fmla="*/ 35 w 212"/>
                    <a:gd name="T25" fmla="*/ 113 h 212"/>
                    <a:gd name="T26" fmla="*/ 0 w 212"/>
                    <a:gd name="T27" fmla="*/ 159 h 212"/>
                    <a:gd name="T28" fmla="*/ 49 w 212"/>
                    <a:gd name="T29" fmla="*/ 168 h 212"/>
                    <a:gd name="T30" fmla="*/ 71 w 212"/>
                    <a:gd name="T31" fmla="*/ 212 h 212"/>
                    <a:gd name="T32" fmla="*/ 106 w 212"/>
                    <a:gd name="T33" fmla="*/ 165 h 212"/>
                    <a:gd name="T34" fmla="*/ 88 w 212"/>
                    <a:gd name="T35" fmla="*/ 142 h 212"/>
                    <a:gd name="T36" fmla="*/ 24 w 212"/>
                    <a:gd name="T37" fmla="*/ 58 h 212"/>
                    <a:gd name="T38" fmla="*/ 45 w 212"/>
                    <a:gd name="T39" fmla="*/ 84 h 212"/>
                    <a:gd name="T40" fmla="*/ 24 w 212"/>
                    <a:gd name="T41" fmla="*/ 110 h 212"/>
                    <a:gd name="T42" fmla="*/ 56 w 212"/>
                    <a:gd name="T43" fmla="*/ 120 h 212"/>
                    <a:gd name="T44" fmla="*/ 56 w 212"/>
                    <a:gd name="T45" fmla="*/ 152 h 212"/>
                    <a:gd name="T46" fmla="*/ 88 w 212"/>
                    <a:gd name="T47" fmla="*/ 142 h 212"/>
                    <a:gd name="T48" fmla="*/ 107 w 212"/>
                    <a:gd name="T49" fmla="*/ 168 h 212"/>
                    <a:gd name="T50" fmla="*/ 126 w 212"/>
                    <a:gd name="T51" fmla="*/ 142 h 212"/>
                    <a:gd name="T52" fmla="*/ 158 w 212"/>
                    <a:gd name="T53" fmla="*/ 152 h 212"/>
                    <a:gd name="T54" fmla="*/ 158 w 212"/>
                    <a:gd name="T55" fmla="*/ 120 h 212"/>
                    <a:gd name="T56" fmla="*/ 190 w 212"/>
                    <a:gd name="T57" fmla="*/ 110 h 212"/>
                    <a:gd name="T58" fmla="*/ 171 w 212"/>
                    <a:gd name="T59" fmla="*/ 84 h 212"/>
                    <a:gd name="T60" fmla="*/ 190 w 212"/>
                    <a:gd name="T61" fmla="*/ 58 h 212"/>
                    <a:gd name="T62" fmla="*/ 158 w 212"/>
                    <a:gd name="T63" fmla="*/ 48 h 212"/>
                    <a:gd name="T64" fmla="*/ 158 w 212"/>
                    <a:gd name="T65" fmla="*/ 17 h 212"/>
                    <a:gd name="T66" fmla="*/ 126 w 212"/>
                    <a:gd name="T67" fmla="*/ 26 h 212"/>
                    <a:gd name="T68" fmla="*/ 107 w 212"/>
                    <a:gd name="T69" fmla="*/ 0 h 212"/>
                    <a:gd name="T70" fmla="*/ 88 w 212"/>
                    <a:gd name="T71" fmla="*/ 26 h 212"/>
                    <a:gd name="T72" fmla="*/ 56 w 212"/>
                    <a:gd name="T73" fmla="*/ 17 h 212"/>
                    <a:gd name="T74" fmla="*/ 56 w 212"/>
                    <a:gd name="T75" fmla="*/ 48 h 212"/>
                    <a:gd name="T76" fmla="*/ 24 w 212"/>
                    <a:gd name="T77" fmla="*/ 58 h 212"/>
                    <a:gd name="T78" fmla="*/ 24 w 212"/>
                    <a:gd name="T79" fmla="*/ 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 h="212">
                      <a:moveTo>
                        <a:pt x="212" y="159"/>
                      </a:moveTo>
                      <a:lnTo>
                        <a:pt x="164" y="168"/>
                      </a:lnTo>
                      <a:lnTo>
                        <a:pt x="142" y="212"/>
                      </a:lnTo>
                      <a:lnTo>
                        <a:pt x="107" y="167"/>
                      </a:lnTo>
                      <a:lnTo>
                        <a:pt x="126" y="142"/>
                      </a:lnTo>
                      <a:lnTo>
                        <a:pt x="158" y="152"/>
                      </a:lnTo>
                      <a:lnTo>
                        <a:pt x="158" y="120"/>
                      </a:lnTo>
                      <a:lnTo>
                        <a:pt x="178" y="113"/>
                      </a:lnTo>
                      <a:lnTo>
                        <a:pt x="212" y="159"/>
                      </a:lnTo>
                      <a:close/>
                      <a:moveTo>
                        <a:pt x="88" y="142"/>
                      </a:moveTo>
                      <a:lnTo>
                        <a:pt x="56" y="152"/>
                      </a:lnTo>
                      <a:lnTo>
                        <a:pt x="56" y="120"/>
                      </a:lnTo>
                      <a:lnTo>
                        <a:pt x="35" y="113"/>
                      </a:lnTo>
                      <a:lnTo>
                        <a:pt x="0" y="159"/>
                      </a:lnTo>
                      <a:lnTo>
                        <a:pt x="49" y="168"/>
                      </a:lnTo>
                      <a:lnTo>
                        <a:pt x="71" y="212"/>
                      </a:lnTo>
                      <a:lnTo>
                        <a:pt x="106" y="165"/>
                      </a:lnTo>
                      <a:lnTo>
                        <a:pt x="88" y="142"/>
                      </a:lnTo>
                      <a:close/>
                      <a:moveTo>
                        <a:pt x="24" y="58"/>
                      </a:moveTo>
                      <a:lnTo>
                        <a:pt x="45" y="84"/>
                      </a:lnTo>
                      <a:lnTo>
                        <a:pt x="24" y="110"/>
                      </a:lnTo>
                      <a:lnTo>
                        <a:pt x="56" y="120"/>
                      </a:lnTo>
                      <a:lnTo>
                        <a:pt x="56" y="152"/>
                      </a:lnTo>
                      <a:lnTo>
                        <a:pt x="88" y="142"/>
                      </a:lnTo>
                      <a:lnTo>
                        <a:pt x="107" y="168"/>
                      </a:lnTo>
                      <a:lnTo>
                        <a:pt x="126" y="142"/>
                      </a:lnTo>
                      <a:lnTo>
                        <a:pt x="158" y="152"/>
                      </a:lnTo>
                      <a:lnTo>
                        <a:pt x="158" y="120"/>
                      </a:lnTo>
                      <a:lnTo>
                        <a:pt x="190" y="110"/>
                      </a:lnTo>
                      <a:lnTo>
                        <a:pt x="171" y="84"/>
                      </a:lnTo>
                      <a:lnTo>
                        <a:pt x="190" y="58"/>
                      </a:lnTo>
                      <a:lnTo>
                        <a:pt x="158" y="48"/>
                      </a:lnTo>
                      <a:lnTo>
                        <a:pt x="158" y="17"/>
                      </a:lnTo>
                      <a:lnTo>
                        <a:pt x="126" y="26"/>
                      </a:lnTo>
                      <a:lnTo>
                        <a:pt x="107" y="0"/>
                      </a:lnTo>
                      <a:lnTo>
                        <a:pt x="88" y="26"/>
                      </a:lnTo>
                      <a:lnTo>
                        <a:pt x="56" y="17"/>
                      </a:lnTo>
                      <a:lnTo>
                        <a:pt x="56" y="48"/>
                      </a:lnTo>
                      <a:lnTo>
                        <a:pt x="24" y="58"/>
                      </a:lnTo>
                      <a:lnTo>
                        <a:pt x="24" y="58"/>
                      </a:ln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9" name="Straight Arrow Connector 28">
              <a:extLst>
                <a:ext uri="{FF2B5EF4-FFF2-40B4-BE49-F238E27FC236}">
                  <a16:creationId xmlns:a16="http://schemas.microsoft.com/office/drawing/2014/main" id="{588B337F-FF82-E643-8386-24CEE5929ADA}"/>
                </a:ext>
              </a:extLst>
            </p:cNvPr>
            <p:cNvCxnSpPr>
              <a:cxnSpLocks noChangeAspect="1"/>
            </p:cNvCxnSpPr>
            <p:nvPr/>
          </p:nvCxnSpPr>
          <p:spPr>
            <a:xfrm>
              <a:off x="3075717" y="2804779"/>
              <a:ext cx="472856" cy="0"/>
            </a:xfrm>
            <a:prstGeom prst="straightConnector1">
              <a:avLst/>
            </a:prstGeom>
            <a:noFill/>
            <a:ln w="19050" cap="flat" cmpd="sng" algn="ctr">
              <a:solidFill>
                <a:srgbClr val="E6ECEF"/>
              </a:solidFill>
              <a:prstDash val="solid"/>
              <a:headEnd type="none" w="med" len="sm"/>
              <a:tailEnd type="arrow" w="lg" len="sm"/>
            </a:ln>
            <a:effectLst/>
          </p:spPr>
        </p:cxnSp>
        <p:grpSp>
          <p:nvGrpSpPr>
            <p:cNvPr id="30" name="Group 29">
              <a:extLst>
                <a:ext uri="{FF2B5EF4-FFF2-40B4-BE49-F238E27FC236}">
                  <a16:creationId xmlns:a16="http://schemas.microsoft.com/office/drawing/2014/main" id="{32452212-6D6F-CD4A-A831-6965ED4417E9}"/>
                </a:ext>
              </a:extLst>
            </p:cNvPr>
            <p:cNvGrpSpPr>
              <a:grpSpLocks noChangeAspect="1"/>
            </p:cNvGrpSpPr>
            <p:nvPr/>
          </p:nvGrpSpPr>
          <p:grpSpPr>
            <a:xfrm>
              <a:off x="7633241" y="2594199"/>
              <a:ext cx="323996" cy="394782"/>
              <a:chOff x="2967116" y="2452488"/>
              <a:chExt cx="552801" cy="673576"/>
            </a:xfrm>
            <a:solidFill>
              <a:srgbClr val="111111"/>
            </a:solidFill>
          </p:grpSpPr>
          <p:sp>
            <p:nvSpPr>
              <p:cNvPr id="49" name="Flowchart: Magnetic Disk 10">
                <a:extLst>
                  <a:ext uri="{FF2B5EF4-FFF2-40B4-BE49-F238E27FC236}">
                    <a16:creationId xmlns:a16="http://schemas.microsoft.com/office/drawing/2014/main" id="{933B389D-431E-9347-A358-DE53037B9B4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0" name="Flowchart: Magnetic Disk 11">
                <a:extLst>
                  <a:ext uri="{FF2B5EF4-FFF2-40B4-BE49-F238E27FC236}">
                    <a16:creationId xmlns:a16="http://schemas.microsoft.com/office/drawing/2014/main" id="{426D026E-4814-7545-9D57-406DE0CF8CA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1" name="Flowchart: Magnetic Disk 12">
                <a:extLst>
                  <a:ext uri="{FF2B5EF4-FFF2-40B4-BE49-F238E27FC236}">
                    <a16:creationId xmlns:a16="http://schemas.microsoft.com/office/drawing/2014/main" id="{1BB76950-735B-644E-8768-80EF99E97660}"/>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1" name="TextBox 30">
              <a:extLst>
                <a:ext uri="{FF2B5EF4-FFF2-40B4-BE49-F238E27FC236}">
                  <a16:creationId xmlns:a16="http://schemas.microsoft.com/office/drawing/2014/main" id="{FAF52781-CCA9-1F45-BDE5-7854A8177116}"/>
                </a:ext>
              </a:extLst>
            </p:cNvPr>
            <p:cNvSpPr txBox="1"/>
            <p:nvPr/>
          </p:nvSpPr>
          <p:spPr>
            <a:xfrm>
              <a:off x="7362061"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训练数据</a:t>
              </a:r>
              <a:endParaRPr lang="en-US" sz="1500" spc="0" dirty="0">
                <a:latin typeface="+mn-lt"/>
              </a:endParaRPr>
            </a:p>
          </p:txBody>
        </p:sp>
        <p:cxnSp>
          <p:nvCxnSpPr>
            <p:cNvPr id="32" name="Elbow Connector 31">
              <a:extLst>
                <a:ext uri="{FF2B5EF4-FFF2-40B4-BE49-F238E27FC236}">
                  <a16:creationId xmlns:a16="http://schemas.microsoft.com/office/drawing/2014/main" id="{29DFF924-5C87-7440-A4F2-0889EBD1220D}"/>
                </a:ext>
              </a:extLst>
            </p:cNvPr>
            <p:cNvCxnSpPr>
              <a:cxnSpLocks/>
            </p:cNvCxnSpPr>
            <p:nvPr/>
          </p:nvCxnSpPr>
          <p:spPr>
            <a:xfrm flipV="1">
              <a:off x="6487497" y="2923391"/>
              <a:ext cx="952998" cy="910533"/>
            </a:xfrm>
            <a:prstGeom prst="bentConnector3">
              <a:avLst>
                <a:gd name="adj1" fmla="val 50000"/>
              </a:avLst>
            </a:prstGeom>
            <a:noFill/>
            <a:ln w="19050" cap="flat" cmpd="sng" algn="ctr">
              <a:solidFill>
                <a:srgbClr val="E6ECEF"/>
              </a:solidFill>
              <a:prstDash val="solid"/>
              <a:headEnd type="none" w="med" len="sm"/>
              <a:tailEnd type="arrow" w="lg" len="sm"/>
            </a:ln>
            <a:effectLst/>
          </p:spPr>
        </p:cxnSp>
        <p:cxnSp>
          <p:nvCxnSpPr>
            <p:cNvPr id="33" name="Elbow Connector 32">
              <a:extLst>
                <a:ext uri="{FF2B5EF4-FFF2-40B4-BE49-F238E27FC236}">
                  <a16:creationId xmlns:a16="http://schemas.microsoft.com/office/drawing/2014/main" id="{C76595AA-B7AB-0844-B271-37802FF8FA87}"/>
                </a:ext>
              </a:extLst>
            </p:cNvPr>
            <p:cNvCxnSpPr>
              <a:cxnSpLocks/>
            </p:cNvCxnSpPr>
            <p:nvPr/>
          </p:nvCxnSpPr>
          <p:spPr>
            <a:xfrm rot="10800000">
              <a:off x="4489855" y="2782832"/>
              <a:ext cx="1053549" cy="1051093"/>
            </a:xfrm>
            <a:prstGeom prst="bentConnector3">
              <a:avLst/>
            </a:prstGeom>
            <a:noFill/>
            <a:ln w="19050" cap="flat" cmpd="sng" algn="ctr">
              <a:solidFill>
                <a:srgbClr val="E6ECEF"/>
              </a:solidFill>
              <a:prstDash val="solid"/>
              <a:headEnd type="arrow" w="lg" len="sm"/>
              <a:tailEnd type="none" w="med" len="sm"/>
            </a:ln>
            <a:effectLst/>
          </p:spPr>
        </p:cxnSp>
        <p:grpSp>
          <p:nvGrpSpPr>
            <p:cNvPr id="34" name="Group 33">
              <a:extLst>
                <a:ext uri="{FF2B5EF4-FFF2-40B4-BE49-F238E27FC236}">
                  <a16:creationId xmlns:a16="http://schemas.microsoft.com/office/drawing/2014/main" id="{431720CB-B38B-0C40-88B3-3C771F0278B4}"/>
                </a:ext>
              </a:extLst>
            </p:cNvPr>
            <p:cNvGrpSpPr>
              <a:grpSpLocks noChangeAspect="1"/>
            </p:cNvGrpSpPr>
            <p:nvPr/>
          </p:nvGrpSpPr>
          <p:grpSpPr>
            <a:xfrm>
              <a:off x="1003841" y="2594199"/>
              <a:ext cx="323996" cy="394782"/>
              <a:chOff x="2967116" y="2452488"/>
              <a:chExt cx="552801" cy="673576"/>
            </a:xfrm>
            <a:solidFill>
              <a:srgbClr val="111111"/>
            </a:solidFill>
          </p:grpSpPr>
          <p:sp>
            <p:nvSpPr>
              <p:cNvPr id="46" name="Flowchart: Magnetic Disk 10">
                <a:extLst>
                  <a:ext uri="{FF2B5EF4-FFF2-40B4-BE49-F238E27FC236}">
                    <a16:creationId xmlns:a16="http://schemas.microsoft.com/office/drawing/2014/main" id="{D8B0B552-8088-FF48-BFC8-268C0AE4BB7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7" name="Flowchart: Magnetic Disk 11">
                <a:extLst>
                  <a:ext uri="{FF2B5EF4-FFF2-40B4-BE49-F238E27FC236}">
                    <a16:creationId xmlns:a16="http://schemas.microsoft.com/office/drawing/2014/main" id="{1D51AE28-AA83-A046-BA6F-3ADE8E34CC2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8" name="Flowchart: Magnetic Disk 12">
                <a:extLst>
                  <a:ext uri="{FF2B5EF4-FFF2-40B4-BE49-F238E27FC236}">
                    <a16:creationId xmlns:a16="http://schemas.microsoft.com/office/drawing/2014/main" id="{2E03285B-071A-204B-B744-68E649796DFC}"/>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5" name="TextBox 34">
              <a:extLst>
                <a:ext uri="{FF2B5EF4-FFF2-40B4-BE49-F238E27FC236}">
                  <a16:creationId xmlns:a16="http://schemas.microsoft.com/office/drawing/2014/main" id="{C7FF776A-2B5D-994C-B313-2B9978F33C15}"/>
                </a:ext>
              </a:extLst>
            </p:cNvPr>
            <p:cNvSpPr txBox="1">
              <a:spLocks noChangeAspect="1"/>
            </p:cNvSpPr>
            <p:nvPr/>
          </p:nvSpPr>
          <p:spPr>
            <a:xfrm>
              <a:off x="5579377" y="3703347"/>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36" name="Group 35">
              <a:extLst>
                <a:ext uri="{FF2B5EF4-FFF2-40B4-BE49-F238E27FC236}">
                  <a16:creationId xmlns:a16="http://schemas.microsoft.com/office/drawing/2014/main" id="{BAE5D1C9-FEEF-AB4F-8F40-108F6970A760}"/>
                </a:ext>
              </a:extLst>
            </p:cNvPr>
            <p:cNvGrpSpPr/>
            <p:nvPr/>
          </p:nvGrpSpPr>
          <p:grpSpPr>
            <a:xfrm>
              <a:off x="5711732" y="3088467"/>
              <a:ext cx="601644" cy="592111"/>
              <a:chOff x="2972159" y="3215447"/>
              <a:chExt cx="802192" cy="789482"/>
            </a:xfrm>
          </p:grpSpPr>
          <p:grpSp>
            <p:nvGrpSpPr>
              <p:cNvPr id="38" name="Graphic 1">
                <a:extLst>
                  <a:ext uri="{FF2B5EF4-FFF2-40B4-BE49-F238E27FC236}">
                    <a16:creationId xmlns:a16="http://schemas.microsoft.com/office/drawing/2014/main" id="{10863A57-BD1C-114A-99F7-1D659445355B}"/>
                  </a:ext>
                </a:extLst>
              </p:cNvPr>
              <p:cNvGrpSpPr/>
              <p:nvPr/>
            </p:nvGrpSpPr>
            <p:grpSpPr>
              <a:xfrm>
                <a:off x="2972159" y="3215447"/>
                <a:ext cx="786274" cy="721943"/>
                <a:chOff x="4284811" y="2307431"/>
                <a:chExt cx="570557" cy="523875"/>
              </a:xfrm>
            </p:grpSpPr>
            <p:sp>
              <p:nvSpPr>
                <p:cNvPr id="42" name="Freeform: Shape 46">
                  <a:extLst>
                    <a:ext uri="{FF2B5EF4-FFF2-40B4-BE49-F238E27FC236}">
                      <a16:creationId xmlns:a16="http://schemas.microsoft.com/office/drawing/2014/main" id="{8D21BD9A-9395-C842-A3C9-498CB7DDFCC7}"/>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3" name="Freeform: Shape 47">
                  <a:extLst>
                    <a:ext uri="{FF2B5EF4-FFF2-40B4-BE49-F238E27FC236}">
                      <a16:creationId xmlns:a16="http://schemas.microsoft.com/office/drawing/2014/main" id="{D2760220-DA28-3A4E-8D93-E4F4553FF6E0}"/>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4" name="Freeform: Shape 48">
                  <a:extLst>
                    <a:ext uri="{FF2B5EF4-FFF2-40B4-BE49-F238E27FC236}">
                      <a16:creationId xmlns:a16="http://schemas.microsoft.com/office/drawing/2014/main" id="{EEDE7780-F2E9-EE48-AF3D-EF7EF49A0B56}"/>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5" name="Freeform: Shape 49">
                  <a:extLst>
                    <a:ext uri="{FF2B5EF4-FFF2-40B4-BE49-F238E27FC236}">
                      <a16:creationId xmlns:a16="http://schemas.microsoft.com/office/drawing/2014/main" id="{15BF51D0-A914-AC4E-BC93-C10D3CFA8478}"/>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39" name="Group 38">
                <a:extLst>
                  <a:ext uri="{FF2B5EF4-FFF2-40B4-BE49-F238E27FC236}">
                    <a16:creationId xmlns:a16="http://schemas.microsoft.com/office/drawing/2014/main" id="{D9DF25C1-AFCB-D642-8CD3-673D4EC1622D}"/>
                  </a:ext>
                </a:extLst>
              </p:cNvPr>
              <p:cNvGrpSpPr/>
              <p:nvPr/>
            </p:nvGrpSpPr>
            <p:grpSpPr>
              <a:xfrm>
                <a:off x="3500031" y="3730609"/>
                <a:ext cx="274320" cy="274320"/>
                <a:chOff x="9506671" y="3337855"/>
                <a:chExt cx="554038" cy="552450"/>
              </a:xfrm>
            </p:grpSpPr>
            <p:sp>
              <p:nvSpPr>
                <p:cNvPr id="40" name="Oval 39">
                  <a:extLst>
                    <a:ext uri="{FF2B5EF4-FFF2-40B4-BE49-F238E27FC236}">
                      <a16:creationId xmlns:a16="http://schemas.microsoft.com/office/drawing/2014/main" id="{2FAC30DA-48CE-4E4F-8B53-2312E276EBDE}"/>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1" name="Freeform 5">
                  <a:extLst>
                    <a:ext uri="{FF2B5EF4-FFF2-40B4-BE49-F238E27FC236}">
                      <a16:creationId xmlns:a16="http://schemas.microsoft.com/office/drawing/2014/main" id="{2885EF74-097D-7647-A677-5245B7949AC9}"/>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37" name="Connector: Elbow 18">
              <a:extLst>
                <a:ext uri="{FF2B5EF4-FFF2-40B4-BE49-F238E27FC236}">
                  <a16:creationId xmlns:a16="http://schemas.microsoft.com/office/drawing/2014/main" id="{9518C0DD-2FA3-2840-8B9A-67E58FE8109A}"/>
                </a:ext>
              </a:extLst>
            </p:cNvPr>
            <p:cNvCxnSpPr>
              <a:cxnSpLocks/>
            </p:cNvCxnSpPr>
            <p:nvPr/>
          </p:nvCxnSpPr>
          <p:spPr>
            <a:xfrm rot="5400000" flipH="1">
              <a:off x="4509922" y="2662414"/>
              <a:ext cx="1001268" cy="1981962"/>
            </a:xfrm>
            <a:prstGeom prst="bentConnector3">
              <a:avLst>
                <a:gd name="adj1" fmla="val -1712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4F6F3C9F-03A8-EC47-8BFC-4CECD82E4291}"/>
              </a:ext>
            </a:extLst>
          </p:cNvPr>
          <p:cNvSpPr/>
          <p:nvPr/>
        </p:nvSpPr>
        <p:spPr>
          <a:xfrm>
            <a:off x="2456935" y="5509070"/>
            <a:ext cx="8793771" cy="379656"/>
          </a:xfrm>
          <a:prstGeom prst="rect">
            <a:avLst/>
          </a:prstGeom>
        </p:spPr>
        <p:txBody>
          <a:bodyPr wrap="square">
            <a:spAutoFit/>
          </a:bodyPr>
          <a:lstStyle/>
          <a:p>
            <a:r>
              <a:rPr lang="zh-CN" altLang="en-US" sz="1867" dirty="0">
                <a:solidFill>
                  <a:srgbClr val="FA9B1C"/>
                </a:solidFill>
                <a:latin typeface="Amazon Ember" panose="020B0603020204020204" pitchFamily="34" charset="0"/>
                <a:cs typeface="Amazon Ember" panose="020B0603020204020204" pitchFamily="34" charset="0"/>
              </a:rPr>
              <a:t>自动数据标记与单独的人工相比，它有助于减少标记数据集所需的成本和时间。</a:t>
            </a:r>
            <a:endParaRPr lang="en-US" sz="1867" dirty="0">
              <a:solidFill>
                <a:srgbClr val="FA9B1C"/>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Rectangle 92">
            <a:extLst>
              <a:ext uri="{FF2B5EF4-FFF2-40B4-BE49-F238E27FC236}">
                <a16:creationId xmlns:a16="http://schemas.microsoft.com/office/drawing/2014/main" id="{D8F54BF7-EB2F-2040-9EF3-A2D6880EDB00}"/>
              </a:ext>
            </a:extLst>
          </p:cNvPr>
          <p:cNvSpPr/>
          <p:nvPr/>
        </p:nvSpPr>
        <p:spPr>
          <a:xfrm>
            <a:off x="2456934" y="5767651"/>
            <a:ext cx="8905002" cy="379656"/>
          </a:xfrm>
          <a:prstGeom prst="rect">
            <a:avLst/>
          </a:prstGeom>
        </p:spPr>
        <p:txBody>
          <a:bodyPr wrap="none">
            <a:spAutoFit/>
          </a:bodyPr>
          <a:lstStyle/>
          <a:p>
            <a:r>
              <a:rPr lang="zh-CN" altLang="en-US" sz="1867" dirty="0">
                <a:solidFill>
                  <a:srgbClr val="FA9B1C"/>
                </a:solidFill>
                <a:latin typeface="Amazon Ember" panose="020B0603020204020204" pitchFamily="34" charset="0"/>
              </a:rPr>
              <a:t>目前可针对图像分类、</a:t>
            </a:r>
            <a:r>
              <a:rPr lang="zh-CN" altLang="en-US" sz="1867" dirty="0">
                <a:solidFill>
                  <a:srgbClr val="FA9B1C"/>
                </a:solidFill>
              </a:rPr>
              <a:t>对象检测、语义分割、文本分类</a:t>
            </a:r>
            <a:r>
              <a:rPr lang="en-US" altLang="zh-CN" sz="1867" dirty="0">
                <a:solidFill>
                  <a:srgbClr val="FA9B1C"/>
                </a:solidFill>
              </a:rPr>
              <a:t>4</a:t>
            </a:r>
            <a:r>
              <a:rPr lang="zh-CN" altLang="en-US" sz="1867" dirty="0">
                <a:solidFill>
                  <a:srgbClr val="FA9B1C"/>
                </a:solidFill>
              </a:rPr>
              <a:t>类场景启用自动标记功能。</a:t>
            </a:r>
            <a:endParaRPr lang="en-US" altLang="zh-CN" sz="1867" dirty="0">
              <a:solidFill>
                <a:srgbClr val="FA9B1C"/>
              </a:solidFill>
            </a:endParaRPr>
          </a:p>
        </p:txBody>
      </p:sp>
      <p:sp>
        <p:nvSpPr>
          <p:cNvPr id="95" name="Rectangle 94"/>
          <p:cNvSpPr/>
          <p:nvPr/>
        </p:nvSpPr>
        <p:spPr>
          <a:xfrm>
            <a:off x="3048000" y="3156209"/>
            <a:ext cx="2674340" cy="284758"/>
          </a:xfrm>
          <a:prstGeom prst="rect">
            <a:avLst/>
          </a:prstGeom>
        </p:spPr>
        <p:txBody>
          <a:bodyPr wrap="square">
            <a:spAutoFit/>
          </a:bodyPr>
          <a:lstStyle/>
          <a:p>
            <a:pPr defTabSz="634950">
              <a:lnSpc>
                <a:spcPct val="90000"/>
              </a:lnSpc>
              <a:spcAft>
                <a:spcPts val="1250"/>
              </a:spcAft>
              <a:defRPr/>
            </a:pPr>
            <a:endParaRPr lang="zh-CN" altLang="en-US" sz="1389"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Rectangle 97">
            <a:extLst>
              <a:ext uri="{FF2B5EF4-FFF2-40B4-BE49-F238E27FC236}">
                <a16:creationId xmlns:a16="http://schemas.microsoft.com/office/drawing/2014/main" id="{37CB1959-4394-5E4E-BC7F-767D6971E70B}"/>
              </a:ext>
            </a:extLst>
          </p:cNvPr>
          <p:cNvSpPr/>
          <p:nvPr/>
        </p:nvSpPr>
        <p:spPr>
          <a:xfrm>
            <a:off x="4839794" y="3409462"/>
            <a:ext cx="1186413" cy="379656"/>
          </a:xfrm>
          <a:prstGeom prst="rect">
            <a:avLst/>
          </a:prstGeom>
        </p:spPr>
        <p:txBody>
          <a:bodyPr wrap="square">
            <a:spAutoFit/>
          </a:bodyPr>
          <a:lstStyle/>
          <a:p>
            <a:r>
              <a:rPr lang="zh-CN" altLang="en-US" sz="1867" dirty="0"/>
              <a:t>内建模型</a:t>
            </a:r>
            <a:endParaRPr lang="en-US" sz="1867" dirty="0"/>
          </a:p>
        </p:txBody>
      </p:sp>
    </p:spTree>
    <p:extLst>
      <p:ext uri="{BB962C8B-B14F-4D97-AF65-F5344CB8AC3E}">
        <p14:creationId xmlns:p14="http://schemas.microsoft.com/office/powerpoint/2010/main" val="18624558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7311"/>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4912921"/>
          </a:xfrm>
        </p:spPr>
        <p:txBody>
          <a:bodyPr>
            <a:normAutofit/>
          </a:bodyPr>
          <a:lstStyle/>
          <a:p>
            <a:r>
              <a:rPr lang="en-US" altLang="zh-CN" dirty="0"/>
              <a:t>GT</a:t>
            </a:r>
            <a:r>
              <a:rPr lang="zh-CN" altLang="en-US" dirty="0"/>
              <a:t>的自动</a:t>
            </a:r>
            <a:r>
              <a:rPr lang="en-US" altLang="zh-CN" dirty="0"/>
              <a:t>labeling</a:t>
            </a:r>
            <a:r>
              <a:rPr lang="zh-CN" altLang="en-US" dirty="0"/>
              <a:t>的原理（以目标检测为例）：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000126" y="2235935"/>
            <a:ext cx="4800599" cy="35790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362" y="2235935"/>
            <a:ext cx="5162550" cy="3579078"/>
          </a:xfrm>
          <a:prstGeom prst="rect">
            <a:avLst/>
          </a:prstGeom>
        </p:spPr>
      </p:pic>
    </p:spTree>
    <p:extLst>
      <p:ext uri="{BB962C8B-B14F-4D97-AF65-F5344CB8AC3E}">
        <p14:creationId xmlns:p14="http://schemas.microsoft.com/office/powerpoint/2010/main" val="394220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288" y="1825625"/>
            <a:ext cx="9758362" cy="4679950"/>
          </a:xfrm>
        </p:spPr>
      </p:pic>
    </p:spTree>
    <p:extLst>
      <p:ext uri="{BB962C8B-B14F-4D97-AF65-F5344CB8AC3E}">
        <p14:creationId xmlns:p14="http://schemas.microsoft.com/office/powerpoint/2010/main" val="350848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76" y="1905793"/>
            <a:ext cx="9942021" cy="4578133"/>
          </a:xfrm>
        </p:spPr>
      </p:pic>
    </p:spTree>
    <p:extLst>
      <p:ext uri="{BB962C8B-B14F-4D97-AF65-F5344CB8AC3E}">
        <p14:creationId xmlns:p14="http://schemas.microsoft.com/office/powerpoint/2010/main" val="931892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0597"/>
          </a:xfrm>
        </p:spPr>
        <p:txBody>
          <a:bodyPr/>
          <a:lstStyle/>
          <a:p>
            <a:r>
              <a:rPr lang="en-US" altLang="zh-CN" dirty="0"/>
              <a:t>Continue…..</a:t>
            </a:r>
            <a:endParaRPr lang="en-US" dirty="0"/>
          </a:p>
        </p:txBody>
      </p:sp>
      <p:sp>
        <p:nvSpPr>
          <p:cNvPr id="3" name="Content Placeholder 2"/>
          <p:cNvSpPr>
            <a:spLocks noGrp="1"/>
          </p:cNvSpPr>
          <p:nvPr>
            <p:ph idx="1"/>
          </p:nvPr>
        </p:nvSpPr>
        <p:spPr>
          <a:xfrm>
            <a:off x="838200" y="1384663"/>
            <a:ext cx="10515600" cy="4792300"/>
          </a:xfrm>
        </p:spPr>
        <p:txBody>
          <a:bodyPr>
            <a:normAutofit/>
          </a:bodyPr>
          <a:lstStyle/>
          <a:p>
            <a:r>
              <a:rPr lang="zh-CN" altLang="en-US" dirty="0"/>
              <a:t>亮点：</a:t>
            </a:r>
            <a:endParaRPr lang="en-US" altLang="zh-CN" dirty="0"/>
          </a:p>
          <a:p>
            <a:pPr lvl="1"/>
            <a:r>
              <a:rPr lang="zh-CN" altLang="en-US" b="1" dirty="0"/>
              <a:t>可对单个</a:t>
            </a:r>
            <a:r>
              <a:rPr lang="en-US" altLang="zh-CN" b="1" dirty="0"/>
              <a:t>data object</a:t>
            </a:r>
            <a:r>
              <a:rPr lang="zh-CN" altLang="en-US" b="1" dirty="0"/>
              <a:t>指定多个</a:t>
            </a:r>
            <a:r>
              <a:rPr lang="en-US" altLang="zh-CN" b="1" dirty="0"/>
              <a:t>worker</a:t>
            </a:r>
            <a:r>
              <a:rPr lang="zh-CN" altLang="en-US" b="1" dirty="0"/>
              <a:t>，</a:t>
            </a:r>
            <a:r>
              <a:rPr lang="en-US" altLang="zh-CN" b="1" dirty="0"/>
              <a:t>Ground Truth</a:t>
            </a:r>
            <a:r>
              <a:rPr lang="zh-CN" altLang="en-US" b="1" dirty="0"/>
              <a:t>服务会自动融合为一个标注结果。</a:t>
            </a:r>
            <a:endParaRPr lang="en-US" altLang="zh-CN" b="1" dirty="0"/>
          </a:p>
          <a:p>
            <a:pPr lvl="1"/>
            <a:r>
              <a:rPr lang="en-US" altLang="zh-CN" b="1" dirty="0"/>
              <a:t>auto-labeling</a:t>
            </a:r>
            <a:r>
              <a:rPr lang="zh-CN" altLang="en-US" b="1" dirty="0"/>
              <a:t>的</a:t>
            </a:r>
            <a:r>
              <a:rPr lang="en-US" altLang="zh-CN" b="1" dirty="0"/>
              <a:t>warm start</a:t>
            </a:r>
            <a:r>
              <a:rPr lang="zh-CN" altLang="en-US" dirty="0"/>
              <a:t>：</a:t>
            </a:r>
            <a:endParaRPr lang="en-US" altLang="zh-CN" dirty="0"/>
          </a:p>
          <a:p>
            <a:pPr lvl="2"/>
            <a:r>
              <a:rPr lang="zh-CN" altLang="en-US" dirty="0"/>
              <a:t>利用上一个</a:t>
            </a:r>
            <a:r>
              <a:rPr lang="en-US" altLang="zh-CN" dirty="0"/>
              <a:t>automated labeling job</a:t>
            </a:r>
            <a:r>
              <a:rPr lang="zh-CN" altLang="en-US" dirty="0"/>
              <a:t>生成的模型作为下一个</a:t>
            </a:r>
            <a:r>
              <a:rPr lang="en-US" altLang="zh-CN" dirty="0"/>
              <a:t>automated labeling job</a:t>
            </a:r>
            <a:r>
              <a:rPr lang="zh-CN" altLang="en-US" dirty="0"/>
              <a:t>的</a:t>
            </a:r>
            <a:r>
              <a:rPr lang="en-US" altLang="zh-CN" dirty="0"/>
              <a:t>pre-trained</a:t>
            </a:r>
            <a:r>
              <a:rPr lang="zh-CN" altLang="en-US" dirty="0"/>
              <a:t>模型可以加快数据</a:t>
            </a:r>
            <a:r>
              <a:rPr lang="en-US" altLang="zh-CN" dirty="0"/>
              <a:t>labeling</a:t>
            </a:r>
            <a:r>
              <a:rPr lang="zh-CN" altLang="en-US" dirty="0"/>
              <a:t>的过程和节省成本。</a:t>
            </a:r>
            <a:endParaRPr lang="en-US" altLang="zh-CN" dirty="0"/>
          </a:p>
          <a:p>
            <a:pPr lvl="1"/>
            <a:r>
              <a:rPr lang="zh-CN" altLang="en-US" b="1" dirty="0">
                <a:solidFill>
                  <a:srgbClr val="FF0000"/>
                </a:solidFill>
              </a:rPr>
              <a:t>利用</a:t>
            </a:r>
            <a:r>
              <a:rPr lang="en-US" altLang="zh-CN" b="1" dirty="0">
                <a:solidFill>
                  <a:srgbClr val="FF0000"/>
                </a:solidFill>
              </a:rPr>
              <a:t>Ground Truth labeling job</a:t>
            </a:r>
            <a:r>
              <a:rPr lang="zh-CN" altLang="en-US" b="1" dirty="0">
                <a:solidFill>
                  <a:srgbClr val="FF0000"/>
                </a:solidFill>
              </a:rPr>
              <a:t>生成的</a:t>
            </a:r>
            <a:r>
              <a:rPr lang="en-US" altLang="zh-CN" b="1" dirty="0">
                <a:solidFill>
                  <a:srgbClr val="FF0000"/>
                </a:solidFill>
              </a:rPr>
              <a:t>manifest</a:t>
            </a:r>
            <a:r>
              <a:rPr lang="zh-CN" altLang="en-US" b="1" dirty="0">
                <a:solidFill>
                  <a:srgbClr val="FF0000"/>
                </a:solidFill>
              </a:rPr>
              <a:t>文件可以直接作为</a:t>
            </a:r>
            <a:r>
              <a:rPr lang="en-US" altLang="zh-CN" b="1" dirty="0" err="1">
                <a:solidFill>
                  <a:srgbClr val="FF0000"/>
                </a:solidFill>
              </a:rPr>
              <a:t>SageMaker</a:t>
            </a:r>
            <a:r>
              <a:rPr lang="zh-CN" altLang="en-US" b="1" dirty="0">
                <a:solidFill>
                  <a:srgbClr val="FF0000"/>
                </a:solidFill>
              </a:rPr>
              <a:t>内建算法训练时的</a:t>
            </a:r>
            <a:r>
              <a:rPr lang="en-US" altLang="zh-CN" b="1" dirty="0">
                <a:solidFill>
                  <a:srgbClr val="FF0000"/>
                </a:solidFill>
              </a:rPr>
              <a:t>channel</a:t>
            </a:r>
            <a:r>
              <a:rPr lang="zh-CN" altLang="en-US" b="1" dirty="0">
                <a:solidFill>
                  <a:srgbClr val="FF0000"/>
                </a:solidFill>
              </a:rPr>
              <a:t>的</a:t>
            </a:r>
            <a:r>
              <a:rPr lang="en-US" altLang="zh-CN" b="1" dirty="0">
                <a:solidFill>
                  <a:srgbClr val="FF0000"/>
                </a:solidFill>
              </a:rPr>
              <a:t>Augmented Manifest</a:t>
            </a:r>
            <a:r>
              <a:rPr lang="zh-CN" altLang="en-US" b="1" dirty="0">
                <a:solidFill>
                  <a:srgbClr val="FF0000"/>
                </a:solidFill>
              </a:rPr>
              <a:t>输入类型，不需要做任何的格式转换</a:t>
            </a:r>
            <a:r>
              <a:rPr lang="zh-CN" altLang="en-US" dirty="0"/>
              <a:t>。</a:t>
            </a:r>
            <a:endParaRPr lang="en-US" altLang="zh-CN" dirty="0"/>
          </a:p>
          <a:p>
            <a:pPr lvl="2"/>
            <a:r>
              <a:rPr lang="en-US" altLang="zh-CN" dirty="0"/>
              <a:t>Labeling job</a:t>
            </a:r>
            <a:r>
              <a:rPr lang="zh-CN" altLang="en-US" dirty="0"/>
              <a:t>生成的</a:t>
            </a:r>
            <a:r>
              <a:rPr lang="en-US" altLang="zh-CN" dirty="0"/>
              <a:t>manifest</a:t>
            </a:r>
            <a:r>
              <a:rPr lang="zh-CN" altLang="en-US" dirty="0"/>
              <a:t>文件中的</a:t>
            </a:r>
            <a:r>
              <a:rPr lang="en-US" altLang="zh-CN" dirty="0"/>
              <a:t>metadata</a:t>
            </a:r>
            <a:r>
              <a:rPr lang="zh-CN" altLang="en-US" dirty="0"/>
              <a:t>字段部分会被</a:t>
            </a:r>
            <a:r>
              <a:rPr lang="en-US" altLang="zh-CN" dirty="0" err="1"/>
              <a:t>SageMaker</a:t>
            </a:r>
            <a:r>
              <a:rPr lang="zh-CN" altLang="en-US" dirty="0"/>
              <a:t>的内建算法直接忽略。（下面两个图是</a:t>
            </a:r>
            <a:r>
              <a:rPr lang="en-US" altLang="zh-CN" dirty="0"/>
              <a:t>manifest</a:t>
            </a:r>
            <a:r>
              <a:rPr lang="zh-CN" altLang="en-US" dirty="0"/>
              <a:t>和</a:t>
            </a:r>
            <a:r>
              <a:rPr lang="en-US" altLang="zh-CN" dirty="0"/>
              <a:t>augmented </a:t>
            </a:r>
            <a:r>
              <a:rPr lang="en-US" altLang="zh-CN" dirty="0" err="1"/>
              <a:t>manfiest</a:t>
            </a:r>
            <a:r>
              <a:rPr lang="zh-CN" altLang="en-US" dirty="0"/>
              <a:t>的格式区别）</a:t>
            </a:r>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609806" y="5226200"/>
            <a:ext cx="4387586" cy="1421358"/>
          </a:xfrm>
          <a:prstGeom prst="rect">
            <a:avLst/>
          </a:prstGeom>
        </p:spPr>
      </p:pic>
      <p:pic>
        <p:nvPicPr>
          <p:cNvPr id="5" name="Picture 4"/>
          <p:cNvPicPr>
            <a:picLocks noChangeAspect="1"/>
          </p:cNvPicPr>
          <p:nvPr/>
        </p:nvPicPr>
        <p:blipFill>
          <a:blip r:embed="rId4"/>
          <a:stretch>
            <a:fillRect/>
          </a:stretch>
        </p:blipFill>
        <p:spPr>
          <a:xfrm>
            <a:off x="2524122" y="5209903"/>
            <a:ext cx="2923090" cy="1437655"/>
          </a:xfrm>
          <a:prstGeom prst="rect">
            <a:avLst/>
          </a:prstGeom>
        </p:spPr>
      </p:pic>
    </p:spTree>
    <p:extLst>
      <p:ext uri="{BB962C8B-B14F-4D97-AF65-F5344CB8AC3E}">
        <p14:creationId xmlns:p14="http://schemas.microsoft.com/office/powerpoint/2010/main" val="142353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processing</a:t>
            </a:r>
            <a:endParaRPr lang="en-US" dirty="0"/>
          </a:p>
        </p:txBody>
      </p:sp>
      <p:sp>
        <p:nvSpPr>
          <p:cNvPr id="3" name="Content Placeholder 2"/>
          <p:cNvSpPr>
            <a:spLocks noGrp="1"/>
          </p:cNvSpPr>
          <p:nvPr>
            <p:ph idx="1"/>
          </p:nvPr>
        </p:nvSpPr>
        <p:spPr>
          <a:xfrm>
            <a:off x="838200" y="1825624"/>
            <a:ext cx="10515600" cy="4769139"/>
          </a:xfrm>
        </p:spPr>
        <p:txBody>
          <a:bodyPr/>
          <a:lstStyle/>
          <a:p>
            <a:r>
              <a:rPr lang="en-US" altLang="zh-CN" dirty="0"/>
              <a:t>processing</a:t>
            </a:r>
            <a:r>
              <a:rPr lang="zh-CN" altLang="en-US" dirty="0"/>
              <a:t>功能把数据预处理，特征工程，模型评估也集成到了</a:t>
            </a:r>
            <a:r>
              <a:rPr lang="en-US" altLang="zh-CN" dirty="0" err="1"/>
              <a:t>Sagemaker</a:t>
            </a:r>
            <a:r>
              <a:rPr lang="zh-CN" altLang="en-US" dirty="0"/>
              <a:t>中。</a:t>
            </a:r>
            <a:endParaRPr lang="en-US" altLang="zh-CN" dirty="0"/>
          </a:p>
          <a:p>
            <a:r>
              <a:rPr lang="zh-CN" altLang="en-US" dirty="0"/>
              <a:t>基本原理图：</a:t>
            </a:r>
            <a:endParaRPr lang="en-US" altLang="zh-CN" dirty="0"/>
          </a:p>
          <a:p>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708" y="3289088"/>
            <a:ext cx="9324109" cy="3153275"/>
          </a:xfrm>
          <a:prstGeom prst="rect">
            <a:avLst/>
          </a:prstGeom>
        </p:spPr>
      </p:pic>
    </p:spTree>
    <p:extLst>
      <p:ext uri="{BB962C8B-B14F-4D97-AF65-F5344CB8AC3E}">
        <p14:creationId xmlns:p14="http://schemas.microsoft.com/office/powerpoint/2010/main" val="1026532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55114"/>
          </a:xfrm>
        </p:spPr>
        <p:txBody>
          <a:bodyPr/>
          <a:lstStyle/>
          <a:p>
            <a:r>
              <a:rPr lang="en-US" altLang="zh-CN" dirty="0"/>
              <a:t>Continue….</a:t>
            </a:r>
            <a:endParaRPr lang="en-US" dirty="0"/>
          </a:p>
        </p:txBody>
      </p:sp>
      <p:sp>
        <p:nvSpPr>
          <p:cNvPr id="3" name="Content Placeholder 2"/>
          <p:cNvSpPr>
            <a:spLocks noGrp="1"/>
          </p:cNvSpPr>
          <p:nvPr>
            <p:ph idx="1"/>
          </p:nvPr>
        </p:nvSpPr>
        <p:spPr>
          <a:xfrm>
            <a:off x="838200" y="1920239"/>
            <a:ext cx="10515600" cy="3822193"/>
          </a:xfrm>
        </p:spPr>
        <p:txBody>
          <a:bodyPr>
            <a:normAutofit/>
          </a:bodyPr>
          <a:lstStyle/>
          <a:p>
            <a:r>
              <a:rPr lang="zh-CN" altLang="en-US" dirty="0"/>
              <a:t>特点：</a:t>
            </a:r>
            <a:endParaRPr lang="en-US" altLang="zh-CN" dirty="0"/>
          </a:p>
          <a:p>
            <a:pPr lvl="1"/>
            <a:r>
              <a:rPr lang="en-US" altLang="zh-CN" dirty="0"/>
              <a:t>Processing</a:t>
            </a:r>
            <a:r>
              <a:rPr lang="zh-CN" altLang="en-US" dirty="0"/>
              <a:t>提供了</a:t>
            </a:r>
            <a:r>
              <a:rPr lang="en-US" altLang="zh-CN" dirty="0"/>
              <a:t>built-in</a:t>
            </a:r>
            <a:r>
              <a:rPr lang="zh-CN" altLang="en-US" dirty="0"/>
              <a:t>的</a:t>
            </a:r>
            <a:r>
              <a:rPr lang="en-US" altLang="zh-CN" dirty="0" err="1"/>
              <a:t>SKLearnProcessor</a:t>
            </a:r>
            <a:r>
              <a:rPr lang="zh-CN" altLang="en-US" dirty="0"/>
              <a:t>方便客户使用</a:t>
            </a:r>
            <a:r>
              <a:rPr lang="en-US" altLang="zh-CN" dirty="0" err="1"/>
              <a:t>sklearn</a:t>
            </a:r>
            <a:r>
              <a:rPr lang="zh-CN" altLang="en-US" dirty="0"/>
              <a:t>做数据处理和特征工程。</a:t>
            </a:r>
            <a:endParaRPr lang="en-US" altLang="zh-CN" dirty="0"/>
          </a:p>
          <a:p>
            <a:pPr lvl="1"/>
            <a:r>
              <a:rPr lang="en-US" altLang="zh-CN" dirty="0" err="1"/>
              <a:t>Sagemaker</a:t>
            </a:r>
            <a:r>
              <a:rPr lang="zh-CN" altLang="en-US" dirty="0"/>
              <a:t>提供了使用</a:t>
            </a:r>
            <a:r>
              <a:rPr lang="en-US" altLang="zh-CN" dirty="0" err="1"/>
              <a:t>sparkml</a:t>
            </a:r>
            <a:r>
              <a:rPr lang="zh-CN" altLang="en-US" dirty="0"/>
              <a:t>进行数据预处理和特征工程的基本容器的打包范例。</a:t>
            </a:r>
            <a:endParaRPr lang="en-US" altLang="zh-CN" dirty="0"/>
          </a:p>
          <a:p>
            <a:pPr lvl="2"/>
            <a:r>
              <a:rPr lang="zh-CN" altLang="en-US" dirty="0"/>
              <a:t>通过简单的设置</a:t>
            </a:r>
            <a:r>
              <a:rPr lang="en-US" altLang="zh-CN" dirty="0" err="1"/>
              <a:t>instance_count</a:t>
            </a:r>
            <a:r>
              <a:rPr lang="zh-CN" altLang="en-US" dirty="0"/>
              <a:t>的数量，支持使用</a:t>
            </a:r>
            <a:r>
              <a:rPr lang="en-US" altLang="zh-CN" dirty="0"/>
              <a:t>processing </a:t>
            </a:r>
            <a:r>
              <a:rPr lang="en-US" altLang="zh-CN" dirty="0" err="1"/>
              <a:t>sparkml</a:t>
            </a:r>
            <a:r>
              <a:rPr lang="zh-CN" altLang="en-US" dirty="0"/>
              <a:t>容器做集群部署。</a:t>
            </a:r>
            <a:endParaRPr lang="en-US" altLang="zh-CN" dirty="0"/>
          </a:p>
          <a:p>
            <a:pPr lvl="2"/>
            <a:r>
              <a:rPr lang="zh-CN" altLang="en-US" b="1" dirty="0"/>
              <a:t>方便客户利用</a:t>
            </a:r>
            <a:r>
              <a:rPr lang="en-US" altLang="zh-CN" b="1" dirty="0"/>
              <a:t>spark/</a:t>
            </a:r>
            <a:r>
              <a:rPr lang="en-US" altLang="zh-CN" b="1" dirty="0" err="1"/>
              <a:t>sparkml</a:t>
            </a:r>
            <a:r>
              <a:rPr lang="zh-CN" altLang="en-US" b="1" dirty="0"/>
              <a:t>对海量数据进行去重，聚合，以及特征工程</a:t>
            </a:r>
            <a:r>
              <a:rPr lang="zh-CN" altLang="en-US" dirty="0"/>
              <a:t>。</a:t>
            </a:r>
            <a:endParaRPr lang="en-US" altLang="zh-CN" dirty="0"/>
          </a:p>
          <a:p>
            <a:pPr lvl="1"/>
            <a:r>
              <a:rPr lang="en-US" altLang="zh-CN" dirty="0"/>
              <a:t>Processing</a:t>
            </a:r>
            <a:r>
              <a:rPr lang="zh-CN" altLang="en-US" dirty="0"/>
              <a:t>是</a:t>
            </a:r>
            <a:r>
              <a:rPr lang="en-US" altLang="zh-CN" dirty="0"/>
              <a:t>S3 in</a:t>
            </a:r>
            <a:r>
              <a:rPr lang="zh-CN" altLang="en-US" dirty="0"/>
              <a:t>和</a:t>
            </a:r>
            <a:r>
              <a:rPr lang="en-US" altLang="zh-CN" dirty="0"/>
              <a:t>S3 out</a:t>
            </a:r>
            <a:r>
              <a:rPr lang="zh-CN" altLang="en-US" dirty="0"/>
              <a:t>，它和之后的模型训练发生关系的桥梁其实就是存放在</a:t>
            </a:r>
            <a:r>
              <a:rPr lang="en-US" altLang="zh-CN" dirty="0"/>
              <a:t>S3</a:t>
            </a:r>
            <a:r>
              <a:rPr lang="zh-CN" altLang="en-US" dirty="0"/>
              <a:t>的经过预处理的数据。</a:t>
            </a:r>
            <a:endParaRPr lang="en-US" altLang="zh-CN" dirty="0"/>
          </a:p>
          <a:p>
            <a:endParaRPr lang="en-US" dirty="0"/>
          </a:p>
        </p:txBody>
      </p:sp>
    </p:spTree>
    <p:extLst>
      <p:ext uri="{BB962C8B-B14F-4D97-AF65-F5344CB8AC3E}">
        <p14:creationId xmlns:p14="http://schemas.microsoft.com/office/powerpoint/2010/main" val="144960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不能使用</a:t>
            </a:r>
            <a:r>
              <a:rPr lang="en-US" altLang="zh-CN" dirty="0" err="1"/>
              <a:t>SageMaker</a:t>
            </a:r>
            <a:r>
              <a:rPr lang="en-US" altLang="zh-CN" dirty="0"/>
              <a:t> processing + </a:t>
            </a:r>
            <a:r>
              <a:rPr lang="en-US" altLang="zh-CN" dirty="0" err="1"/>
              <a:t>SageMaker</a:t>
            </a:r>
            <a:r>
              <a:rPr lang="en-US" altLang="zh-CN" dirty="0"/>
              <a:t> Endpoint</a:t>
            </a:r>
            <a:r>
              <a:rPr lang="zh-CN" altLang="en-US" dirty="0"/>
              <a:t>直接做</a:t>
            </a:r>
            <a:r>
              <a:rPr lang="en-US" altLang="zh-CN" dirty="0"/>
              <a:t>online inference</a:t>
            </a:r>
            <a:r>
              <a:rPr lang="zh-CN" altLang="en-US" dirty="0"/>
              <a:t>，但是可以使用</a:t>
            </a:r>
            <a:r>
              <a:rPr lang="en-US" altLang="zh-CN" dirty="0"/>
              <a:t>inference pipeline</a:t>
            </a:r>
            <a:r>
              <a:rPr lang="zh-CN" altLang="en-US" dirty="0"/>
              <a:t>来完成。</a:t>
            </a:r>
            <a:endParaRPr lang="en-US" altLang="zh-CN" dirty="0"/>
          </a:p>
          <a:p>
            <a:pPr lvl="1"/>
            <a:r>
              <a:rPr lang="zh-CN" altLang="en-US" dirty="0"/>
              <a:t>利用</a:t>
            </a:r>
            <a:r>
              <a:rPr lang="en-US" altLang="zh-CN" dirty="0"/>
              <a:t>P</a:t>
            </a:r>
            <a:r>
              <a:rPr lang="en-US" dirty="0"/>
              <a:t>rocessing</a:t>
            </a:r>
            <a:r>
              <a:rPr lang="zh-CN" altLang="en-US" dirty="0"/>
              <a:t>进行特征工程时，需要</a:t>
            </a:r>
            <a:r>
              <a:rPr lang="zh-CN" altLang="en-US" b="1" dirty="0"/>
              <a:t>把</a:t>
            </a:r>
            <a:r>
              <a:rPr lang="en-US" b="1" dirty="0"/>
              <a:t>metadata</a:t>
            </a:r>
            <a:r>
              <a:rPr lang="zh-CN" altLang="en-US" b="1" dirty="0"/>
              <a:t>比如字符串转数字的映射关系，特征缩放涉及到的均值，方差，最大值</a:t>
            </a:r>
            <a:r>
              <a:rPr lang="en-US" altLang="zh-CN" b="1" dirty="0"/>
              <a:t>/</a:t>
            </a:r>
            <a:r>
              <a:rPr lang="zh-CN" altLang="en-US" b="1" dirty="0"/>
              <a:t>最小值等保存到</a:t>
            </a:r>
            <a:r>
              <a:rPr lang="en-US" b="1" dirty="0"/>
              <a:t>S3</a:t>
            </a:r>
            <a:r>
              <a:rPr lang="zh-CN" altLang="en-US" dirty="0"/>
              <a:t>（这个是重点，</a:t>
            </a:r>
            <a:r>
              <a:rPr lang="en-US" altLang="zh-CN" dirty="0" err="1"/>
              <a:t>sparkml</a:t>
            </a:r>
            <a:r>
              <a:rPr lang="zh-CN" altLang="en-US" dirty="0"/>
              <a:t>和</a:t>
            </a:r>
            <a:r>
              <a:rPr lang="en-US" altLang="zh-CN" dirty="0" err="1"/>
              <a:t>sklearn</a:t>
            </a:r>
            <a:r>
              <a:rPr lang="zh-CN" altLang="en-US" dirty="0"/>
              <a:t>都有对应的</a:t>
            </a:r>
            <a:r>
              <a:rPr lang="en-US" altLang="zh-CN" dirty="0"/>
              <a:t>API</a:t>
            </a:r>
            <a:r>
              <a:rPr lang="zh-CN" altLang="en-US" dirty="0"/>
              <a:t>把</a:t>
            </a:r>
            <a:r>
              <a:rPr lang="en-US" altLang="zh-CN" dirty="0"/>
              <a:t>metadata</a:t>
            </a:r>
            <a:r>
              <a:rPr lang="zh-CN" altLang="en-US" dirty="0"/>
              <a:t>保存起来），之后利用</a:t>
            </a:r>
            <a:r>
              <a:rPr lang="en-US" dirty="0" err="1"/>
              <a:t>S</a:t>
            </a:r>
            <a:r>
              <a:rPr lang="en-US" altLang="zh-CN" dirty="0" err="1"/>
              <a:t>agemaker</a:t>
            </a:r>
            <a:r>
              <a:rPr lang="zh-CN" altLang="en-US" dirty="0"/>
              <a:t>的</a:t>
            </a:r>
            <a:r>
              <a:rPr lang="en-US" dirty="0"/>
              <a:t>inference pipeline</a:t>
            </a:r>
            <a:r>
              <a:rPr lang="zh-CN" altLang="en-US" dirty="0"/>
              <a:t>可以把之前保存的</a:t>
            </a:r>
            <a:r>
              <a:rPr lang="en-US" altLang="zh-CN" dirty="0"/>
              <a:t>metadata load</a:t>
            </a:r>
            <a:r>
              <a:rPr lang="zh-CN" altLang="en-US" dirty="0"/>
              <a:t>进来对</a:t>
            </a:r>
            <a:r>
              <a:rPr lang="en-US" altLang="zh-CN" dirty="0"/>
              <a:t>raw data</a:t>
            </a:r>
            <a:r>
              <a:rPr lang="zh-CN" altLang="en-US" dirty="0"/>
              <a:t>进行特征工程。</a:t>
            </a:r>
            <a:endParaRPr lang="en-US" altLang="zh-CN" dirty="0"/>
          </a:p>
          <a:p>
            <a:pPr lvl="1"/>
            <a:r>
              <a:rPr lang="zh-CN" altLang="en-US" dirty="0"/>
              <a:t>而</a:t>
            </a:r>
            <a:r>
              <a:rPr lang="en-US" altLang="zh-CN" dirty="0"/>
              <a:t>Inference </a:t>
            </a:r>
            <a:r>
              <a:rPr lang="en-US" dirty="0"/>
              <a:t>pipeline</a:t>
            </a:r>
            <a:r>
              <a:rPr lang="zh-CN" altLang="en-US" dirty="0"/>
              <a:t>即可以部署为</a:t>
            </a:r>
            <a:r>
              <a:rPr lang="en-US" altLang="zh-CN" dirty="0"/>
              <a:t>online </a:t>
            </a:r>
            <a:r>
              <a:rPr lang="en-US" dirty="0"/>
              <a:t>endpoint</a:t>
            </a:r>
            <a:r>
              <a:rPr lang="zh-CN" altLang="en-US" dirty="0"/>
              <a:t>，也可以创建离线</a:t>
            </a:r>
            <a:r>
              <a:rPr lang="en-US" dirty="0"/>
              <a:t>batch transfo</a:t>
            </a:r>
            <a:r>
              <a:rPr lang="en-US" altLang="zh-CN" dirty="0"/>
              <a:t>r</a:t>
            </a:r>
            <a:r>
              <a:rPr lang="en-US" dirty="0"/>
              <a:t>mer</a:t>
            </a:r>
            <a:r>
              <a:rPr lang="zh-CN" altLang="en-US" dirty="0"/>
              <a:t>。</a:t>
            </a:r>
            <a:endParaRPr lang="en-US" altLang="zh-CN" dirty="0"/>
          </a:p>
          <a:p>
            <a:endParaRPr lang="en-US" dirty="0"/>
          </a:p>
        </p:txBody>
      </p:sp>
    </p:spTree>
    <p:extLst>
      <p:ext uri="{BB962C8B-B14F-4D97-AF65-F5344CB8AC3E}">
        <p14:creationId xmlns:p14="http://schemas.microsoft.com/office/powerpoint/2010/main" val="537675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en-US" altLang="zh-CN" dirty="0" err="1"/>
              <a:t>jupyter</a:t>
            </a:r>
            <a:r>
              <a:rPr lang="en-US" altLang="zh-CN" dirty="0"/>
              <a:t> notebook</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Sagemaker</a:t>
            </a:r>
            <a:r>
              <a:rPr lang="zh-CN" altLang="en-US" dirty="0"/>
              <a:t>提供了托管的</a:t>
            </a:r>
            <a:r>
              <a:rPr lang="en-US" altLang="zh-CN" dirty="0"/>
              <a:t>notebook</a:t>
            </a:r>
            <a:r>
              <a:rPr lang="zh-CN" altLang="en-US" dirty="0"/>
              <a:t>实例，预装了很多</a:t>
            </a:r>
            <a:r>
              <a:rPr lang="en-US" altLang="zh-CN" dirty="0" err="1"/>
              <a:t>jupyter</a:t>
            </a:r>
            <a:r>
              <a:rPr lang="en-US" altLang="zh-CN" dirty="0"/>
              <a:t> kernel</a:t>
            </a:r>
            <a:r>
              <a:rPr lang="zh-CN" altLang="en-US" dirty="0"/>
              <a:t>，方便客户使用</a:t>
            </a:r>
            <a:r>
              <a:rPr lang="en-US" altLang="zh-CN" dirty="0"/>
              <a:t>notebook</a:t>
            </a:r>
            <a:r>
              <a:rPr lang="zh-CN" altLang="en-US" dirty="0"/>
              <a:t>实例进行</a:t>
            </a:r>
            <a:r>
              <a:rPr lang="en-US" altLang="zh-CN" dirty="0"/>
              <a:t>ML</a:t>
            </a:r>
            <a:r>
              <a:rPr lang="zh-CN" altLang="en-US" dirty="0"/>
              <a:t>的探索。</a:t>
            </a:r>
            <a:endParaRPr lang="en-US" altLang="zh-CN" dirty="0"/>
          </a:p>
          <a:p>
            <a:r>
              <a:rPr lang="zh-CN" altLang="en-US" dirty="0"/>
              <a:t>创建</a:t>
            </a:r>
            <a:r>
              <a:rPr lang="en-US" altLang="zh-CN" dirty="0"/>
              <a:t>notebook</a:t>
            </a:r>
            <a:r>
              <a:rPr lang="zh-CN" altLang="en-US" dirty="0"/>
              <a:t>实例的时候可以选择</a:t>
            </a:r>
            <a:r>
              <a:rPr lang="en-US" altLang="zh-CN" dirty="0"/>
              <a:t>CPU</a:t>
            </a:r>
            <a:r>
              <a:rPr lang="zh-CN" altLang="en-US" dirty="0"/>
              <a:t>类型的或者</a:t>
            </a:r>
            <a:r>
              <a:rPr lang="en-US" altLang="zh-CN" dirty="0"/>
              <a:t>GPU</a:t>
            </a:r>
            <a:r>
              <a:rPr lang="zh-CN" altLang="en-US" dirty="0"/>
              <a:t>类型的实例，还可以为</a:t>
            </a:r>
            <a:r>
              <a:rPr lang="en-US" altLang="zh-CN" dirty="0"/>
              <a:t>CPU</a:t>
            </a:r>
            <a:r>
              <a:rPr lang="zh-CN" altLang="en-US" dirty="0"/>
              <a:t>类型的实例设置启用</a:t>
            </a:r>
            <a:r>
              <a:rPr lang="en-US" altLang="zh-CN" dirty="0"/>
              <a:t>Elastic inference</a:t>
            </a:r>
            <a:r>
              <a:rPr lang="zh-CN" altLang="en-US" dirty="0"/>
              <a:t>加速。</a:t>
            </a:r>
            <a:endParaRPr lang="en-US" altLang="zh-CN" dirty="0"/>
          </a:p>
          <a:p>
            <a:pPr lvl="1"/>
            <a:r>
              <a:rPr lang="zh-CN" altLang="en-US" b="1" dirty="0"/>
              <a:t>如果之后用</a:t>
            </a:r>
            <a:r>
              <a:rPr lang="en-US" altLang="zh-CN" b="1" dirty="0"/>
              <a:t>local mode</a:t>
            </a:r>
            <a:r>
              <a:rPr lang="zh-CN" altLang="en-US" b="1" dirty="0"/>
              <a:t>方式在</a:t>
            </a:r>
            <a:r>
              <a:rPr lang="en-US" altLang="zh-CN" b="1" dirty="0"/>
              <a:t>notebook</a:t>
            </a:r>
            <a:r>
              <a:rPr lang="zh-CN" altLang="en-US" b="1" dirty="0"/>
              <a:t>实例上做调试，并且是用神经网络模型，可以考虑使用</a:t>
            </a:r>
            <a:r>
              <a:rPr lang="en-US" altLang="zh-CN" b="1" dirty="0"/>
              <a:t>GPU</a:t>
            </a:r>
            <a:r>
              <a:rPr lang="zh-CN" altLang="en-US" b="1" dirty="0"/>
              <a:t>实例的</a:t>
            </a:r>
            <a:r>
              <a:rPr lang="en-US" altLang="zh-CN" b="1" dirty="0"/>
              <a:t>notebook</a:t>
            </a:r>
            <a:r>
              <a:rPr lang="zh-CN" altLang="en-US" b="1" dirty="0"/>
              <a:t>或者用</a:t>
            </a:r>
            <a:r>
              <a:rPr lang="en-US" altLang="zh-CN" b="1" dirty="0"/>
              <a:t>CPU notebook</a:t>
            </a:r>
            <a:r>
              <a:rPr lang="zh-CN" altLang="en-US" b="1" dirty="0"/>
              <a:t>配合</a:t>
            </a:r>
            <a:r>
              <a:rPr lang="en-US" altLang="zh-CN" b="1" dirty="0"/>
              <a:t>EIA</a:t>
            </a:r>
            <a:r>
              <a:rPr lang="zh-CN" altLang="en-US" dirty="0"/>
              <a:t>。</a:t>
            </a:r>
            <a:endParaRPr lang="en-US" altLang="zh-CN" dirty="0"/>
          </a:p>
          <a:p>
            <a:r>
              <a:rPr lang="zh-CN" altLang="en-US" dirty="0"/>
              <a:t>打开</a:t>
            </a:r>
            <a:r>
              <a:rPr lang="en-US" altLang="zh-CN" dirty="0" err="1"/>
              <a:t>noteobook</a:t>
            </a:r>
            <a:r>
              <a:rPr lang="zh-CN" altLang="en-US" dirty="0"/>
              <a:t>实例使用有两种方式：</a:t>
            </a:r>
            <a:r>
              <a:rPr lang="en-US" altLang="zh-CN" dirty="0" err="1"/>
              <a:t>jupyter</a:t>
            </a:r>
            <a:r>
              <a:rPr lang="zh-CN" altLang="en-US" dirty="0"/>
              <a:t>和</a:t>
            </a:r>
            <a:r>
              <a:rPr lang="en-US" altLang="zh-CN" dirty="0" err="1"/>
              <a:t>jupyter</a:t>
            </a:r>
            <a:r>
              <a:rPr lang="en-US" altLang="zh-CN" dirty="0"/>
              <a:t> lab</a:t>
            </a:r>
            <a:r>
              <a:rPr lang="zh-CN" altLang="en-US" dirty="0"/>
              <a:t>。</a:t>
            </a:r>
            <a:endParaRPr lang="en-US" altLang="zh-CN" dirty="0"/>
          </a:p>
          <a:p>
            <a:pPr lvl="1"/>
            <a:r>
              <a:rPr lang="en-US" altLang="zh-CN" dirty="0" err="1"/>
              <a:t>Jupyter</a:t>
            </a:r>
            <a:r>
              <a:rPr lang="zh-CN" altLang="en-US" dirty="0"/>
              <a:t>方式和原生的</a:t>
            </a:r>
            <a:r>
              <a:rPr lang="en-US" altLang="zh-CN" dirty="0" err="1"/>
              <a:t>jupyter</a:t>
            </a:r>
            <a:r>
              <a:rPr lang="zh-CN" altLang="en-US" dirty="0"/>
              <a:t>使用方式类似。</a:t>
            </a:r>
            <a:endParaRPr lang="en-US" altLang="zh-CN" dirty="0"/>
          </a:p>
          <a:p>
            <a:pPr lvl="1"/>
            <a:r>
              <a:rPr lang="en-US" altLang="zh-CN" dirty="0" err="1"/>
              <a:t>Jupyter</a:t>
            </a:r>
            <a:r>
              <a:rPr lang="en-US" altLang="zh-CN" dirty="0"/>
              <a:t> Lab</a:t>
            </a:r>
            <a:r>
              <a:rPr lang="zh-CN" altLang="en-US" dirty="0"/>
              <a:t>界面对用户更友好，目录结构也清晰，能方便的从</a:t>
            </a:r>
            <a:r>
              <a:rPr lang="en-US" altLang="zh-CN" dirty="0" err="1"/>
              <a:t>git</a:t>
            </a:r>
            <a:r>
              <a:rPr lang="zh-CN" altLang="en-US" dirty="0"/>
              <a:t>克隆。</a:t>
            </a:r>
            <a:endParaRPr lang="en-US" altLang="zh-CN" dirty="0"/>
          </a:p>
          <a:p>
            <a:r>
              <a:rPr lang="zh-CN" altLang="en-US" b="1" dirty="0"/>
              <a:t>通过</a:t>
            </a:r>
            <a:r>
              <a:rPr lang="en-US" b="1" dirty="0" err="1"/>
              <a:t>S</a:t>
            </a:r>
            <a:r>
              <a:rPr lang="en-US" altLang="zh-CN" b="1" dirty="0" err="1"/>
              <a:t>agemaker</a:t>
            </a:r>
            <a:r>
              <a:rPr lang="zh-CN" altLang="en-US" b="1" dirty="0"/>
              <a:t>的</a:t>
            </a:r>
            <a:r>
              <a:rPr lang="en-US" b="1" dirty="0"/>
              <a:t>notebook</a:t>
            </a:r>
            <a:r>
              <a:rPr lang="zh-CN" altLang="en-US" b="1" dirty="0"/>
              <a:t>实例可以与</a:t>
            </a:r>
            <a:r>
              <a:rPr lang="en-US" b="1" dirty="0"/>
              <a:t>EMR</a:t>
            </a:r>
            <a:r>
              <a:rPr lang="zh-CN" altLang="en-US" b="1" dirty="0"/>
              <a:t>的</a:t>
            </a:r>
            <a:r>
              <a:rPr lang="en-US" b="1" dirty="0"/>
              <a:t>spark</a:t>
            </a:r>
            <a:r>
              <a:rPr lang="zh-CN" altLang="en-US" b="1" dirty="0"/>
              <a:t>交互，从而在</a:t>
            </a:r>
            <a:r>
              <a:rPr lang="en-US" b="1" dirty="0"/>
              <a:t>EMR</a:t>
            </a:r>
            <a:r>
              <a:rPr lang="zh-CN" altLang="en-US" b="1" dirty="0"/>
              <a:t>集群上训练和预测</a:t>
            </a:r>
            <a:r>
              <a:rPr lang="zh-CN" altLang="en-US" dirty="0"/>
              <a:t>。</a:t>
            </a:r>
            <a:endParaRPr lang="en-US" dirty="0"/>
          </a:p>
          <a:p>
            <a:endParaRPr lang="en-US" dirty="0"/>
          </a:p>
        </p:txBody>
      </p:sp>
    </p:spTree>
    <p:extLst>
      <p:ext uri="{BB962C8B-B14F-4D97-AF65-F5344CB8AC3E}">
        <p14:creationId xmlns:p14="http://schemas.microsoft.com/office/powerpoint/2010/main" val="3131316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2656"/>
            <a:ext cx="10515600" cy="1325563"/>
          </a:xfrm>
        </p:spPr>
        <p:txBody>
          <a:bodyPr>
            <a:normAutofit/>
          </a:bodyPr>
          <a:lstStyle/>
          <a:p>
            <a:pPr algn="ctr"/>
            <a:r>
              <a:rPr lang="zh-CN" altLang="en-US" sz="6600" dirty="0"/>
              <a:t>模型选择</a:t>
            </a:r>
            <a:endParaRPr lang="en-US" sz="6600" dirty="0"/>
          </a:p>
        </p:txBody>
      </p:sp>
    </p:spTree>
    <p:extLst>
      <p:ext uri="{BB962C8B-B14F-4D97-AF65-F5344CB8AC3E}">
        <p14:creationId xmlns:p14="http://schemas.microsoft.com/office/powerpoint/2010/main" val="338374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优势是什么？</a:t>
            </a:r>
            <a:endParaRPr lang="en-US" altLang="zh-CN" dirty="0"/>
          </a:p>
        </p:txBody>
      </p:sp>
      <p:sp>
        <p:nvSpPr>
          <p:cNvPr id="3" name="Content Placeholder 2"/>
          <p:cNvSpPr>
            <a:spLocks noGrp="1"/>
          </p:cNvSpPr>
          <p:nvPr>
            <p:ph idx="1"/>
          </p:nvPr>
        </p:nvSpPr>
        <p:spPr>
          <a:xfrm>
            <a:off x="838200" y="1825624"/>
            <a:ext cx="10515600" cy="4590941"/>
          </a:xfrm>
        </p:spPr>
        <p:txBody>
          <a:bodyPr>
            <a:normAutofit fontScale="92500" lnSpcReduction="20000"/>
          </a:bodyPr>
          <a:lstStyle/>
          <a:p>
            <a:r>
              <a:rPr lang="zh-CN" altLang="en-US" dirty="0"/>
              <a:t>提供完整的免运维的机器学习</a:t>
            </a:r>
            <a:r>
              <a:rPr lang="en-US" altLang="zh-CN" dirty="0"/>
              <a:t>pipeline/</a:t>
            </a:r>
            <a:r>
              <a:rPr lang="zh-CN" altLang="en-US" dirty="0"/>
              <a:t>生命周期。</a:t>
            </a:r>
            <a:endParaRPr lang="en-US" altLang="zh-CN" dirty="0"/>
          </a:p>
          <a:p>
            <a:r>
              <a:rPr lang="zh-CN" altLang="en-US" dirty="0"/>
              <a:t>提供了完整的数据标注</a:t>
            </a:r>
            <a:r>
              <a:rPr lang="en-US" altLang="zh-CN" dirty="0"/>
              <a:t>workflow</a:t>
            </a:r>
            <a:r>
              <a:rPr lang="zh-CN" altLang="en-US" dirty="0"/>
              <a:t>以及</a:t>
            </a:r>
            <a:r>
              <a:rPr lang="zh-CN" altLang="en-US" b="1" dirty="0"/>
              <a:t>自动标注功能</a:t>
            </a:r>
            <a:r>
              <a:rPr lang="zh-CN" altLang="en-US" dirty="0"/>
              <a:t>。</a:t>
            </a:r>
            <a:endParaRPr lang="en-US" altLang="zh-CN" dirty="0"/>
          </a:p>
          <a:p>
            <a:r>
              <a:rPr lang="zh-CN" altLang="en-US" dirty="0"/>
              <a:t>提供了</a:t>
            </a:r>
            <a:r>
              <a:rPr lang="zh-CN" altLang="en-US" b="1" dirty="0"/>
              <a:t>可视化的环境</a:t>
            </a:r>
            <a:r>
              <a:rPr lang="zh-CN" altLang="en-US" dirty="0"/>
              <a:t>进行</a:t>
            </a:r>
            <a:r>
              <a:rPr lang="en-US" altLang="zh-CN" dirty="0"/>
              <a:t>ML</a:t>
            </a:r>
            <a:r>
              <a:rPr lang="zh-CN" altLang="en-US" dirty="0"/>
              <a:t>的探索。</a:t>
            </a:r>
            <a:endParaRPr lang="en-US" altLang="zh-CN" dirty="0"/>
          </a:p>
          <a:p>
            <a:r>
              <a:rPr lang="zh-CN" altLang="en-US" dirty="0"/>
              <a:t>提供了丰富的样例代码帮助你快速上手。</a:t>
            </a:r>
            <a:endParaRPr lang="en-US" altLang="zh-CN" dirty="0"/>
          </a:p>
          <a:p>
            <a:pPr lvl="1"/>
            <a:r>
              <a:rPr lang="zh-CN" altLang="en-US" dirty="0"/>
              <a:t>简单上手使用</a:t>
            </a:r>
            <a:r>
              <a:rPr lang="en-US" altLang="zh-CN" dirty="0"/>
              <a:t>10</a:t>
            </a:r>
            <a:r>
              <a:rPr lang="zh-CN" altLang="en-US" dirty="0"/>
              <a:t>多种常见的经过</a:t>
            </a:r>
            <a:r>
              <a:rPr lang="en-US" altLang="zh-CN" dirty="0"/>
              <a:t>AWS</a:t>
            </a:r>
            <a:r>
              <a:rPr lang="zh-CN" altLang="en-US" dirty="0"/>
              <a:t>优化的</a:t>
            </a:r>
            <a:r>
              <a:rPr lang="en-US" altLang="zh-CN" dirty="0"/>
              <a:t>built-in</a:t>
            </a:r>
            <a:r>
              <a:rPr lang="zh-CN" altLang="en-US" dirty="0"/>
              <a:t>模型完成任务。</a:t>
            </a:r>
            <a:endParaRPr lang="en-US" altLang="zh-CN" dirty="0"/>
          </a:p>
          <a:p>
            <a:r>
              <a:rPr lang="zh-CN" altLang="en-US" dirty="0"/>
              <a:t>提供了</a:t>
            </a:r>
            <a:r>
              <a:rPr lang="zh-CN" altLang="en-US" b="1" dirty="0"/>
              <a:t>自动超参数优化和</a:t>
            </a:r>
            <a:r>
              <a:rPr lang="en-US" altLang="zh-CN" b="1" dirty="0" err="1"/>
              <a:t>AutoML</a:t>
            </a:r>
            <a:r>
              <a:rPr lang="zh-CN" altLang="en-US" b="1" dirty="0"/>
              <a:t>功能</a:t>
            </a:r>
            <a:r>
              <a:rPr lang="zh-CN" altLang="en-US" dirty="0"/>
              <a:t>，进一步降低客户对</a:t>
            </a:r>
            <a:r>
              <a:rPr lang="en-US" altLang="zh-CN" dirty="0"/>
              <a:t>ML</a:t>
            </a:r>
            <a:r>
              <a:rPr lang="zh-CN" altLang="en-US" dirty="0"/>
              <a:t>的门槛。</a:t>
            </a:r>
            <a:endParaRPr lang="en-US" altLang="zh-CN" dirty="0"/>
          </a:p>
          <a:p>
            <a:pPr lvl="1"/>
            <a:r>
              <a:rPr lang="zh-CN" altLang="en-US" dirty="0"/>
              <a:t>内建算法的自动超参数优化</a:t>
            </a:r>
            <a:r>
              <a:rPr lang="zh-CN" altLang="en-US" b="1" dirty="0"/>
              <a:t>提供了建议的搜索空间</a:t>
            </a:r>
            <a:r>
              <a:rPr lang="zh-CN" altLang="en-US" dirty="0"/>
              <a:t>。</a:t>
            </a:r>
            <a:endParaRPr lang="en-US" altLang="zh-CN" dirty="0"/>
          </a:p>
          <a:p>
            <a:r>
              <a:rPr lang="zh-CN" altLang="en-US" dirty="0"/>
              <a:t>非常强大的灵活性：你可以根据你的具体情况来选择如何建模。</a:t>
            </a:r>
            <a:endParaRPr lang="en-US" altLang="zh-CN" dirty="0"/>
          </a:p>
          <a:p>
            <a:r>
              <a:rPr lang="zh-CN" altLang="en-US" dirty="0"/>
              <a:t>提供了</a:t>
            </a:r>
            <a:r>
              <a:rPr lang="zh-CN" altLang="en-US" b="1" dirty="0"/>
              <a:t>直接对</a:t>
            </a:r>
            <a:r>
              <a:rPr lang="en-US" altLang="zh-CN" b="1" dirty="0" err="1"/>
              <a:t>github</a:t>
            </a:r>
            <a:r>
              <a:rPr lang="zh-CN" altLang="en-US" b="1" dirty="0"/>
              <a:t>中的代码进行训练</a:t>
            </a:r>
            <a:r>
              <a:rPr lang="zh-CN" altLang="en-US" dirty="0"/>
              <a:t>的功能。</a:t>
            </a:r>
            <a:endParaRPr lang="en-US" altLang="zh-CN" dirty="0"/>
          </a:p>
          <a:p>
            <a:r>
              <a:rPr lang="zh-CN" altLang="en-US" b="1" dirty="0"/>
              <a:t>把数据预处理，特征工程，模型评估这些</a:t>
            </a:r>
            <a:r>
              <a:rPr lang="en-US" altLang="zh-CN" b="1" dirty="0"/>
              <a:t>ML</a:t>
            </a:r>
            <a:r>
              <a:rPr lang="zh-CN" altLang="en-US" b="1" dirty="0"/>
              <a:t>工作流也纳入了平台</a:t>
            </a:r>
            <a:r>
              <a:rPr lang="zh-CN" altLang="en-US" dirty="0"/>
              <a:t>。</a:t>
            </a:r>
            <a:endParaRPr lang="en-US" altLang="zh-CN" dirty="0"/>
          </a:p>
          <a:p>
            <a:r>
              <a:rPr lang="zh-CN" altLang="en-US" b="1" dirty="0"/>
              <a:t>使用竞价实例进行训练降低成本。</a:t>
            </a:r>
            <a:endParaRPr lang="en-US" altLang="zh-CN" b="1" dirty="0"/>
          </a:p>
          <a:p>
            <a:endParaRPr lang="en-US" altLang="zh-CN" dirty="0"/>
          </a:p>
          <a:p>
            <a:pPr lvl="1"/>
            <a:endParaRPr lang="en-US" dirty="0"/>
          </a:p>
        </p:txBody>
      </p:sp>
    </p:spTree>
    <p:extLst>
      <p:ext uri="{BB962C8B-B14F-4D97-AF65-F5344CB8AC3E}">
        <p14:creationId xmlns:p14="http://schemas.microsoft.com/office/powerpoint/2010/main" val="2914106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多种算法选择</a:t>
            </a:r>
            <a:br>
              <a:rPr lang="en-US" b="1" dirty="0">
                <a:latin typeface="Amazon Ember"/>
                <a:ea typeface="Amazon Ember"/>
                <a:cs typeface="Amazon Ember"/>
                <a:sym typeface="Amazon Ember"/>
              </a:rPr>
            </a:br>
            <a:endParaRPr lang="en-US" dirty="0"/>
          </a:p>
        </p:txBody>
      </p:sp>
      <p:grpSp>
        <p:nvGrpSpPr>
          <p:cNvPr id="102" name="Group 101"/>
          <p:cNvGrpSpPr/>
          <p:nvPr/>
        </p:nvGrpSpPr>
        <p:grpSpPr>
          <a:xfrm>
            <a:off x="1" y="1225513"/>
            <a:ext cx="11819689" cy="5048675"/>
            <a:chOff x="123050" y="1443057"/>
            <a:chExt cx="14548502" cy="6445294"/>
          </a:xfrm>
        </p:grpSpPr>
        <p:cxnSp>
          <p:nvCxnSpPr>
            <p:cNvPr id="68" name="Straight Connector 67">
              <a:extLst>
                <a:ext uri="{FF2B5EF4-FFF2-40B4-BE49-F238E27FC236}">
                  <a16:creationId xmlns:a16="http://schemas.microsoft.com/office/drawing/2014/main" id="{FB0E4803-1700-1F4C-8CCB-BA8565DA5146}"/>
                </a:ext>
              </a:extLst>
            </p:cNvPr>
            <p:cNvCxnSpPr>
              <a:cxnSpLocks/>
            </p:cNvCxnSpPr>
            <p:nvPr/>
          </p:nvCxnSpPr>
          <p:spPr>
            <a:xfrm>
              <a:off x="6601968" y="1477336"/>
              <a:ext cx="1426464" cy="0"/>
            </a:xfrm>
            <a:prstGeom prst="line">
              <a:avLst/>
            </a:prstGeom>
            <a:ln w="12700">
              <a:solidFill>
                <a:srgbClr val="FA9B1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D18B097-09FE-8D4E-8C5E-BBE7333CCBBC}"/>
                </a:ext>
              </a:extLst>
            </p:cNvPr>
            <p:cNvCxnSpPr/>
            <p:nvPr/>
          </p:nvCxnSpPr>
          <p:spPr>
            <a:xfrm>
              <a:off x="123050" y="4736026"/>
              <a:ext cx="1419061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27C8FBB8-91BD-7D42-B391-454B5286A6EA}"/>
                </a:ext>
              </a:extLst>
            </p:cNvPr>
            <p:cNvCxnSpPr>
              <a:cxnSpLocks/>
            </p:cNvCxnSpPr>
            <p:nvPr/>
          </p:nvCxnSpPr>
          <p:spPr>
            <a:xfrm>
              <a:off x="7324350" y="1670554"/>
              <a:ext cx="0" cy="6217797"/>
            </a:xfrm>
            <a:prstGeom prst="line">
              <a:avLst/>
            </a:prstGeom>
          </p:spPr>
          <p:style>
            <a:lnRef idx="1">
              <a:schemeClr val="accent2"/>
            </a:lnRef>
            <a:fillRef idx="0">
              <a:schemeClr val="accent2"/>
            </a:fillRef>
            <a:effectRef idx="0">
              <a:schemeClr val="accent2"/>
            </a:effectRef>
            <a:fontRef idx="minor">
              <a:schemeClr val="tx1"/>
            </a:fontRef>
          </p:style>
        </p:cxnSp>
        <p:sp>
          <p:nvSpPr>
            <p:cNvPr id="71" name="Rectangle 70">
              <a:extLst>
                <a:ext uri="{FF2B5EF4-FFF2-40B4-BE49-F238E27FC236}">
                  <a16:creationId xmlns:a16="http://schemas.microsoft.com/office/drawing/2014/main" id="{A839EE59-6F04-8C4D-B034-E296A2FA1EA7}"/>
                </a:ext>
              </a:extLst>
            </p:cNvPr>
            <p:cNvSpPr/>
            <p:nvPr/>
          </p:nvSpPr>
          <p:spPr>
            <a:xfrm>
              <a:off x="589203" y="3182466"/>
              <a:ext cx="5556238" cy="1492840"/>
            </a:xfrm>
            <a:prstGeom prst="rect">
              <a:avLst/>
            </a:prstGeom>
          </p:spPr>
          <p:txBody>
            <a:bodyPr wrap="square">
              <a:spAutoFit/>
            </a:bodyPr>
            <a:lstStyle/>
            <a:p>
              <a:pPr algn="ctr"/>
              <a:r>
                <a:rPr lang="zh-CN" altLang="en-US" sz="2333" b="1" dirty="0">
                  <a:solidFill>
                    <a:srgbClr val="FA9B1C"/>
                  </a:solidFill>
                </a:rPr>
                <a:t>无需具备算法设计和优化能力，只要准备好数据，选择相应的内置算法训练即可</a:t>
              </a:r>
              <a:endParaRPr lang="en-US" sz="2333" dirty="0"/>
            </a:p>
          </p:txBody>
        </p:sp>
        <p:sp>
          <p:nvSpPr>
            <p:cNvPr id="72" name="Rectangle 71">
              <a:extLst>
                <a:ext uri="{FF2B5EF4-FFF2-40B4-BE49-F238E27FC236}">
                  <a16:creationId xmlns:a16="http://schemas.microsoft.com/office/drawing/2014/main" id="{AAB79156-001B-7B45-AA38-32434108143E}"/>
                </a:ext>
              </a:extLst>
            </p:cNvPr>
            <p:cNvSpPr/>
            <p:nvPr/>
          </p:nvSpPr>
          <p:spPr>
            <a:xfrm>
              <a:off x="1106587" y="2072105"/>
              <a:ext cx="398959" cy="1060876"/>
            </a:xfrm>
            <a:prstGeom prst="rect">
              <a:avLst/>
            </a:prstGeom>
          </p:spPr>
          <p:txBody>
            <a:bodyPr wrap="none">
              <a:spAutoFit/>
            </a:bodyPr>
            <a:lstStyle/>
            <a:p>
              <a:r>
                <a:rPr lang="zh-CN" altLang="en-US" sz="4800" b="1" dirty="0"/>
                <a:t> </a:t>
              </a:r>
              <a:endParaRPr lang="en-US" sz="4800" dirty="0"/>
            </a:p>
          </p:txBody>
        </p:sp>
        <p:sp>
          <p:nvSpPr>
            <p:cNvPr id="73" name="Rectangle 72">
              <a:extLst>
                <a:ext uri="{FF2B5EF4-FFF2-40B4-BE49-F238E27FC236}">
                  <a16:creationId xmlns:a16="http://schemas.microsoft.com/office/drawing/2014/main" id="{D1A3A0A5-2FF5-1F43-9108-3C9C8D424738}"/>
                </a:ext>
              </a:extLst>
            </p:cNvPr>
            <p:cNvSpPr/>
            <p:nvPr/>
          </p:nvSpPr>
          <p:spPr>
            <a:xfrm>
              <a:off x="2386527" y="1443057"/>
              <a:ext cx="2350343" cy="672707"/>
            </a:xfrm>
            <a:prstGeom prst="rect">
              <a:avLst/>
            </a:prstGeom>
          </p:spPr>
          <p:txBody>
            <a:bodyPr wrap="none">
              <a:spAutoFit/>
            </a:bodyPr>
            <a:lstStyle/>
            <a:p>
              <a:r>
                <a:rPr lang="en-US" altLang="zh-CN" sz="2824" dirty="0"/>
                <a:t>1.</a:t>
              </a:r>
              <a:r>
                <a:rPr lang="zh-CN" altLang="en-US" sz="2824" dirty="0"/>
                <a:t>内置算法</a:t>
              </a:r>
              <a:endParaRPr lang="en-US" sz="2824" dirty="0"/>
            </a:p>
          </p:txBody>
        </p:sp>
        <p:sp>
          <p:nvSpPr>
            <p:cNvPr id="74" name="Rectangle 73">
              <a:extLst>
                <a:ext uri="{FF2B5EF4-FFF2-40B4-BE49-F238E27FC236}">
                  <a16:creationId xmlns:a16="http://schemas.microsoft.com/office/drawing/2014/main" id="{FAEC4DC3-4046-904E-B454-6BAA6278CC36}"/>
                </a:ext>
              </a:extLst>
            </p:cNvPr>
            <p:cNvSpPr/>
            <p:nvPr/>
          </p:nvSpPr>
          <p:spPr>
            <a:xfrm>
              <a:off x="498964" y="2236861"/>
              <a:ext cx="6229199" cy="746542"/>
            </a:xfrm>
            <a:prstGeom prst="rect">
              <a:avLst/>
            </a:prstGeom>
          </p:spPr>
          <p:txBody>
            <a:bodyPr wrap="none">
              <a:spAutoFit/>
            </a:bodyPr>
            <a:lstStyle/>
            <a:p>
              <a:r>
                <a:rPr lang="zh-CN" altLang="en-US" sz="3200" b="1" dirty="0"/>
                <a:t>由 </a:t>
              </a:r>
              <a:r>
                <a:rPr lang="en-US" altLang="zh-CN" sz="3200" b="1" dirty="0"/>
                <a:t>Amazon</a:t>
              </a:r>
              <a:r>
                <a:rPr lang="zh-CN" altLang="en-US" sz="3200" b="1" dirty="0"/>
                <a:t> </a:t>
              </a:r>
              <a:r>
                <a:rPr lang="en-US" altLang="zh-CN" sz="3200" b="1" dirty="0"/>
                <a:t>SageMaker</a:t>
              </a:r>
              <a:r>
                <a:rPr lang="zh-CN" altLang="en-US" sz="3200" b="1" dirty="0"/>
                <a:t> 提供 </a:t>
              </a:r>
              <a:endParaRPr lang="en-US" sz="3200" dirty="0"/>
            </a:p>
          </p:txBody>
        </p:sp>
        <p:sp>
          <p:nvSpPr>
            <p:cNvPr id="75" name="Rectangle 74">
              <a:extLst>
                <a:ext uri="{FF2B5EF4-FFF2-40B4-BE49-F238E27FC236}">
                  <a16:creationId xmlns:a16="http://schemas.microsoft.com/office/drawing/2014/main" id="{89A5D4A0-6565-C449-86F5-4D227D8565D0}"/>
                </a:ext>
              </a:extLst>
            </p:cNvPr>
            <p:cNvSpPr/>
            <p:nvPr/>
          </p:nvSpPr>
          <p:spPr>
            <a:xfrm>
              <a:off x="7711137" y="1453902"/>
              <a:ext cx="6845200" cy="1196678"/>
            </a:xfrm>
            <a:prstGeom prst="rect">
              <a:avLst/>
            </a:prstGeom>
          </p:spPr>
          <p:txBody>
            <a:bodyPr wrap="square">
              <a:spAutoFit/>
            </a:bodyPr>
            <a:lstStyle/>
            <a:p>
              <a:r>
                <a:rPr lang="en-US" altLang="zh-CN" sz="2824" dirty="0"/>
                <a:t>2</a:t>
              </a:r>
              <a:r>
                <a:rPr lang="zh-CN" altLang="en-US" sz="2824" dirty="0"/>
                <a:t> </a:t>
              </a:r>
              <a:r>
                <a:rPr lang="zh-CN" altLang="en-US" sz="2667" dirty="0"/>
                <a:t>基于预置的机器学习框架来自定义算法</a:t>
              </a:r>
              <a:endParaRPr lang="en-US" sz="2667" dirty="0"/>
            </a:p>
          </p:txBody>
        </p:sp>
        <p:pic>
          <p:nvPicPr>
            <p:cNvPr id="76" name="Picture 27" descr="Picture 27">
              <a:extLst>
                <a:ext uri="{FF2B5EF4-FFF2-40B4-BE49-F238E27FC236}">
                  <a16:creationId xmlns:a16="http://schemas.microsoft.com/office/drawing/2014/main" id="{52DA5212-1A79-A041-A415-FB42C7528651}"/>
                </a:ext>
              </a:extLst>
            </p:cNvPr>
            <p:cNvPicPr>
              <a:picLocks noChangeAspect="1"/>
            </p:cNvPicPr>
            <p:nvPr/>
          </p:nvPicPr>
          <p:blipFill>
            <a:blip r:embed="rId2"/>
            <a:stretch>
              <a:fillRect/>
            </a:stretch>
          </p:blipFill>
          <p:spPr>
            <a:xfrm>
              <a:off x="8046733" y="2564944"/>
              <a:ext cx="1897408" cy="381347"/>
            </a:xfrm>
            <a:prstGeom prst="rect">
              <a:avLst/>
            </a:prstGeom>
            <a:ln w="12700" cap="flat">
              <a:noFill/>
              <a:miter lim="400000"/>
            </a:ln>
            <a:effectLst/>
          </p:spPr>
        </p:pic>
        <p:pic>
          <p:nvPicPr>
            <p:cNvPr id="77" name="Picture 25" descr="Picture 25">
              <a:extLst>
                <a:ext uri="{FF2B5EF4-FFF2-40B4-BE49-F238E27FC236}">
                  <a16:creationId xmlns:a16="http://schemas.microsoft.com/office/drawing/2014/main" id="{4B7B17F4-4A61-CF4C-966E-BAFE551B21A0}"/>
                </a:ext>
              </a:extLst>
            </p:cNvPr>
            <p:cNvPicPr>
              <a:picLocks noChangeAspect="1"/>
            </p:cNvPicPr>
            <p:nvPr/>
          </p:nvPicPr>
          <p:blipFill>
            <a:blip r:embed="rId3"/>
            <a:stretch>
              <a:fillRect/>
            </a:stretch>
          </p:blipFill>
          <p:spPr>
            <a:xfrm>
              <a:off x="12334348" y="2506950"/>
              <a:ext cx="1533258" cy="338949"/>
            </a:xfrm>
            <a:prstGeom prst="rect">
              <a:avLst/>
            </a:prstGeom>
            <a:ln w="12700">
              <a:miter lim="400000"/>
            </a:ln>
          </p:spPr>
        </p:pic>
        <p:pic>
          <p:nvPicPr>
            <p:cNvPr id="78" name="Picture 28" descr="Picture 28">
              <a:extLst>
                <a:ext uri="{FF2B5EF4-FFF2-40B4-BE49-F238E27FC236}">
                  <a16:creationId xmlns:a16="http://schemas.microsoft.com/office/drawing/2014/main" id="{CBCE2758-CBF2-8946-B82A-A21A0ED4C195}"/>
                </a:ext>
              </a:extLst>
            </p:cNvPr>
            <p:cNvPicPr>
              <a:picLocks noChangeAspect="1"/>
            </p:cNvPicPr>
            <p:nvPr/>
          </p:nvPicPr>
          <p:blipFill>
            <a:blip r:embed="rId4"/>
            <a:stretch>
              <a:fillRect/>
            </a:stretch>
          </p:blipFill>
          <p:spPr>
            <a:xfrm>
              <a:off x="10436804" y="2432175"/>
              <a:ext cx="1393869" cy="503765"/>
            </a:xfrm>
            <a:prstGeom prst="rect">
              <a:avLst/>
            </a:prstGeom>
            <a:ln w="12700">
              <a:miter lim="400000"/>
            </a:ln>
          </p:spPr>
        </p:pic>
        <p:pic>
          <p:nvPicPr>
            <p:cNvPr id="79" name="Picture 78">
              <a:extLst>
                <a:ext uri="{FF2B5EF4-FFF2-40B4-BE49-F238E27FC236}">
                  <a16:creationId xmlns:a16="http://schemas.microsoft.com/office/drawing/2014/main" id="{8E7CF68E-B89A-494B-8232-9602EC8DCB18}"/>
                </a:ext>
              </a:extLst>
            </p:cNvPr>
            <p:cNvPicPr>
              <a:picLocks noChangeAspect="1"/>
            </p:cNvPicPr>
            <p:nvPr/>
          </p:nvPicPr>
          <p:blipFill>
            <a:blip r:embed="rId5"/>
            <a:stretch>
              <a:fillRect/>
            </a:stretch>
          </p:blipFill>
          <p:spPr>
            <a:xfrm>
              <a:off x="8756528" y="3213182"/>
              <a:ext cx="1122042" cy="220656"/>
            </a:xfrm>
            <a:prstGeom prst="rect">
              <a:avLst/>
            </a:prstGeom>
          </p:spPr>
        </p:pic>
        <p:pic>
          <p:nvPicPr>
            <p:cNvPr id="80" name="Picture 79">
              <a:extLst>
                <a:ext uri="{FF2B5EF4-FFF2-40B4-BE49-F238E27FC236}">
                  <a16:creationId xmlns:a16="http://schemas.microsoft.com/office/drawing/2014/main" id="{A7CC4008-5C34-EA4F-B0BD-A0E1E87BC76E}"/>
                </a:ext>
              </a:extLst>
            </p:cNvPr>
            <p:cNvPicPr>
              <a:picLocks noChangeAspect="1"/>
            </p:cNvPicPr>
            <p:nvPr/>
          </p:nvPicPr>
          <p:blipFill>
            <a:blip r:embed="rId6"/>
            <a:stretch>
              <a:fillRect/>
            </a:stretch>
          </p:blipFill>
          <p:spPr>
            <a:xfrm>
              <a:off x="10409167" y="3023988"/>
              <a:ext cx="846107" cy="458958"/>
            </a:xfrm>
            <a:prstGeom prst="rect">
              <a:avLst/>
            </a:prstGeom>
          </p:spPr>
        </p:pic>
        <p:sp>
          <p:nvSpPr>
            <p:cNvPr id="82" name="Rectangle 81">
              <a:extLst>
                <a:ext uri="{FF2B5EF4-FFF2-40B4-BE49-F238E27FC236}">
                  <a16:creationId xmlns:a16="http://schemas.microsoft.com/office/drawing/2014/main" id="{EF1FE389-7479-E241-930B-05BF248D6B79}"/>
                </a:ext>
              </a:extLst>
            </p:cNvPr>
            <p:cNvSpPr/>
            <p:nvPr/>
          </p:nvSpPr>
          <p:spPr>
            <a:xfrm>
              <a:off x="1131243" y="4940600"/>
              <a:ext cx="6363605" cy="672707"/>
            </a:xfrm>
            <a:prstGeom prst="rect">
              <a:avLst/>
            </a:prstGeom>
          </p:spPr>
          <p:txBody>
            <a:bodyPr wrap="none">
              <a:spAutoFit/>
            </a:bodyPr>
            <a:lstStyle/>
            <a:p>
              <a:r>
                <a:rPr lang="en-US" altLang="zh-CN" sz="2824" dirty="0"/>
                <a:t>3.</a:t>
              </a:r>
              <a:r>
                <a:rPr lang="zh-CN" altLang="en-US" sz="2824" dirty="0"/>
                <a:t>自定义框架和自定义算法设计</a:t>
              </a:r>
              <a:endParaRPr lang="en-US" sz="2824" dirty="0"/>
            </a:p>
          </p:txBody>
        </p:sp>
        <p:sp>
          <p:nvSpPr>
            <p:cNvPr id="83" name="Rectangle 82">
              <a:extLst>
                <a:ext uri="{FF2B5EF4-FFF2-40B4-BE49-F238E27FC236}">
                  <a16:creationId xmlns:a16="http://schemas.microsoft.com/office/drawing/2014/main" id="{446A8F21-25A8-F04F-99CB-96DE306D0A75}"/>
                </a:ext>
              </a:extLst>
            </p:cNvPr>
            <p:cNvSpPr/>
            <p:nvPr/>
          </p:nvSpPr>
          <p:spPr>
            <a:xfrm>
              <a:off x="498963" y="5957818"/>
              <a:ext cx="6103005" cy="1492840"/>
            </a:xfrm>
            <a:prstGeom prst="rect">
              <a:avLst/>
            </a:prstGeom>
          </p:spPr>
          <p:txBody>
            <a:bodyPr wrap="square">
              <a:spAutoFit/>
            </a:bodyPr>
            <a:lstStyle/>
            <a:p>
              <a:pPr algn="ctr"/>
              <a:r>
                <a:rPr lang="zh-CN" altLang="en-US" sz="2333" b="1" dirty="0">
                  <a:solidFill>
                    <a:srgbClr val="FA9B1C"/>
                  </a:solidFill>
                </a:rPr>
                <a:t>自行准备数据、训练脚本和自定义框架的容器镜像，基于</a:t>
              </a:r>
              <a:r>
                <a:rPr lang="en-US" altLang="zh-CN" sz="2333" b="1" dirty="0">
                  <a:solidFill>
                    <a:srgbClr val="FA9B1C"/>
                  </a:solidFill>
                </a:rPr>
                <a:t>Amazon SageMaker</a:t>
              </a:r>
              <a:r>
                <a:rPr lang="zh-CN" altLang="en-US" sz="2333" b="1" dirty="0">
                  <a:solidFill>
                    <a:srgbClr val="FA9B1C"/>
                  </a:solidFill>
                </a:rPr>
                <a:t>容器机制执行训练</a:t>
              </a:r>
              <a:endParaRPr lang="en-US" sz="2333" b="1" dirty="0">
                <a:solidFill>
                  <a:srgbClr val="FA9B1C"/>
                </a:solidFill>
              </a:endParaRPr>
            </a:p>
          </p:txBody>
        </p:sp>
        <p:sp>
          <p:nvSpPr>
            <p:cNvPr id="84" name="Rectangle 83">
              <a:extLst>
                <a:ext uri="{FF2B5EF4-FFF2-40B4-BE49-F238E27FC236}">
                  <a16:creationId xmlns:a16="http://schemas.microsoft.com/office/drawing/2014/main" id="{5942DE42-08D5-6F47-BF4C-430BCFAEF7F3}"/>
                </a:ext>
              </a:extLst>
            </p:cNvPr>
            <p:cNvSpPr/>
            <p:nvPr/>
          </p:nvSpPr>
          <p:spPr>
            <a:xfrm>
              <a:off x="9675096" y="4853861"/>
              <a:ext cx="3688097" cy="672707"/>
            </a:xfrm>
            <a:prstGeom prst="rect">
              <a:avLst/>
            </a:prstGeom>
          </p:spPr>
          <p:txBody>
            <a:bodyPr wrap="none">
              <a:spAutoFit/>
            </a:bodyPr>
            <a:lstStyle/>
            <a:p>
              <a:r>
                <a:rPr lang="en-US" altLang="zh-CN" sz="2824" dirty="0"/>
                <a:t>4.</a:t>
              </a:r>
              <a:r>
                <a:rPr lang="zh-CN" altLang="en-US" sz="2824" dirty="0"/>
                <a:t>第三方应用市场</a:t>
              </a:r>
              <a:endParaRPr lang="en-US" sz="2824" dirty="0"/>
            </a:p>
          </p:txBody>
        </p:sp>
        <p:sp>
          <p:nvSpPr>
            <p:cNvPr id="85" name="Rectangle 84">
              <a:extLst>
                <a:ext uri="{FF2B5EF4-FFF2-40B4-BE49-F238E27FC236}">
                  <a16:creationId xmlns:a16="http://schemas.microsoft.com/office/drawing/2014/main" id="{593AF80F-066E-F34A-AB9D-F0594E21623F}"/>
                </a:ext>
              </a:extLst>
            </p:cNvPr>
            <p:cNvSpPr/>
            <p:nvPr/>
          </p:nvSpPr>
          <p:spPr>
            <a:xfrm>
              <a:off x="7356351" y="6575078"/>
              <a:ext cx="7315201" cy="1034518"/>
            </a:xfrm>
            <a:prstGeom prst="rect">
              <a:avLst/>
            </a:prstGeom>
          </p:spPr>
          <p:txBody>
            <a:bodyPr>
              <a:spAutoFit/>
            </a:bodyPr>
            <a:lstStyle/>
            <a:p>
              <a:pPr algn="ctr"/>
              <a:r>
                <a:rPr lang="zh-CN" altLang="en-US" sz="2333" b="1" dirty="0">
                  <a:solidFill>
                    <a:srgbClr val="FA9B1C"/>
                  </a:solidFill>
                </a:rPr>
                <a:t>在</a:t>
              </a:r>
              <a:r>
                <a:rPr lang="en-US" altLang="zh-CN" sz="2333" b="1" dirty="0">
                  <a:solidFill>
                    <a:srgbClr val="FA9B1C"/>
                  </a:solidFill>
                </a:rPr>
                <a:t>AWS</a:t>
              </a:r>
              <a:r>
                <a:rPr lang="zh-CN" altLang="en-US" sz="2333" b="1" dirty="0">
                  <a:solidFill>
                    <a:srgbClr val="FA9B1C"/>
                  </a:solidFill>
                </a:rPr>
                <a:t> </a:t>
              </a:r>
              <a:r>
                <a:rPr lang="en-US" altLang="zh-CN" sz="2333" b="1" dirty="0">
                  <a:solidFill>
                    <a:srgbClr val="FA9B1C"/>
                  </a:solidFill>
                </a:rPr>
                <a:t>Marketplace</a:t>
              </a:r>
              <a:r>
                <a:rPr lang="zh-CN" altLang="en-US" sz="2333" b="1" dirty="0">
                  <a:solidFill>
                    <a:srgbClr val="FA9B1C"/>
                  </a:solidFill>
                </a:rPr>
                <a:t>中挑选第三方算法包，直接在</a:t>
              </a:r>
              <a:r>
                <a:rPr lang="en-US" altLang="zh-CN" sz="2333" b="1" dirty="0">
                  <a:solidFill>
                    <a:srgbClr val="FA9B1C"/>
                  </a:solidFill>
                </a:rPr>
                <a:t>Amazon SageMaker</a:t>
              </a:r>
              <a:r>
                <a:rPr lang="zh-CN" altLang="en-US" sz="2333" b="1" dirty="0">
                  <a:solidFill>
                    <a:srgbClr val="FA9B1C"/>
                  </a:solidFill>
                </a:rPr>
                <a:t>中使用</a:t>
              </a:r>
              <a:endParaRPr lang="en-US" sz="2333" b="1" dirty="0">
                <a:solidFill>
                  <a:srgbClr val="FA9B1C"/>
                </a:solidFill>
              </a:endParaRPr>
            </a:p>
          </p:txBody>
        </p:sp>
        <p:grpSp>
          <p:nvGrpSpPr>
            <p:cNvPr id="86" name="Group 85">
              <a:extLst>
                <a:ext uri="{FF2B5EF4-FFF2-40B4-BE49-F238E27FC236}">
                  <a16:creationId xmlns:a16="http://schemas.microsoft.com/office/drawing/2014/main" id="{9A4EAE32-839A-3D40-A229-1B56B210D390}"/>
                </a:ext>
              </a:extLst>
            </p:cNvPr>
            <p:cNvGrpSpPr/>
            <p:nvPr/>
          </p:nvGrpSpPr>
          <p:grpSpPr>
            <a:xfrm>
              <a:off x="8641362" y="5636505"/>
              <a:ext cx="4974816" cy="780699"/>
              <a:chOff x="948799" y="2143212"/>
              <a:chExt cx="9064790" cy="1422540"/>
            </a:xfrm>
          </p:grpSpPr>
          <p:pic>
            <p:nvPicPr>
              <p:cNvPr id="87" name="Picture 86">
                <a:extLst>
                  <a:ext uri="{FF2B5EF4-FFF2-40B4-BE49-F238E27FC236}">
                    <a16:creationId xmlns:a16="http://schemas.microsoft.com/office/drawing/2014/main" id="{34FD483F-0605-344F-871B-4CC2908108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3386" y="3002675"/>
                <a:ext cx="1265375" cy="388770"/>
              </a:xfrm>
              <a:prstGeom prst="rect">
                <a:avLst/>
              </a:prstGeom>
            </p:spPr>
          </p:pic>
          <p:pic>
            <p:nvPicPr>
              <p:cNvPr id="88" name="Picture 87">
                <a:extLst>
                  <a:ext uri="{FF2B5EF4-FFF2-40B4-BE49-F238E27FC236}">
                    <a16:creationId xmlns:a16="http://schemas.microsoft.com/office/drawing/2014/main" id="{2E6E2ED5-BCE1-8548-BA70-FCEB39E00F7A}"/>
                  </a:ext>
                </a:extLst>
              </p:cNvPr>
              <p:cNvPicPr>
                <a:picLocks noChangeAspect="1"/>
              </p:cNvPicPr>
              <p:nvPr/>
            </p:nvPicPr>
            <p:blipFill rotWithShape="1">
              <a:blip r:embed="rId8"/>
              <a:srcRect t="71953"/>
              <a:stretch/>
            </p:blipFill>
            <p:spPr>
              <a:xfrm>
                <a:off x="948799" y="2276512"/>
                <a:ext cx="2875385" cy="227907"/>
              </a:xfrm>
              <a:prstGeom prst="rect">
                <a:avLst/>
              </a:prstGeom>
            </p:spPr>
          </p:pic>
          <p:pic>
            <p:nvPicPr>
              <p:cNvPr id="89" name="Picture 88">
                <a:extLst>
                  <a:ext uri="{FF2B5EF4-FFF2-40B4-BE49-F238E27FC236}">
                    <a16:creationId xmlns:a16="http://schemas.microsoft.com/office/drawing/2014/main" id="{B7D9B3D6-6D72-514B-AE0B-8AD054F1B3A3}"/>
                  </a:ext>
                </a:extLst>
              </p:cNvPr>
              <p:cNvPicPr>
                <a:picLocks noChangeAspect="1"/>
              </p:cNvPicPr>
              <p:nvPr/>
            </p:nvPicPr>
            <p:blipFill>
              <a:blip r:embed="rId9"/>
              <a:stretch>
                <a:fillRect/>
              </a:stretch>
            </p:blipFill>
            <p:spPr>
              <a:xfrm>
                <a:off x="987462" y="2728693"/>
                <a:ext cx="1036479" cy="828018"/>
              </a:xfrm>
              <a:prstGeom prst="rect">
                <a:avLst/>
              </a:prstGeom>
            </p:spPr>
          </p:pic>
          <p:grpSp>
            <p:nvGrpSpPr>
              <p:cNvPr id="90" name="Group 89">
                <a:extLst>
                  <a:ext uri="{FF2B5EF4-FFF2-40B4-BE49-F238E27FC236}">
                    <a16:creationId xmlns:a16="http://schemas.microsoft.com/office/drawing/2014/main" id="{BBE3624D-D58C-5E49-AF48-E162B0CB1553}"/>
                  </a:ext>
                </a:extLst>
              </p:cNvPr>
              <p:cNvGrpSpPr/>
              <p:nvPr/>
            </p:nvGrpSpPr>
            <p:grpSpPr>
              <a:xfrm>
                <a:off x="4349846" y="2163544"/>
                <a:ext cx="1573784" cy="408245"/>
                <a:chOff x="4349846" y="2163544"/>
                <a:chExt cx="1573784" cy="408245"/>
              </a:xfrm>
            </p:grpSpPr>
            <p:pic>
              <p:nvPicPr>
                <p:cNvPr id="100" name="Picture 4" descr="Image result for knime logo png">
                  <a:extLst>
                    <a:ext uri="{FF2B5EF4-FFF2-40B4-BE49-F238E27FC236}">
                      <a16:creationId xmlns:a16="http://schemas.microsoft.com/office/drawing/2014/main" id="{DA2DD354-E5DA-A44D-BC9F-D1277D58BD8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1" r="69207"/>
                <a:stretch/>
              </p:blipFill>
              <p:spPr bwMode="auto">
                <a:xfrm>
                  <a:off x="4349846" y="2163544"/>
                  <a:ext cx="488854" cy="40824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knime logo png">
                  <a:extLst>
                    <a:ext uri="{FF2B5EF4-FFF2-40B4-BE49-F238E27FC236}">
                      <a16:creationId xmlns:a16="http://schemas.microsoft.com/office/drawing/2014/main" id="{71780642-2BCC-B145-A850-04C4ED4E6E4D}"/>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30793"/>
                <a:stretch/>
              </p:blipFill>
              <p:spPr bwMode="auto">
                <a:xfrm>
                  <a:off x="4838699" y="2163544"/>
                  <a:ext cx="1084931" cy="4082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BD223A-1C79-9A4A-88D3-24B4E71D1C0E}"/>
                  </a:ext>
                </a:extLst>
              </p:cNvPr>
              <p:cNvGrpSpPr/>
              <p:nvPr/>
            </p:nvGrpSpPr>
            <p:grpSpPr>
              <a:xfrm>
                <a:off x="6268097" y="2143212"/>
                <a:ext cx="2059183" cy="671513"/>
                <a:chOff x="6268097" y="2143212"/>
                <a:chExt cx="2059183" cy="671513"/>
              </a:xfrm>
            </p:grpSpPr>
            <p:pic>
              <p:nvPicPr>
                <p:cNvPr id="98" name="Picture 4" descr="Image result for deep vision logo png">
                  <a:extLst>
                    <a:ext uri="{FF2B5EF4-FFF2-40B4-BE49-F238E27FC236}">
                      <a16:creationId xmlns:a16="http://schemas.microsoft.com/office/drawing/2014/main" id="{AB669157-B715-8947-91EE-F748419C6EC9}"/>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7825" r="68927" b="13267"/>
                <a:stretch/>
              </p:blipFill>
              <p:spPr bwMode="auto">
                <a:xfrm>
                  <a:off x="6268097" y="2143212"/>
                  <a:ext cx="708434" cy="67151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deep vision logo png">
                  <a:extLst>
                    <a:ext uri="{FF2B5EF4-FFF2-40B4-BE49-F238E27FC236}">
                      <a16:creationId xmlns:a16="http://schemas.microsoft.com/office/drawing/2014/main" id="{501072B1-A5FA-9B43-AFA6-A4ACDE542AC8}"/>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31723" t="27825" r="9680" b="13267"/>
                <a:stretch/>
              </p:blipFill>
              <p:spPr bwMode="auto">
                <a:xfrm>
                  <a:off x="6991349" y="2143212"/>
                  <a:ext cx="1335931" cy="671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1630875-3293-E84A-BDCE-8F062616BFE2}"/>
                  </a:ext>
                </a:extLst>
              </p:cNvPr>
              <p:cNvGrpSpPr/>
              <p:nvPr/>
            </p:nvGrpSpPr>
            <p:grpSpPr>
              <a:xfrm>
                <a:off x="2413067" y="3002675"/>
                <a:ext cx="2347110" cy="348145"/>
                <a:chOff x="2413067" y="3002675"/>
                <a:chExt cx="2347110" cy="348145"/>
              </a:xfrm>
            </p:grpSpPr>
            <p:pic>
              <p:nvPicPr>
                <p:cNvPr id="96" name="Picture 6" descr="Image result for knowledgent logo png">
                  <a:extLst>
                    <a:ext uri="{FF2B5EF4-FFF2-40B4-BE49-F238E27FC236}">
                      <a16:creationId xmlns:a16="http://schemas.microsoft.com/office/drawing/2014/main" id="{9B679BE5-5742-224D-8AEC-3FE2B5FF8F7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84717"/>
                <a:stretch/>
              </p:blipFill>
              <p:spPr bwMode="auto">
                <a:xfrm>
                  <a:off x="2413067" y="3002675"/>
                  <a:ext cx="358708" cy="34814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knowledgent logo png">
                  <a:extLst>
                    <a:ext uri="{FF2B5EF4-FFF2-40B4-BE49-F238E27FC236}">
                      <a16:creationId xmlns:a16="http://schemas.microsoft.com/office/drawing/2014/main" id="{26428BB6-3CB6-EE44-8BF1-27DE4BF19FBB}"/>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15283"/>
                <a:stretch/>
              </p:blipFill>
              <p:spPr bwMode="auto">
                <a:xfrm>
                  <a:off x="2771775" y="3002675"/>
                  <a:ext cx="1988402" cy="348145"/>
                </a:xfrm>
                <a:prstGeom prst="rect">
                  <a:avLst/>
                </a:prstGeom>
                <a:noFill/>
                <a:extLst>
                  <a:ext uri="{909E8E84-426E-40DD-AFC4-6F175D3DCCD1}">
                    <a14:hiddenFill xmlns:a14="http://schemas.microsoft.com/office/drawing/2010/main">
                      <a:solidFill>
                        <a:srgbClr val="FFFFFF"/>
                      </a:solidFill>
                    </a14:hiddenFill>
                  </a:ext>
                </a:extLst>
              </p:spPr>
            </p:pic>
          </p:grpSp>
          <p:pic>
            <p:nvPicPr>
              <p:cNvPr id="93" name="Picture 6" descr="Image result for figure eight logo png">
                <a:extLst>
                  <a:ext uri="{FF2B5EF4-FFF2-40B4-BE49-F238E27FC236}">
                    <a16:creationId xmlns:a16="http://schemas.microsoft.com/office/drawing/2014/main" id="{ED464CE1-AA87-DD4D-B006-0903A7686C2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40362" y="2923767"/>
                <a:ext cx="1766536" cy="64198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Image result for intel logo png">
                <a:extLst>
                  <a:ext uri="{FF2B5EF4-FFF2-40B4-BE49-F238E27FC236}">
                    <a16:creationId xmlns:a16="http://schemas.microsoft.com/office/drawing/2014/main" id="{D05A3445-5344-5047-B44C-C5473C1A303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87083" y="2882191"/>
                <a:ext cx="862674" cy="5715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h20.ai logo png">
                <a:extLst>
                  <a:ext uri="{FF2B5EF4-FFF2-40B4-BE49-F238E27FC236}">
                    <a16:creationId xmlns:a16="http://schemas.microsoft.com/office/drawing/2014/main" id="{58F30E60-C6E5-8F4D-932E-8EC771D90918}"/>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75339" y="2198762"/>
                <a:ext cx="1238250" cy="47482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7" name="Rectangle 136">
            <a:extLst>
              <a:ext uri="{FF2B5EF4-FFF2-40B4-BE49-F238E27FC236}">
                <a16:creationId xmlns:a16="http://schemas.microsoft.com/office/drawing/2014/main" id="{3E69A5BF-ACAE-304B-A6DA-3A37EB7D83A0}"/>
              </a:ext>
            </a:extLst>
          </p:cNvPr>
          <p:cNvSpPr/>
          <p:nvPr/>
        </p:nvSpPr>
        <p:spPr>
          <a:xfrm>
            <a:off x="6096000" y="3016317"/>
            <a:ext cx="6096000" cy="748795"/>
          </a:xfrm>
          <a:prstGeom prst="rect">
            <a:avLst/>
          </a:prstGeom>
        </p:spPr>
        <p:txBody>
          <a:bodyPr>
            <a:spAutoFit/>
          </a:bodyPr>
          <a:lstStyle/>
          <a:p>
            <a:pPr algn="ctr"/>
            <a:r>
              <a:rPr lang="zh-CN" altLang="en-US" sz="2133" b="1" dirty="0">
                <a:solidFill>
                  <a:srgbClr val="FA9B1C"/>
                </a:solidFill>
              </a:rPr>
              <a:t>自行准备数据、训练脚本，基于</a:t>
            </a:r>
            <a:r>
              <a:rPr lang="en-US" altLang="zh-CN" sz="2133" b="1" dirty="0">
                <a:solidFill>
                  <a:srgbClr val="FA9B1C"/>
                </a:solidFill>
              </a:rPr>
              <a:t>Amazon SageMaker</a:t>
            </a:r>
            <a:r>
              <a:rPr lang="zh-CN" altLang="en-US" sz="2133" b="1" dirty="0">
                <a:solidFill>
                  <a:srgbClr val="FA9B1C"/>
                </a:solidFill>
              </a:rPr>
              <a:t>预置优化的容器镜像执行训练</a:t>
            </a:r>
            <a:endParaRPr lang="en-US" sz="2133" b="1" dirty="0">
              <a:solidFill>
                <a:srgbClr val="FA9B1C"/>
              </a:solidFill>
            </a:endParaRPr>
          </a:p>
        </p:txBody>
      </p:sp>
      <p:pic>
        <p:nvPicPr>
          <p:cNvPr id="138" name="Picture 137"/>
          <p:cNvPicPr>
            <a:picLocks noChangeAspect="1"/>
          </p:cNvPicPr>
          <p:nvPr/>
        </p:nvPicPr>
        <p:blipFill>
          <a:blip r:embed="rId23"/>
          <a:stretch>
            <a:fillRect/>
          </a:stretch>
        </p:blipFill>
        <p:spPr>
          <a:xfrm>
            <a:off x="9796674" y="2479344"/>
            <a:ext cx="1002929" cy="385931"/>
          </a:xfrm>
          <a:prstGeom prst="rect">
            <a:avLst/>
          </a:prstGeom>
        </p:spPr>
      </p:pic>
    </p:spTree>
    <p:extLst>
      <p:ext uri="{BB962C8B-B14F-4D97-AF65-F5344CB8AC3E}">
        <p14:creationId xmlns:p14="http://schemas.microsoft.com/office/powerpoint/2010/main" val="1733116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1222381"/>
          </a:xfrm>
        </p:spPr>
        <p:txBody>
          <a:bodyPr/>
          <a:lstStyle/>
          <a:p>
            <a:r>
              <a:rPr lang="zh-CN" altLang="en-US" dirty="0"/>
              <a:t>内置算法种类</a:t>
            </a:r>
            <a:endParaRPr lang="en-US" dirty="0"/>
          </a:p>
        </p:txBody>
      </p:sp>
      <p:grpSp>
        <p:nvGrpSpPr>
          <p:cNvPr id="4" name="Group 3">
            <a:extLst>
              <a:ext uri="{FF2B5EF4-FFF2-40B4-BE49-F238E27FC236}">
                <a16:creationId xmlns:a16="http://schemas.microsoft.com/office/drawing/2014/main" id="{8518C3F0-9F0D-804E-AF1F-48863F3F7084}"/>
              </a:ext>
            </a:extLst>
          </p:cNvPr>
          <p:cNvGrpSpPr/>
          <p:nvPr/>
        </p:nvGrpSpPr>
        <p:grpSpPr>
          <a:xfrm>
            <a:off x="269875" y="1692097"/>
            <a:ext cx="11160124" cy="4728196"/>
            <a:chOff x="76906" y="1444031"/>
            <a:chExt cx="8903608" cy="3948199"/>
          </a:xfrm>
        </p:grpSpPr>
        <p:sp>
          <p:nvSpPr>
            <p:cNvPr id="5" name="Rectangle 4">
              <a:extLst>
                <a:ext uri="{FF2B5EF4-FFF2-40B4-BE49-F238E27FC236}">
                  <a16:creationId xmlns:a16="http://schemas.microsoft.com/office/drawing/2014/main" id="{6CA9DD3B-4CD3-B74D-8153-C3C9E35AB010}"/>
                </a:ext>
              </a:extLst>
            </p:cNvPr>
            <p:cNvSpPr/>
            <p:nvPr/>
          </p:nvSpPr>
          <p:spPr>
            <a:xfrm>
              <a:off x="368890" y="1444031"/>
              <a:ext cx="2383009"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6" name="Rectangle 5">
              <a:extLst>
                <a:ext uri="{FF2B5EF4-FFF2-40B4-BE49-F238E27FC236}">
                  <a16:creationId xmlns:a16="http://schemas.microsoft.com/office/drawing/2014/main" id="{2D358B84-B8A5-E54A-9389-24ADA2B8D817}"/>
                </a:ext>
              </a:extLst>
            </p:cNvPr>
            <p:cNvSpPr/>
            <p:nvPr/>
          </p:nvSpPr>
          <p:spPr>
            <a:xfrm>
              <a:off x="3130764" y="1454560"/>
              <a:ext cx="2751251"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7" name="Rectangle 6">
              <a:extLst>
                <a:ext uri="{FF2B5EF4-FFF2-40B4-BE49-F238E27FC236}">
                  <a16:creationId xmlns:a16="http://schemas.microsoft.com/office/drawing/2014/main" id="{75BB7FCA-4ED7-7A40-A420-336CB35F1431}"/>
                </a:ext>
              </a:extLst>
            </p:cNvPr>
            <p:cNvSpPr/>
            <p:nvPr/>
          </p:nvSpPr>
          <p:spPr>
            <a:xfrm>
              <a:off x="6143982" y="1469981"/>
              <a:ext cx="2815227" cy="610568"/>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8" name="Rectangle 7">
              <a:extLst>
                <a:ext uri="{FF2B5EF4-FFF2-40B4-BE49-F238E27FC236}">
                  <a16:creationId xmlns:a16="http://schemas.microsoft.com/office/drawing/2014/main" id="{A7BA50D9-F03D-8243-B55B-A45582BB253D}"/>
                </a:ext>
              </a:extLst>
            </p:cNvPr>
            <p:cNvSpPr/>
            <p:nvPr/>
          </p:nvSpPr>
          <p:spPr>
            <a:xfrm>
              <a:off x="357169" y="2799392"/>
              <a:ext cx="2394730" cy="137608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9" name="Rectangle 8">
              <a:extLst>
                <a:ext uri="{FF2B5EF4-FFF2-40B4-BE49-F238E27FC236}">
                  <a16:creationId xmlns:a16="http://schemas.microsoft.com/office/drawing/2014/main" id="{A91C4589-5D8A-6240-9FA1-084C35A5A909}"/>
                </a:ext>
              </a:extLst>
            </p:cNvPr>
            <p:cNvSpPr/>
            <p:nvPr/>
          </p:nvSpPr>
          <p:spPr>
            <a:xfrm>
              <a:off x="3129863" y="2765376"/>
              <a:ext cx="2738744" cy="77859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0" name="Rectangle 9">
              <a:extLst>
                <a:ext uri="{FF2B5EF4-FFF2-40B4-BE49-F238E27FC236}">
                  <a16:creationId xmlns:a16="http://schemas.microsoft.com/office/drawing/2014/main" id="{A25D860F-ACE2-B944-9716-4E5824B1D12D}"/>
                </a:ext>
              </a:extLst>
            </p:cNvPr>
            <p:cNvSpPr/>
            <p:nvPr/>
          </p:nvSpPr>
          <p:spPr>
            <a:xfrm>
              <a:off x="6143982" y="2175505"/>
              <a:ext cx="2815227"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1" name="TextBox 10">
              <a:extLst>
                <a:ext uri="{FF2B5EF4-FFF2-40B4-BE49-F238E27FC236}">
                  <a16:creationId xmlns:a16="http://schemas.microsoft.com/office/drawing/2014/main" id="{921E8FFC-A652-5B41-91ED-56482A4DF835}"/>
                </a:ext>
              </a:extLst>
            </p:cNvPr>
            <p:cNvSpPr txBox="1"/>
            <p:nvPr/>
          </p:nvSpPr>
          <p:spPr>
            <a:xfrm>
              <a:off x="637178" y="1513523"/>
              <a:ext cx="1932089" cy="282704"/>
            </a:xfrm>
            <a:prstGeom prst="rect">
              <a:avLst/>
            </a:prstGeom>
            <a:noFill/>
          </p:spPr>
          <p:txBody>
            <a:bodyPr wrap="square" rtlCol="0">
              <a:spAutoFit/>
            </a:bodyPr>
            <a:lstStyle/>
            <a:p>
              <a:pPr algn="ctr"/>
              <a:r>
                <a:rPr lang="zh-CN" altLang="en-US" sz="1600" b="1" dirty="0"/>
                <a:t>结构化表格数据的分类</a:t>
              </a:r>
              <a:endParaRPr lang="en-US" sz="1600" b="1" dirty="0"/>
            </a:p>
          </p:txBody>
        </p:sp>
        <p:sp>
          <p:nvSpPr>
            <p:cNvPr id="12" name="TextBox 11">
              <a:extLst>
                <a:ext uri="{FF2B5EF4-FFF2-40B4-BE49-F238E27FC236}">
                  <a16:creationId xmlns:a16="http://schemas.microsoft.com/office/drawing/2014/main" id="{E630C8E9-B523-A94E-A91F-0F77B6E884A3}"/>
                </a:ext>
              </a:extLst>
            </p:cNvPr>
            <p:cNvSpPr txBox="1"/>
            <p:nvPr/>
          </p:nvSpPr>
          <p:spPr>
            <a:xfrm>
              <a:off x="3321087" y="1495534"/>
              <a:ext cx="2458508" cy="282704"/>
            </a:xfrm>
            <a:prstGeom prst="rect">
              <a:avLst/>
            </a:prstGeom>
            <a:noFill/>
          </p:spPr>
          <p:txBody>
            <a:bodyPr wrap="square" rtlCol="0">
              <a:spAutoFit/>
            </a:bodyPr>
            <a:lstStyle/>
            <a:p>
              <a:pPr algn="ctr"/>
              <a:r>
                <a:rPr lang="zh-CN" altLang="en-US" sz="1600" b="1" dirty="0"/>
                <a:t>计算机视觉</a:t>
              </a:r>
              <a:endParaRPr lang="en-US" sz="1600" b="1" dirty="0"/>
            </a:p>
          </p:txBody>
        </p:sp>
        <p:sp>
          <p:nvSpPr>
            <p:cNvPr id="13" name="TextBox 12">
              <a:extLst>
                <a:ext uri="{FF2B5EF4-FFF2-40B4-BE49-F238E27FC236}">
                  <a16:creationId xmlns:a16="http://schemas.microsoft.com/office/drawing/2014/main" id="{66BA93BF-DBC1-0943-8273-21D0F5BFC835}"/>
                </a:ext>
              </a:extLst>
            </p:cNvPr>
            <p:cNvSpPr txBox="1"/>
            <p:nvPr/>
          </p:nvSpPr>
          <p:spPr>
            <a:xfrm>
              <a:off x="6122676" y="1458823"/>
              <a:ext cx="2857838" cy="282704"/>
            </a:xfrm>
            <a:prstGeom prst="rect">
              <a:avLst/>
            </a:prstGeom>
            <a:noFill/>
          </p:spPr>
          <p:txBody>
            <a:bodyPr wrap="square" rtlCol="0">
              <a:spAutoFit/>
            </a:bodyPr>
            <a:lstStyle/>
            <a:p>
              <a:pPr algn="ctr"/>
              <a:r>
                <a:rPr lang="zh-CN" altLang="en-US" sz="1600" b="1" dirty="0"/>
                <a:t>主题建模</a:t>
              </a:r>
              <a:endParaRPr lang="en-US" sz="1600" b="1" dirty="0"/>
            </a:p>
          </p:txBody>
        </p:sp>
        <p:sp>
          <p:nvSpPr>
            <p:cNvPr id="14" name="TextBox 13">
              <a:extLst>
                <a:ext uri="{FF2B5EF4-FFF2-40B4-BE49-F238E27FC236}">
                  <a16:creationId xmlns:a16="http://schemas.microsoft.com/office/drawing/2014/main" id="{6682439D-5528-D943-8160-C910CF599D67}"/>
                </a:ext>
              </a:extLst>
            </p:cNvPr>
            <p:cNvSpPr txBox="1"/>
            <p:nvPr/>
          </p:nvSpPr>
          <p:spPr>
            <a:xfrm>
              <a:off x="305807" y="2928986"/>
              <a:ext cx="2392783" cy="282704"/>
            </a:xfrm>
            <a:prstGeom prst="rect">
              <a:avLst/>
            </a:prstGeom>
            <a:noFill/>
          </p:spPr>
          <p:txBody>
            <a:bodyPr wrap="square" rtlCol="0">
              <a:spAutoFit/>
            </a:bodyPr>
            <a:lstStyle/>
            <a:p>
              <a:pPr algn="ctr"/>
              <a:r>
                <a:rPr lang="zh-CN" altLang="en-US" sz="1600" b="1" dirty="0"/>
                <a:t>文本分类及词向量</a:t>
              </a:r>
              <a:endParaRPr lang="en-US" sz="1600" b="1" dirty="0"/>
            </a:p>
          </p:txBody>
        </p:sp>
        <p:sp>
          <p:nvSpPr>
            <p:cNvPr id="15" name="TextBox 14">
              <a:extLst>
                <a:ext uri="{FF2B5EF4-FFF2-40B4-BE49-F238E27FC236}">
                  <a16:creationId xmlns:a16="http://schemas.microsoft.com/office/drawing/2014/main" id="{35318F58-AC41-7E4D-8FE3-1D9D75355D54}"/>
                </a:ext>
              </a:extLst>
            </p:cNvPr>
            <p:cNvSpPr txBox="1"/>
            <p:nvPr/>
          </p:nvSpPr>
          <p:spPr>
            <a:xfrm>
              <a:off x="3414689" y="2820728"/>
              <a:ext cx="2212947" cy="282704"/>
            </a:xfrm>
            <a:prstGeom prst="rect">
              <a:avLst/>
            </a:prstGeom>
            <a:noFill/>
          </p:spPr>
          <p:txBody>
            <a:bodyPr wrap="square" rtlCol="0">
              <a:spAutoFit/>
            </a:bodyPr>
            <a:lstStyle/>
            <a:p>
              <a:pPr algn="ctr"/>
              <a:r>
                <a:rPr lang="zh-CN" altLang="en-US" sz="1600" b="1" dirty="0"/>
                <a:t>推荐系统的排序模型</a:t>
              </a:r>
              <a:endParaRPr lang="en-US" sz="1600" b="1" dirty="0"/>
            </a:p>
          </p:txBody>
        </p:sp>
        <p:sp>
          <p:nvSpPr>
            <p:cNvPr id="16" name="TextBox 15">
              <a:extLst>
                <a:ext uri="{FF2B5EF4-FFF2-40B4-BE49-F238E27FC236}">
                  <a16:creationId xmlns:a16="http://schemas.microsoft.com/office/drawing/2014/main" id="{F01C2C35-4569-7141-AC0E-5B5E22C238A1}"/>
                </a:ext>
              </a:extLst>
            </p:cNvPr>
            <p:cNvSpPr txBox="1"/>
            <p:nvPr/>
          </p:nvSpPr>
          <p:spPr>
            <a:xfrm>
              <a:off x="6667968" y="2223375"/>
              <a:ext cx="1767254" cy="282704"/>
            </a:xfrm>
            <a:prstGeom prst="rect">
              <a:avLst/>
            </a:prstGeom>
            <a:noFill/>
          </p:spPr>
          <p:txBody>
            <a:bodyPr wrap="square" rtlCol="0">
              <a:spAutoFit/>
            </a:bodyPr>
            <a:lstStyle/>
            <a:p>
              <a:pPr algn="ctr"/>
              <a:r>
                <a:rPr lang="zh-CN" altLang="en-US" sz="1600" b="1" dirty="0"/>
                <a:t>时间序列预测</a:t>
              </a:r>
              <a:endParaRPr lang="en-US" sz="1600" b="1" dirty="0"/>
            </a:p>
          </p:txBody>
        </p:sp>
        <p:sp>
          <p:nvSpPr>
            <p:cNvPr id="17" name="TextBox 16">
              <a:extLst>
                <a:ext uri="{FF2B5EF4-FFF2-40B4-BE49-F238E27FC236}">
                  <a16:creationId xmlns:a16="http://schemas.microsoft.com/office/drawing/2014/main" id="{CC9565D0-1429-3F47-9478-317885546B58}"/>
                </a:ext>
              </a:extLst>
            </p:cNvPr>
            <p:cNvSpPr txBox="1"/>
            <p:nvPr/>
          </p:nvSpPr>
          <p:spPr>
            <a:xfrm>
              <a:off x="454546" y="1728270"/>
              <a:ext cx="2114721" cy="925534"/>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zh-CN" altLang="en-US" sz="1467" dirty="0"/>
                <a:t>线性学习器</a:t>
              </a:r>
              <a:endParaRPr lang="en-US" altLang="zh-CN" sz="1467" dirty="0"/>
            </a:p>
            <a:p>
              <a:pPr marL="380960" indent="-380960">
                <a:lnSpc>
                  <a:spcPct val="150000"/>
                </a:lnSpc>
                <a:buFont typeface="Arial" panose="020B0604020202020204" pitchFamily="34" charset="0"/>
                <a:buChar char="•"/>
              </a:pPr>
              <a:r>
                <a:rPr lang="en-US" sz="1467" dirty="0"/>
                <a:t>XGBoost</a:t>
              </a:r>
            </a:p>
            <a:p>
              <a:pPr marL="380960" indent="-380960">
                <a:lnSpc>
                  <a:spcPct val="150000"/>
                </a:lnSpc>
                <a:buFont typeface="Arial" panose="020B0604020202020204" pitchFamily="34" charset="0"/>
                <a:buChar char="•"/>
              </a:pPr>
              <a:r>
                <a:rPr lang="en-US" sz="1467" dirty="0"/>
                <a:t>KNN</a:t>
              </a:r>
            </a:p>
          </p:txBody>
        </p:sp>
        <p:sp>
          <p:nvSpPr>
            <p:cNvPr id="18" name="TextBox 17">
              <a:extLst>
                <a:ext uri="{FF2B5EF4-FFF2-40B4-BE49-F238E27FC236}">
                  <a16:creationId xmlns:a16="http://schemas.microsoft.com/office/drawing/2014/main" id="{C488D6DB-EDCC-4349-BD6A-0D248953A89E}"/>
                </a:ext>
              </a:extLst>
            </p:cNvPr>
            <p:cNvSpPr txBox="1"/>
            <p:nvPr/>
          </p:nvSpPr>
          <p:spPr>
            <a:xfrm>
              <a:off x="3259538" y="1795856"/>
              <a:ext cx="2576364" cy="269853"/>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图像分类（</a:t>
              </a:r>
              <a:r>
                <a:rPr lang="zh-CN" altLang="en-US" sz="1500" b="1" dirty="0"/>
                <a:t>支持</a:t>
              </a:r>
              <a:r>
                <a:rPr lang="en-US" altLang="zh-CN" sz="1500" b="1" dirty="0"/>
                <a:t>multi-label</a:t>
              </a:r>
              <a:r>
                <a:rPr lang="zh-CN" altLang="en-US" sz="1500" b="1" dirty="0"/>
                <a:t>功能</a:t>
              </a:r>
              <a:r>
                <a:rPr lang="zh-CN" altLang="en-US" sz="1467" dirty="0"/>
                <a:t>）</a:t>
              </a:r>
              <a:endParaRPr lang="en-US" sz="1467" dirty="0"/>
            </a:p>
          </p:txBody>
        </p:sp>
        <p:sp>
          <p:nvSpPr>
            <p:cNvPr id="19" name="TextBox 18">
              <a:extLst>
                <a:ext uri="{FF2B5EF4-FFF2-40B4-BE49-F238E27FC236}">
                  <a16:creationId xmlns:a16="http://schemas.microsoft.com/office/drawing/2014/main" id="{AB64FAD4-3C9C-F944-B55B-9FB61DB4315F}"/>
                </a:ext>
              </a:extLst>
            </p:cNvPr>
            <p:cNvSpPr txBox="1"/>
            <p:nvPr/>
          </p:nvSpPr>
          <p:spPr>
            <a:xfrm>
              <a:off x="454546" y="3221243"/>
              <a:ext cx="2186685" cy="359912"/>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en-US" sz="1467" dirty="0" err="1"/>
                <a:t>BlazingText</a:t>
              </a:r>
              <a:endParaRPr lang="en-US" sz="1467" dirty="0"/>
            </a:p>
          </p:txBody>
        </p:sp>
        <p:sp>
          <p:nvSpPr>
            <p:cNvPr id="20" name="TextBox 19">
              <a:extLst>
                <a:ext uri="{FF2B5EF4-FFF2-40B4-BE49-F238E27FC236}">
                  <a16:creationId xmlns:a16="http://schemas.microsoft.com/office/drawing/2014/main" id="{E66F4F64-92D8-C249-8585-FFF7E481051F}"/>
                </a:ext>
              </a:extLst>
            </p:cNvPr>
            <p:cNvSpPr txBox="1"/>
            <p:nvPr/>
          </p:nvSpPr>
          <p:spPr>
            <a:xfrm>
              <a:off x="3259539" y="3172610"/>
              <a:ext cx="2246028"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因式分解机</a:t>
              </a:r>
              <a:endParaRPr lang="en-US" sz="1467" dirty="0"/>
            </a:p>
          </p:txBody>
        </p:sp>
        <p:sp>
          <p:nvSpPr>
            <p:cNvPr id="21" name="TextBox 20">
              <a:extLst>
                <a:ext uri="{FF2B5EF4-FFF2-40B4-BE49-F238E27FC236}">
                  <a16:creationId xmlns:a16="http://schemas.microsoft.com/office/drawing/2014/main" id="{BB4ED957-3A2E-654E-A587-EC94E4EDACAE}"/>
                </a:ext>
              </a:extLst>
            </p:cNvPr>
            <p:cNvSpPr txBox="1"/>
            <p:nvPr/>
          </p:nvSpPr>
          <p:spPr>
            <a:xfrm>
              <a:off x="6359890" y="254233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DeepAR</a:t>
              </a:r>
              <a:endParaRPr lang="en-US" sz="1467" dirty="0"/>
            </a:p>
          </p:txBody>
        </p:sp>
        <p:sp>
          <p:nvSpPr>
            <p:cNvPr id="22" name="TextBox 21">
              <a:extLst>
                <a:ext uri="{FF2B5EF4-FFF2-40B4-BE49-F238E27FC236}">
                  <a16:creationId xmlns:a16="http://schemas.microsoft.com/office/drawing/2014/main" id="{8DF5A9A7-22CF-2349-B356-61E73230E2F0}"/>
                </a:ext>
              </a:extLst>
            </p:cNvPr>
            <p:cNvSpPr txBox="1"/>
            <p:nvPr/>
          </p:nvSpPr>
          <p:spPr>
            <a:xfrm>
              <a:off x="6359890" y="1738535"/>
              <a:ext cx="1733133" cy="265624"/>
            </a:xfrm>
            <a:prstGeom prst="rect">
              <a:avLst/>
            </a:prstGeom>
            <a:noFill/>
          </p:spPr>
          <p:txBody>
            <a:bodyPr wrap="square" numCol="2" rtlCol="0">
              <a:spAutoFit/>
            </a:bodyPr>
            <a:lstStyle/>
            <a:p>
              <a:pPr marL="380960" indent="-380960">
                <a:buFont typeface="Arial" panose="020B0604020202020204" pitchFamily="34" charset="0"/>
                <a:buChar char="•"/>
              </a:pPr>
              <a:r>
                <a:rPr lang="en-US" sz="1467" dirty="0"/>
                <a:t>LDA</a:t>
              </a:r>
            </a:p>
            <a:p>
              <a:pPr marL="380960" indent="-380960">
                <a:buFont typeface="Arial" panose="020B0604020202020204" pitchFamily="34" charset="0"/>
                <a:buChar char="•"/>
              </a:pPr>
              <a:r>
                <a:rPr lang="en-US" sz="1467" dirty="0"/>
                <a:t>NTM</a:t>
              </a:r>
            </a:p>
          </p:txBody>
        </p:sp>
        <p:sp>
          <p:nvSpPr>
            <p:cNvPr id="23" name="Rectangle 22">
              <a:extLst>
                <a:ext uri="{FF2B5EF4-FFF2-40B4-BE49-F238E27FC236}">
                  <a16:creationId xmlns:a16="http://schemas.microsoft.com/office/drawing/2014/main" id="{6B5FED75-FF3A-124D-B665-88E05E3FA4C9}"/>
                </a:ext>
              </a:extLst>
            </p:cNvPr>
            <p:cNvSpPr/>
            <p:nvPr/>
          </p:nvSpPr>
          <p:spPr>
            <a:xfrm>
              <a:off x="3115551" y="3636549"/>
              <a:ext cx="2753056" cy="88469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4" name="TextBox 23">
              <a:extLst>
                <a:ext uri="{FF2B5EF4-FFF2-40B4-BE49-F238E27FC236}">
                  <a16:creationId xmlns:a16="http://schemas.microsoft.com/office/drawing/2014/main" id="{8309BB64-164A-034F-BACF-734062040C3E}"/>
                </a:ext>
              </a:extLst>
            </p:cNvPr>
            <p:cNvSpPr txBox="1"/>
            <p:nvPr/>
          </p:nvSpPr>
          <p:spPr>
            <a:xfrm>
              <a:off x="3396135" y="3672232"/>
              <a:ext cx="2340458" cy="282704"/>
            </a:xfrm>
            <a:prstGeom prst="rect">
              <a:avLst/>
            </a:prstGeom>
            <a:noFill/>
          </p:spPr>
          <p:txBody>
            <a:bodyPr wrap="square" rtlCol="0">
              <a:spAutoFit/>
            </a:bodyPr>
            <a:lstStyle/>
            <a:p>
              <a:pPr algn="ctr"/>
              <a:r>
                <a:rPr lang="zh-CN" altLang="en-US" sz="1600" b="1" dirty="0"/>
                <a:t>异常检测</a:t>
              </a:r>
              <a:endParaRPr lang="en-US" sz="1600" b="1" dirty="0"/>
            </a:p>
          </p:txBody>
        </p:sp>
        <p:sp>
          <p:nvSpPr>
            <p:cNvPr id="25" name="TextBox 24">
              <a:extLst>
                <a:ext uri="{FF2B5EF4-FFF2-40B4-BE49-F238E27FC236}">
                  <a16:creationId xmlns:a16="http://schemas.microsoft.com/office/drawing/2014/main" id="{B34702AD-2A5D-BD4E-AA64-E67D527530AF}"/>
                </a:ext>
              </a:extLst>
            </p:cNvPr>
            <p:cNvSpPr txBox="1"/>
            <p:nvPr/>
          </p:nvSpPr>
          <p:spPr>
            <a:xfrm>
              <a:off x="3259539" y="3984023"/>
              <a:ext cx="237782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随机砍伐森林</a:t>
              </a:r>
              <a:endParaRPr lang="en-US" sz="1467" dirty="0"/>
            </a:p>
          </p:txBody>
        </p:sp>
        <p:sp>
          <p:nvSpPr>
            <p:cNvPr id="26" name="Rectangle 25">
              <a:extLst>
                <a:ext uri="{FF2B5EF4-FFF2-40B4-BE49-F238E27FC236}">
                  <a16:creationId xmlns:a16="http://schemas.microsoft.com/office/drawing/2014/main" id="{0F4D1AC3-6258-4D40-BFCF-0B1938036402}"/>
                </a:ext>
              </a:extLst>
            </p:cNvPr>
            <p:cNvSpPr/>
            <p:nvPr/>
          </p:nvSpPr>
          <p:spPr>
            <a:xfrm>
              <a:off x="365487" y="4307861"/>
              <a:ext cx="2386412" cy="755467"/>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7" name="TextBox 26">
              <a:extLst>
                <a:ext uri="{FF2B5EF4-FFF2-40B4-BE49-F238E27FC236}">
                  <a16:creationId xmlns:a16="http://schemas.microsoft.com/office/drawing/2014/main" id="{E1764C54-545E-0C45-B46C-1F04BE483568}"/>
                </a:ext>
              </a:extLst>
            </p:cNvPr>
            <p:cNvSpPr txBox="1"/>
            <p:nvPr/>
          </p:nvSpPr>
          <p:spPr>
            <a:xfrm>
              <a:off x="76906" y="4340746"/>
              <a:ext cx="2823543" cy="282704"/>
            </a:xfrm>
            <a:prstGeom prst="rect">
              <a:avLst/>
            </a:prstGeom>
            <a:noFill/>
          </p:spPr>
          <p:txBody>
            <a:bodyPr wrap="square" rtlCol="0">
              <a:spAutoFit/>
            </a:bodyPr>
            <a:lstStyle/>
            <a:p>
              <a:pPr algn="ctr"/>
              <a:r>
                <a:rPr lang="zh-CN" altLang="en-US" sz="1600" b="1" dirty="0"/>
                <a:t>序列到序列建模</a:t>
              </a:r>
              <a:endParaRPr lang="en-US" sz="1600" b="1" dirty="0"/>
            </a:p>
          </p:txBody>
        </p:sp>
        <p:sp>
          <p:nvSpPr>
            <p:cNvPr id="28" name="TextBox 27">
              <a:extLst>
                <a:ext uri="{FF2B5EF4-FFF2-40B4-BE49-F238E27FC236}">
                  <a16:creationId xmlns:a16="http://schemas.microsoft.com/office/drawing/2014/main" id="{53840571-094F-3642-8FF9-C4CF0C4C7CFB}"/>
                </a:ext>
              </a:extLst>
            </p:cNvPr>
            <p:cNvSpPr txBox="1"/>
            <p:nvPr/>
          </p:nvSpPr>
          <p:spPr>
            <a:xfrm>
              <a:off x="456170" y="4701448"/>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Seq2Seq</a:t>
              </a:r>
            </a:p>
          </p:txBody>
        </p:sp>
        <p:sp>
          <p:nvSpPr>
            <p:cNvPr id="29" name="TextBox 28">
              <a:extLst>
                <a:ext uri="{FF2B5EF4-FFF2-40B4-BE49-F238E27FC236}">
                  <a16:creationId xmlns:a16="http://schemas.microsoft.com/office/drawing/2014/main" id="{08504EDC-5BAF-2247-A838-89A221FA5745}"/>
                </a:ext>
              </a:extLst>
            </p:cNvPr>
            <p:cNvSpPr txBox="1"/>
            <p:nvPr/>
          </p:nvSpPr>
          <p:spPr>
            <a:xfrm>
              <a:off x="3268503" y="2051588"/>
              <a:ext cx="2526642"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对象检测</a:t>
              </a:r>
              <a:endParaRPr lang="en-US" sz="1467" dirty="0"/>
            </a:p>
          </p:txBody>
        </p:sp>
        <p:sp>
          <p:nvSpPr>
            <p:cNvPr id="30" name="Rectangle 29">
              <a:extLst>
                <a:ext uri="{FF2B5EF4-FFF2-40B4-BE49-F238E27FC236}">
                  <a16:creationId xmlns:a16="http://schemas.microsoft.com/office/drawing/2014/main" id="{6DAB770D-E03D-184F-B2A4-A163D8656081}"/>
                </a:ext>
              </a:extLst>
            </p:cNvPr>
            <p:cNvSpPr/>
            <p:nvPr/>
          </p:nvSpPr>
          <p:spPr>
            <a:xfrm>
              <a:off x="6122676" y="3166685"/>
              <a:ext cx="2815226"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1" name="TextBox 30">
              <a:extLst>
                <a:ext uri="{FF2B5EF4-FFF2-40B4-BE49-F238E27FC236}">
                  <a16:creationId xmlns:a16="http://schemas.microsoft.com/office/drawing/2014/main" id="{76671467-A208-5346-BF0F-7949F81F9EE8}"/>
                </a:ext>
              </a:extLst>
            </p:cNvPr>
            <p:cNvSpPr txBox="1"/>
            <p:nvPr/>
          </p:nvSpPr>
          <p:spPr>
            <a:xfrm>
              <a:off x="6695310" y="3220806"/>
              <a:ext cx="1767254" cy="282704"/>
            </a:xfrm>
            <a:prstGeom prst="rect">
              <a:avLst/>
            </a:prstGeom>
            <a:noFill/>
          </p:spPr>
          <p:txBody>
            <a:bodyPr wrap="square" rtlCol="0">
              <a:spAutoFit/>
            </a:bodyPr>
            <a:lstStyle/>
            <a:p>
              <a:pPr algn="ctr"/>
              <a:r>
                <a:rPr lang="zh-CN" altLang="en-US" sz="1600" b="1" dirty="0"/>
                <a:t>聚类</a:t>
              </a:r>
              <a:endParaRPr lang="en-US" sz="1600" b="1" dirty="0"/>
            </a:p>
          </p:txBody>
        </p:sp>
        <p:sp>
          <p:nvSpPr>
            <p:cNvPr id="32" name="TextBox 31">
              <a:extLst>
                <a:ext uri="{FF2B5EF4-FFF2-40B4-BE49-F238E27FC236}">
                  <a16:creationId xmlns:a16="http://schemas.microsoft.com/office/drawing/2014/main" id="{5A9C4CF5-8E0B-3F4F-8221-D94131871459}"/>
                </a:ext>
              </a:extLst>
            </p:cNvPr>
            <p:cNvSpPr txBox="1"/>
            <p:nvPr/>
          </p:nvSpPr>
          <p:spPr>
            <a:xfrm>
              <a:off x="6363554" y="357014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KMeans</a:t>
              </a:r>
              <a:endParaRPr lang="en-US" sz="1467" dirty="0"/>
            </a:p>
          </p:txBody>
        </p:sp>
        <p:sp>
          <p:nvSpPr>
            <p:cNvPr id="33" name="Rectangle 32">
              <a:extLst>
                <a:ext uri="{FF2B5EF4-FFF2-40B4-BE49-F238E27FC236}">
                  <a16:creationId xmlns:a16="http://schemas.microsoft.com/office/drawing/2014/main" id="{254E6CC6-359C-1C46-A3E5-32858B1C212A}"/>
                </a:ext>
              </a:extLst>
            </p:cNvPr>
            <p:cNvSpPr/>
            <p:nvPr/>
          </p:nvSpPr>
          <p:spPr>
            <a:xfrm>
              <a:off x="6122676" y="4105586"/>
              <a:ext cx="2815227" cy="102950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4" name="TextBox 33">
              <a:extLst>
                <a:ext uri="{FF2B5EF4-FFF2-40B4-BE49-F238E27FC236}">
                  <a16:creationId xmlns:a16="http://schemas.microsoft.com/office/drawing/2014/main" id="{17F7FFA5-41C4-044C-8463-7C59AA819BD8}"/>
                </a:ext>
              </a:extLst>
            </p:cNvPr>
            <p:cNvSpPr txBox="1"/>
            <p:nvPr/>
          </p:nvSpPr>
          <p:spPr>
            <a:xfrm>
              <a:off x="6437384" y="4159706"/>
              <a:ext cx="2283108" cy="282704"/>
            </a:xfrm>
            <a:prstGeom prst="rect">
              <a:avLst/>
            </a:prstGeom>
            <a:noFill/>
          </p:spPr>
          <p:txBody>
            <a:bodyPr wrap="square" rtlCol="0">
              <a:spAutoFit/>
            </a:bodyPr>
            <a:lstStyle/>
            <a:p>
              <a:pPr algn="ctr"/>
              <a:r>
                <a:rPr lang="zh-CN" altLang="en-US" sz="1600" b="1" dirty="0"/>
                <a:t>特征降维及特征嵌入</a:t>
              </a:r>
              <a:endParaRPr lang="en-US" sz="1600" b="1" dirty="0"/>
            </a:p>
          </p:txBody>
        </p:sp>
        <p:sp>
          <p:nvSpPr>
            <p:cNvPr id="35" name="TextBox 34">
              <a:extLst>
                <a:ext uri="{FF2B5EF4-FFF2-40B4-BE49-F238E27FC236}">
                  <a16:creationId xmlns:a16="http://schemas.microsoft.com/office/drawing/2014/main" id="{BCE89BFA-B5DE-F944-8D7B-34345584F4F3}"/>
                </a:ext>
              </a:extLst>
            </p:cNvPr>
            <p:cNvSpPr txBox="1"/>
            <p:nvPr/>
          </p:nvSpPr>
          <p:spPr>
            <a:xfrm>
              <a:off x="6363555" y="4464222"/>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PCA</a:t>
              </a:r>
            </a:p>
          </p:txBody>
        </p:sp>
        <p:sp>
          <p:nvSpPr>
            <p:cNvPr id="36" name="Rectangle 35">
              <a:extLst>
                <a:ext uri="{FF2B5EF4-FFF2-40B4-BE49-F238E27FC236}">
                  <a16:creationId xmlns:a16="http://schemas.microsoft.com/office/drawing/2014/main" id="{485F70C2-D6CB-6F42-B3EC-6D28252436B5}"/>
                </a:ext>
              </a:extLst>
            </p:cNvPr>
            <p:cNvSpPr/>
            <p:nvPr/>
          </p:nvSpPr>
          <p:spPr>
            <a:xfrm>
              <a:off x="3103116" y="4620336"/>
              <a:ext cx="2753056" cy="754736"/>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7" name="TextBox 36">
              <a:extLst>
                <a:ext uri="{FF2B5EF4-FFF2-40B4-BE49-F238E27FC236}">
                  <a16:creationId xmlns:a16="http://schemas.microsoft.com/office/drawing/2014/main" id="{FB91CC8A-6C1A-2F40-A8C3-2885C1612F45}"/>
                </a:ext>
              </a:extLst>
            </p:cNvPr>
            <p:cNvSpPr txBox="1"/>
            <p:nvPr/>
          </p:nvSpPr>
          <p:spPr>
            <a:xfrm>
              <a:off x="3350934" y="4622357"/>
              <a:ext cx="2340458" cy="282704"/>
            </a:xfrm>
            <a:prstGeom prst="rect">
              <a:avLst/>
            </a:prstGeom>
            <a:noFill/>
          </p:spPr>
          <p:txBody>
            <a:bodyPr wrap="square" rtlCol="0">
              <a:spAutoFit/>
            </a:bodyPr>
            <a:lstStyle/>
            <a:p>
              <a:pPr algn="ctr"/>
              <a:r>
                <a:rPr lang="zh-CN" altLang="en-US" sz="1600" b="1" dirty="0"/>
                <a:t>结构化表格数据的回归</a:t>
              </a:r>
              <a:endParaRPr lang="en-US" sz="1600" b="1" dirty="0"/>
            </a:p>
          </p:txBody>
        </p:sp>
        <p:sp>
          <p:nvSpPr>
            <p:cNvPr id="38" name="TextBox 37">
              <a:extLst>
                <a:ext uri="{FF2B5EF4-FFF2-40B4-BE49-F238E27FC236}">
                  <a16:creationId xmlns:a16="http://schemas.microsoft.com/office/drawing/2014/main" id="{C235EE34-D03A-5344-8406-D5F9D4D7B892}"/>
                </a:ext>
              </a:extLst>
            </p:cNvPr>
            <p:cNvSpPr txBox="1"/>
            <p:nvPr/>
          </p:nvSpPr>
          <p:spPr>
            <a:xfrm>
              <a:off x="3321999" y="4843795"/>
              <a:ext cx="2522525" cy="548435"/>
            </a:xfrm>
            <a:prstGeom prst="rect">
              <a:avLst/>
            </a:prstGeom>
            <a:noFill/>
          </p:spPr>
          <p:txBody>
            <a:bodyPr wrap="square" numCol="2" rtlCol="0">
              <a:spAutoFit/>
            </a:bodyPr>
            <a:lstStyle/>
            <a:p>
              <a:pPr marL="380960" indent="-380960">
                <a:lnSpc>
                  <a:spcPct val="150000"/>
                </a:lnSpc>
                <a:buFont typeface="Arial" panose="020B0604020202020204" pitchFamily="34" charset="0"/>
                <a:buChar char="•"/>
              </a:pPr>
              <a:r>
                <a:rPr lang="zh-CN" altLang="en-US" sz="1467" dirty="0"/>
                <a:t>线性学习器</a:t>
              </a:r>
              <a:endParaRPr lang="en-US" sz="1467" dirty="0"/>
            </a:p>
            <a:p>
              <a:pPr marL="380960" indent="-380960">
                <a:buFont typeface="Arial" panose="020B0604020202020204" pitchFamily="34" charset="0"/>
                <a:buChar char="•"/>
              </a:pPr>
              <a:r>
                <a:rPr lang="en-US" sz="1467" dirty="0" err="1"/>
                <a:t>XGBoost</a:t>
              </a:r>
              <a:endParaRPr lang="en-US" sz="1467" dirty="0"/>
            </a:p>
            <a:p>
              <a:pPr marL="380960" indent="-380960">
                <a:buFont typeface="Arial" panose="020B0604020202020204" pitchFamily="34" charset="0"/>
                <a:buChar char="•"/>
              </a:pPr>
              <a:endParaRPr lang="en-US" sz="1467" dirty="0"/>
            </a:p>
            <a:p>
              <a:pPr marL="380960" indent="-380960">
                <a:buFont typeface="Arial" panose="020B0604020202020204" pitchFamily="34" charset="0"/>
                <a:buChar char="•"/>
              </a:pPr>
              <a:r>
                <a:rPr lang="en-US" sz="1467" dirty="0"/>
                <a:t> KNN</a:t>
              </a:r>
            </a:p>
          </p:txBody>
        </p:sp>
        <p:sp>
          <p:nvSpPr>
            <p:cNvPr id="39" name="TextBox 38">
              <a:extLst>
                <a:ext uri="{FF2B5EF4-FFF2-40B4-BE49-F238E27FC236}">
                  <a16:creationId xmlns:a16="http://schemas.microsoft.com/office/drawing/2014/main" id="{4DE5FE39-6D4E-AD4F-862C-EE899473B734}"/>
                </a:ext>
              </a:extLst>
            </p:cNvPr>
            <p:cNvSpPr txBox="1"/>
            <p:nvPr/>
          </p:nvSpPr>
          <p:spPr>
            <a:xfrm>
              <a:off x="3268503" y="4178682"/>
              <a:ext cx="2377826"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IP</a:t>
              </a:r>
              <a:r>
                <a:rPr lang="zh-CN" altLang="en-US" sz="1467" dirty="0"/>
                <a:t>见解</a:t>
              </a:r>
              <a:endParaRPr lang="en-US" sz="1467" dirty="0"/>
            </a:p>
          </p:txBody>
        </p:sp>
        <p:sp>
          <p:nvSpPr>
            <p:cNvPr id="40" name="TextBox 39">
              <a:extLst>
                <a:ext uri="{FF2B5EF4-FFF2-40B4-BE49-F238E27FC236}">
                  <a16:creationId xmlns:a16="http://schemas.microsoft.com/office/drawing/2014/main" id="{9AD4F019-EFAE-BE42-849D-529AF6A521B9}"/>
                </a:ext>
              </a:extLst>
            </p:cNvPr>
            <p:cNvSpPr txBox="1"/>
            <p:nvPr/>
          </p:nvSpPr>
          <p:spPr>
            <a:xfrm>
              <a:off x="3259540" y="2336275"/>
              <a:ext cx="269731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语义分割</a:t>
              </a:r>
              <a:endParaRPr lang="en-US" sz="1467" dirty="0"/>
            </a:p>
          </p:txBody>
        </p:sp>
        <p:sp>
          <p:nvSpPr>
            <p:cNvPr id="41" name="TextBox 40">
              <a:extLst>
                <a:ext uri="{FF2B5EF4-FFF2-40B4-BE49-F238E27FC236}">
                  <a16:creationId xmlns:a16="http://schemas.microsoft.com/office/drawing/2014/main" id="{A50F2E29-7420-5F49-9A94-CEF6D79B3F7C}"/>
                </a:ext>
              </a:extLst>
            </p:cNvPr>
            <p:cNvSpPr txBox="1"/>
            <p:nvPr/>
          </p:nvSpPr>
          <p:spPr>
            <a:xfrm>
              <a:off x="6359890" y="4787279"/>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Object2Vec</a:t>
              </a:r>
            </a:p>
          </p:txBody>
        </p:sp>
      </p:grpSp>
    </p:spTree>
    <p:extLst>
      <p:ext uri="{BB962C8B-B14F-4D97-AF65-F5344CB8AC3E}">
        <p14:creationId xmlns:p14="http://schemas.microsoft.com/office/powerpoint/2010/main" val="4885843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AWS </a:t>
            </a:r>
            <a:r>
              <a:rPr lang="en-US" altLang="zh-CN" dirty="0" err="1"/>
              <a:t>Sagemaker</a:t>
            </a:r>
            <a:r>
              <a:rPr lang="en-US" altLang="zh-CN" dirty="0"/>
              <a:t> Marketplace</a:t>
            </a:r>
            <a:endParaRPr lang="en-US" dirty="0"/>
          </a:p>
        </p:txBody>
      </p:sp>
      <p:sp>
        <p:nvSpPr>
          <p:cNvPr id="3" name="Content Placeholder 2"/>
          <p:cNvSpPr>
            <a:spLocks noGrp="1"/>
          </p:cNvSpPr>
          <p:nvPr>
            <p:ph idx="1"/>
          </p:nvPr>
        </p:nvSpPr>
        <p:spPr>
          <a:xfrm>
            <a:off x="838200" y="1825625"/>
            <a:ext cx="10515600" cy="4693162"/>
          </a:xfrm>
        </p:spPr>
        <p:txBody>
          <a:bodyPr>
            <a:normAutofit/>
          </a:bodyPr>
          <a:lstStyle/>
          <a:p>
            <a:r>
              <a:rPr lang="en-US" altLang="zh-CN" dirty="0" err="1"/>
              <a:t>Sagemaker</a:t>
            </a:r>
            <a:r>
              <a:rPr lang="en-US" altLang="zh-CN" dirty="0"/>
              <a:t> Marketplace</a:t>
            </a:r>
            <a:r>
              <a:rPr lang="zh-CN" altLang="en-US" dirty="0"/>
              <a:t>有两种类型的产品：</a:t>
            </a:r>
            <a:endParaRPr lang="en-US" altLang="zh-CN" dirty="0"/>
          </a:p>
          <a:p>
            <a:pPr lvl="1"/>
            <a:r>
              <a:rPr lang="zh-CN" altLang="en-US" dirty="0"/>
              <a:t>算法</a:t>
            </a:r>
            <a:r>
              <a:rPr lang="en-US" altLang="zh-CN" dirty="0"/>
              <a:t>/</a:t>
            </a:r>
            <a:r>
              <a:rPr lang="zh-CN" altLang="en-US" dirty="0"/>
              <a:t>模型</a:t>
            </a:r>
            <a:endParaRPr lang="en-US" altLang="zh-CN" dirty="0"/>
          </a:p>
          <a:p>
            <a:pPr lvl="1"/>
            <a:r>
              <a:rPr lang="en-US" altLang="zh-CN" dirty="0"/>
              <a:t>Pre-trained</a:t>
            </a:r>
            <a:r>
              <a:rPr lang="zh-CN" altLang="en-US" dirty="0"/>
              <a:t>的模型</a:t>
            </a:r>
            <a:endParaRPr lang="en-US" altLang="zh-CN" dirty="0"/>
          </a:p>
          <a:p>
            <a:r>
              <a:rPr lang="zh-CN" altLang="en-US" dirty="0"/>
              <a:t>如何使用</a:t>
            </a:r>
            <a:r>
              <a:rPr lang="en-US" altLang="zh-CN" dirty="0"/>
              <a:t>Marketplace</a:t>
            </a:r>
            <a:r>
              <a:rPr lang="zh-CN" altLang="en-US" dirty="0"/>
              <a:t>的算法或者预训练的模型？</a:t>
            </a:r>
            <a:endParaRPr lang="en-US" altLang="zh-CN" dirty="0"/>
          </a:p>
          <a:p>
            <a:pPr lvl="1"/>
            <a:r>
              <a:rPr lang="zh-CN" altLang="en-US" dirty="0"/>
              <a:t>首先到</a:t>
            </a:r>
            <a:r>
              <a:rPr lang="en-US" altLang="zh-CN" dirty="0" err="1"/>
              <a:t>Sagemaker</a:t>
            </a:r>
            <a:r>
              <a:rPr lang="en-US" altLang="zh-CN" dirty="0"/>
              <a:t> Marketplace console</a:t>
            </a:r>
            <a:r>
              <a:rPr lang="zh-CN" altLang="en-US" dirty="0"/>
              <a:t>通过关键词搜索你感兴趣的算法或者预训练的模型。</a:t>
            </a:r>
            <a:endParaRPr lang="en-US" altLang="zh-CN" dirty="0"/>
          </a:p>
          <a:p>
            <a:pPr lvl="1"/>
            <a:r>
              <a:rPr lang="zh-CN" altLang="en-US" dirty="0"/>
              <a:t>然后对搜到的结果进入具体的产品页查看更详细的信息，如果满足你的需求，就点击订阅。</a:t>
            </a:r>
            <a:endParaRPr lang="en-US" altLang="zh-CN" dirty="0"/>
          </a:p>
          <a:p>
            <a:pPr lvl="1"/>
            <a:r>
              <a:rPr lang="zh-CN" altLang="en-US" dirty="0"/>
              <a:t>订阅之后，可以在</a:t>
            </a:r>
            <a:r>
              <a:rPr lang="en-US" altLang="zh-CN" dirty="0" err="1"/>
              <a:t>Sagemaker</a:t>
            </a:r>
            <a:r>
              <a:rPr lang="zh-CN" altLang="en-US" dirty="0"/>
              <a:t>的</a:t>
            </a:r>
            <a:r>
              <a:rPr lang="en-US" altLang="zh-CN" dirty="0"/>
              <a:t>console</a:t>
            </a:r>
            <a:r>
              <a:rPr lang="zh-CN" altLang="en-US" dirty="0"/>
              <a:t>中查看算法或者模型包下面订阅的产品的</a:t>
            </a:r>
            <a:r>
              <a:rPr lang="en-US" altLang="zh-CN" dirty="0"/>
              <a:t>AWS ARN</a:t>
            </a:r>
            <a:r>
              <a:rPr lang="zh-CN" altLang="en-US" dirty="0"/>
              <a:t>。</a:t>
            </a:r>
            <a:endParaRPr lang="en-US" altLang="zh-CN" dirty="0"/>
          </a:p>
          <a:p>
            <a:pPr lvl="1"/>
            <a:r>
              <a:rPr lang="zh-CN" altLang="en-US" dirty="0"/>
              <a:t>之后训练模型或者直接部署模型包与使用</a:t>
            </a:r>
            <a:r>
              <a:rPr lang="en-US" altLang="zh-CN" dirty="0"/>
              <a:t>BYOS</a:t>
            </a:r>
            <a:r>
              <a:rPr lang="zh-CN" altLang="en-US" dirty="0"/>
              <a:t>的过程类似，只是使用不同的</a:t>
            </a:r>
            <a:r>
              <a:rPr lang="en-US" altLang="zh-CN" dirty="0" err="1"/>
              <a:t>Sagemaker</a:t>
            </a:r>
            <a:r>
              <a:rPr lang="en-US" altLang="zh-CN" dirty="0"/>
              <a:t> python API</a:t>
            </a:r>
            <a:r>
              <a:rPr lang="zh-CN" altLang="en-US" dirty="0"/>
              <a:t>。</a:t>
            </a:r>
            <a:endParaRPr lang="en-US" dirty="0"/>
          </a:p>
        </p:txBody>
      </p:sp>
    </p:spTree>
    <p:extLst>
      <p:ext uri="{BB962C8B-B14F-4D97-AF65-F5344CB8AC3E}">
        <p14:creationId xmlns:p14="http://schemas.microsoft.com/office/powerpoint/2010/main" val="297160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9" y="2777249"/>
            <a:ext cx="10515600" cy="1325563"/>
          </a:xfrm>
        </p:spPr>
        <p:txBody>
          <a:bodyPr>
            <a:normAutofit/>
          </a:bodyPr>
          <a:lstStyle/>
          <a:p>
            <a:pPr algn="ctr"/>
            <a:r>
              <a:rPr lang="zh-CN" altLang="en-US" sz="6600" dirty="0"/>
              <a:t>模型训练</a:t>
            </a:r>
            <a:endParaRPr lang="en-US" sz="6600" dirty="0"/>
          </a:p>
        </p:txBody>
      </p:sp>
    </p:spTree>
    <p:extLst>
      <p:ext uri="{BB962C8B-B14F-4D97-AF65-F5344CB8AC3E}">
        <p14:creationId xmlns:p14="http://schemas.microsoft.com/office/powerpoint/2010/main" val="201327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2900"/>
          </a:xfrm>
        </p:spPr>
        <p:txBody>
          <a:bodyPr/>
          <a:lstStyle/>
          <a:p>
            <a:r>
              <a:rPr lang="en-US" altLang="zh-CN" dirty="0" err="1"/>
              <a:t>SageMaker</a:t>
            </a:r>
            <a:r>
              <a:rPr lang="en-US" altLang="zh-CN" dirty="0"/>
              <a:t> </a:t>
            </a:r>
            <a:r>
              <a:rPr lang="zh-CN" altLang="en-US" dirty="0"/>
              <a:t>分布式训练介绍</a:t>
            </a:r>
            <a:endParaRPr lang="en-US" dirty="0"/>
          </a:p>
        </p:txBody>
      </p:sp>
      <p:sp>
        <p:nvSpPr>
          <p:cNvPr id="3" name="Content Placeholder 2"/>
          <p:cNvSpPr>
            <a:spLocks noGrp="1"/>
          </p:cNvSpPr>
          <p:nvPr>
            <p:ph idx="1"/>
          </p:nvPr>
        </p:nvSpPr>
        <p:spPr>
          <a:xfrm>
            <a:off x="838200" y="2160905"/>
            <a:ext cx="10515600" cy="4057015"/>
          </a:xfrm>
        </p:spPr>
        <p:txBody>
          <a:bodyPr>
            <a:normAutofit/>
          </a:bodyPr>
          <a:lstStyle/>
          <a:p>
            <a:r>
              <a:rPr lang="zh-CN" altLang="en-US" dirty="0"/>
              <a:t>对于</a:t>
            </a:r>
            <a:r>
              <a:rPr lang="en-US" altLang="zh-CN" dirty="0" err="1"/>
              <a:t>Sagemaker</a:t>
            </a:r>
            <a:r>
              <a:rPr lang="zh-CN" altLang="en-US" dirty="0"/>
              <a:t>的内建模型：</a:t>
            </a:r>
            <a:endParaRPr lang="en-US" altLang="zh-CN" dirty="0"/>
          </a:p>
          <a:p>
            <a:pPr lvl="1"/>
            <a:r>
              <a:rPr lang="zh-CN" altLang="en-US" dirty="0"/>
              <a:t>如果内建模型是支持分布式训练的话，设置训练实例的数量大于</a:t>
            </a:r>
            <a:r>
              <a:rPr lang="en-US" altLang="zh-CN" dirty="0"/>
              <a:t>1</a:t>
            </a:r>
            <a:r>
              <a:rPr lang="zh-CN" altLang="en-US" dirty="0"/>
              <a:t>即可；</a:t>
            </a:r>
            <a:endParaRPr lang="en-US" altLang="zh-CN" dirty="0"/>
          </a:p>
          <a:p>
            <a:pPr lvl="1"/>
            <a:r>
              <a:rPr lang="zh-CN" altLang="en-US" dirty="0"/>
              <a:t>有的内建模型还支持设置梯度更新是同步更新还是异步更新。</a:t>
            </a:r>
            <a:endParaRPr lang="en-US" altLang="zh-CN" dirty="0"/>
          </a:p>
          <a:p>
            <a:r>
              <a:rPr lang="zh-CN" altLang="en-US" dirty="0"/>
              <a:t>对于</a:t>
            </a:r>
            <a:r>
              <a:rPr lang="en-US" altLang="zh-CN" dirty="0" err="1"/>
              <a:t>SageMaker</a:t>
            </a:r>
            <a:r>
              <a:rPr lang="zh-CN" altLang="en-US" dirty="0"/>
              <a:t>的内建框架：</a:t>
            </a:r>
            <a:endParaRPr lang="en-US" altLang="zh-CN" dirty="0"/>
          </a:p>
          <a:p>
            <a:pPr lvl="1"/>
            <a:r>
              <a:rPr lang="zh-CN" altLang="en-US" dirty="0"/>
              <a:t>不同的内建框架对分布式训练的支持都不同。（后面会介绍）</a:t>
            </a:r>
            <a:endParaRPr lang="en-US" altLang="zh-CN" dirty="0"/>
          </a:p>
          <a:p>
            <a:r>
              <a:rPr lang="zh-CN" altLang="en-US" dirty="0"/>
              <a:t>对于安装了</a:t>
            </a:r>
            <a:r>
              <a:rPr lang="en-US" altLang="zh-CN" dirty="0" err="1"/>
              <a:t>sagemaker</a:t>
            </a:r>
            <a:r>
              <a:rPr lang="en-US" altLang="zh-CN" dirty="0"/>
              <a:t>-containers</a:t>
            </a:r>
            <a:r>
              <a:rPr lang="zh-CN" altLang="en-US" dirty="0"/>
              <a:t>包的情况：</a:t>
            </a:r>
            <a:endParaRPr lang="en-US" altLang="zh-CN" dirty="0"/>
          </a:p>
          <a:p>
            <a:pPr lvl="1"/>
            <a:r>
              <a:rPr lang="zh-CN" altLang="en-US" dirty="0"/>
              <a:t>可以利用</a:t>
            </a:r>
            <a:r>
              <a:rPr lang="en-US" altLang="zh-CN" dirty="0"/>
              <a:t>parameter server</a:t>
            </a:r>
            <a:r>
              <a:rPr lang="zh-CN" altLang="en-US" dirty="0"/>
              <a:t>方式或者</a:t>
            </a:r>
            <a:r>
              <a:rPr lang="en-US" altLang="zh-CN" dirty="0" err="1"/>
              <a:t>horovod</a:t>
            </a:r>
            <a:r>
              <a:rPr lang="zh-CN" altLang="en-US" dirty="0"/>
              <a:t>方式来分布式训练。</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2601050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内建框架对分布式训练的支持</a:t>
            </a:r>
            <a:endParaRPr lang="en-US" dirty="0"/>
          </a:p>
        </p:txBody>
      </p:sp>
      <p:sp>
        <p:nvSpPr>
          <p:cNvPr id="3" name="Content Placeholder 2"/>
          <p:cNvSpPr>
            <a:spLocks noGrp="1"/>
          </p:cNvSpPr>
          <p:nvPr>
            <p:ph idx="1"/>
          </p:nvPr>
        </p:nvSpPr>
        <p:spPr/>
        <p:txBody>
          <a:bodyPr>
            <a:normAutofit lnSpcReduction="10000"/>
          </a:bodyPr>
          <a:lstStyle/>
          <a:p>
            <a:r>
              <a:rPr lang="zh-CN" altLang="en-US" dirty="0"/>
              <a:t>内建</a:t>
            </a:r>
            <a:r>
              <a:rPr lang="en-US" altLang="zh-CN" dirty="0" err="1"/>
              <a:t>tensorflow</a:t>
            </a:r>
            <a:r>
              <a:rPr lang="zh-CN" altLang="en-US" dirty="0"/>
              <a:t>支持的分布式训练方式：</a:t>
            </a:r>
            <a:endParaRPr lang="en-US" altLang="zh-CN" dirty="0"/>
          </a:p>
          <a:p>
            <a:pPr lvl="1"/>
            <a:r>
              <a:rPr lang="en-US" altLang="zh-CN" dirty="0"/>
              <a:t>parameter server</a:t>
            </a:r>
            <a:r>
              <a:rPr lang="zh-CN" altLang="en-US" dirty="0"/>
              <a:t>方式</a:t>
            </a:r>
            <a:endParaRPr lang="en-US" altLang="zh-CN" dirty="0"/>
          </a:p>
          <a:p>
            <a:pPr lvl="1"/>
            <a:r>
              <a:rPr lang="en-US" altLang="zh-CN" dirty="0" err="1"/>
              <a:t>Horovod</a:t>
            </a:r>
            <a:r>
              <a:rPr lang="zh-CN" altLang="en-US" dirty="0"/>
              <a:t>方式</a:t>
            </a:r>
            <a:endParaRPr lang="en-US" dirty="0"/>
          </a:p>
          <a:p>
            <a:r>
              <a:rPr lang="zh-CN" altLang="en-US" dirty="0"/>
              <a:t>内建</a:t>
            </a:r>
            <a:r>
              <a:rPr lang="en-US" dirty="0" err="1"/>
              <a:t>mxnet</a:t>
            </a:r>
            <a:r>
              <a:rPr lang="zh-CN" altLang="en-US" dirty="0"/>
              <a:t>支持的分布式训练方式：</a:t>
            </a:r>
            <a:endParaRPr lang="en-US" altLang="zh-CN" dirty="0"/>
          </a:p>
          <a:p>
            <a:pPr lvl="1"/>
            <a:r>
              <a:rPr lang="en-US" dirty="0"/>
              <a:t>parameter server</a:t>
            </a:r>
            <a:r>
              <a:rPr lang="zh-CN" altLang="en-US" dirty="0"/>
              <a:t>方式</a:t>
            </a:r>
            <a:endParaRPr lang="en-US" altLang="zh-CN" dirty="0"/>
          </a:p>
          <a:p>
            <a:r>
              <a:rPr lang="zh-CN" altLang="en-US" dirty="0"/>
              <a:t>内建</a:t>
            </a:r>
            <a:r>
              <a:rPr lang="en-US" dirty="0" err="1"/>
              <a:t>pytorch</a:t>
            </a:r>
            <a:r>
              <a:rPr lang="zh-CN" altLang="en-US" dirty="0"/>
              <a:t>支持的分布式训练方式：</a:t>
            </a:r>
            <a:endParaRPr lang="en-US" altLang="zh-CN" dirty="0"/>
          </a:p>
          <a:p>
            <a:pPr lvl="1"/>
            <a:r>
              <a:rPr lang="zh-CN" altLang="en-US" dirty="0"/>
              <a:t>与内建</a:t>
            </a:r>
            <a:r>
              <a:rPr lang="en-US" altLang="zh-CN" dirty="0" err="1"/>
              <a:t>tensorflow</a:t>
            </a:r>
            <a:r>
              <a:rPr lang="zh-CN" altLang="en-US" dirty="0"/>
              <a:t>不同，内建</a:t>
            </a:r>
            <a:r>
              <a:rPr lang="en-US" altLang="zh-CN" dirty="0" err="1"/>
              <a:t>Pytorch</a:t>
            </a:r>
            <a:r>
              <a:rPr lang="zh-CN" altLang="en-US" dirty="0"/>
              <a:t>自己来支持</a:t>
            </a:r>
            <a:r>
              <a:rPr lang="en-US" altLang="zh-CN" dirty="0" err="1"/>
              <a:t>horovod</a:t>
            </a:r>
            <a:r>
              <a:rPr lang="zh-CN" altLang="en-US" dirty="0"/>
              <a:t>，不需要也没有办法利用</a:t>
            </a:r>
            <a:r>
              <a:rPr lang="en-US" altLang="zh-CN" dirty="0" err="1"/>
              <a:t>SageMaker</a:t>
            </a:r>
            <a:r>
              <a:rPr lang="en-US" altLang="zh-CN" dirty="0"/>
              <a:t> high level </a:t>
            </a:r>
            <a:r>
              <a:rPr lang="en-US" altLang="zh-CN" dirty="0" err="1"/>
              <a:t>pytorch</a:t>
            </a:r>
            <a:r>
              <a:rPr lang="en-US" altLang="zh-CN" dirty="0"/>
              <a:t> estimator API</a:t>
            </a:r>
            <a:r>
              <a:rPr lang="zh-CN" altLang="en-US" dirty="0"/>
              <a:t>来设置分布式训练方式。</a:t>
            </a:r>
            <a:endParaRPr lang="en-US" altLang="zh-CN" dirty="0"/>
          </a:p>
          <a:p>
            <a:r>
              <a:rPr lang="zh-CN" altLang="en-US" dirty="0"/>
              <a:t>内建</a:t>
            </a:r>
            <a:r>
              <a:rPr lang="en-US" dirty="0" err="1"/>
              <a:t>chainer</a:t>
            </a:r>
            <a:r>
              <a:rPr lang="zh-CN" altLang="en-US" dirty="0"/>
              <a:t>支持的分布式训练方式：</a:t>
            </a:r>
            <a:endParaRPr lang="en-US" altLang="zh-CN" dirty="0"/>
          </a:p>
          <a:p>
            <a:pPr lvl="1"/>
            <a:r>
              <a:rPr lang="zh-CN" altLang="en-US" dirty="0"/>
              <a:t>区别于内建</a:t>
            </a:r>
            <a:r>
              <a:rPr lang="en-US" altLang="zh-CN" dirty="0" err="1"/>
              <a:t>tensorflow</a:t>
            </a:r>
            <a:r>
              <a:rPr lang="zh-CN" altLang="en-US" dirty="0"/>
              <a:t>和</a:t>
            </a:r>
            <a:r>
              <a:rPr lang="en-US" altLang="zh-CN" dirty="0" err="1"/>
              <a:t>pytorch</a:t>
            </a:r>
            <a:r>
              <a:rPr lang="zh-CN" altLang="en-US" dirty="0"/>
              <a:t>，通过设置</a:t>
            </a:r>
            <a:r>
              <a:rPr lang="en-US" altLang="zh-CN" dirty="0" err="1"/>
              <a:t>SageMaker</a:t>
            </a:r>
            <a:r>
              <a:rPr lang="en-US" altLang="zh-CN" dirty="0"/>
              <a:t> high level </a:t>
            </a:r>
            <a:r>
              <a:rPr lang="en-US" altLang="zh-CN" dirty="0" err="1"/>
              <a:t>chainer</a:t>
            </a:r>
            <a:r>
              <a:rPr lang="en-US" altLang="zh-CN" dirty="0"/>
              <a:t> estimator API</a:t>
            </a:r>
            <a:r>
              <a:rPr lang="zh-CN" altLang="en-US" dirty="0"/>
              <a:t>的几个参数来实现支持。</a:t>
            </a:r>
            <a:endParaRPr lang="en-US" dirty="0"/>
          </a:p>
          <a:p>
            <a:endParaRPr lang="en-US" dirty="0"/>
          </a:p>
        </p:txBody>
      </p:sp>
    </p:spTree>
    <p:extLst>
      <p:ext uri="{BB962C8B-B14F-4D97-AF65-F5344CB8AC3E}">
        <p14:creationId xmlns:p14="http://schemas.microsoft.com/office/powerpoint/2010/main" val="2588344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a:t>
            </a:r>
            <a:r>
              <a:rPr lang="en-US" altLang="zh-CN" dirty="0" err="1"/>
              <a:t>tensorflow</a:t>
            </a:r>
            <a:r>
              <a:rPr lang="zh-CN" altLang="en-US" dirty="0"/>
              <a:t>分布式训练方法</a:t>
            </a:r>
            <a:endParaRPr lang="en-US" dirty="0"/>
          </a:p>
        </p:txBody>
      </p:sp>
      <p:sp>
        <p:nvSpPr>
          <p:cNvPr id="3" name="Content Placeholder 2"/>
          <p:cNvSpPr>
            <a:spLocks noGrp="1"/>
          </p:cNvSpPr>
          <p:nvPr>
            <p:ph idx="1"/>
          </p:nvPr>
        </p:nvSpPr>
        <p:spPr/>
        <p:txBody>
          <a:bodyPr/>
          <a:lstStyle/>
          <a:p>
            <a:r>
              <a:rPr lang="en-US" altLang="zh-CN" dirty="0"/>
              <a:t>Parameter server</a:t>
            </a:r>
            <a:r>
              <a:rPr lang="zh-CN" altLang="en-US" dirty="0"/>
              <a:t>方式：</a:t>
            </a:r>
            <a:endParaRPr lang="en-US" altLang="zh-CN" dirty="0"/>
          </a:p>
          <a:p>
            <a:pPr lvl="1"/>
            <a:r>
              <a:rPr lang="zh-CN" altLang="en-US" dirty="0"/>
              <a:t>每个训练实例启动一个</a:t>
            </a:r>
            <a:r>
              <a:rPr lang="en-US" altLang="zh-CN" dirty="0"/>
              <a:t>parameter server</a:t>
            </a:r>
            <a:r>
              <a:rPr lang="zh-CN" altLang="en-US" dirty="0"/>
              <a:t>进程和一个</a:t>
            </a:r>
            <a:r>
              <a:rPr lang="en-US" altLang="zh-CN" dirty="0"/>
              <a:t>worker</a:t>
            </a:r>
            <a:r>
              <a:rPr lang="zh-CN" altLang="en-US" dirty="0"/>
              <a:t>进程。</a:t>
            </a:r>
            <a:endParaRPr lang="en-US" altLang="zh-CN" dirty="0"/>
          </a:p>
          <a:p>
            <a:pPr lvl="1"/>
            <a:r>
              <a:rPr lang="zh-CN" altLang="en-US" dirty="0"/>
              <a:t>每个</a:t>
            </a:r>
            <a:r>
              <a:rPr lang="en-US" altLang="zh-CN" dirty="0"/>
              <a:t>parameter server</a:t>
            </a:r>
            <a:r>
              <a:rPr lang="zh-CN" altLang="en-US" dirty="0"/>
              <a:t>只负责一部分模型参数</a:t>
            </a:r>
            <a:endParaRPr lang="en-US" altLang="zh-CN" dirty="0"/>
          </a:p>
          <a:p>
            <a:pPr lvl="1"/>
            <a:r>
              <a:rPr lang="zh-CN" altLang="en-US" dirty="0"/>
              <a:t>采用的</a:t>
            </a:r>
            <a:r>
              <a:rPr lang="zh-CN" altLang="en-US" b="1" dirty="0"/>
              <a:t>梯度异步更新</a:t>
            </a:r>
            <a:r>
              <a:rPr lang="zh-CN" altLang="en-US" dirty="0"/>
              <a:t>方式</a:t>
            </a:r>
            <a:endParaRPr lang="en-US" altLang="zh-CN" dirty="0"/>
          </a:p>
          <a:p>
            <a:pPr lvl="2"/>
            <a:r>
              <a:rPr lang="zh-CN" altLang="en-US" b="1" dirty="0">
                <a:solidFill>
                  <a:srgbClr val="FF0000"/>
                </a:solidFill>
              </a:rPr>
              <a:t>为了更好的让训练收敛，适当降低学习率</a:t>
            </a:r>
            <a:r>
              <a:rPr lang="zh-CN" altLang="en-US" dirty="0"/>
              <a:t>。</a:t>
            </a:r>
            <a:endParaRPr lang="en-US" altLang="zh-CN" dirty="0"/>
          </a:p>
          <a:p>
            <a:pPr lvl="1"/>
            <a:r>
              <a:rPr lang="zh-CN" altLang="en-US" dirty="0"/>
              <a:t>缺省只是多机单卡训练</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709" y="4213218"/>
            <a:ext cx="7877426" cy="2098682"/>
          </a:xfrm>
          <a:prstGeom prst="rect">
            <a:avLst/>
          </a:prstGeom>
        </p:spPr>
      </p:pic>
    </p:spTree>
    <p:extLst>
      <p:ext uri="{BB962C8B-B14F-4D97-AF65-F5344CB8AC3E}">
        <p14:creationId xmlns:p14="http://schemas.microsoft.com/office/powerpoint/2010/main" val="120565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2601"/>
          </a:xfrm>
        </p:spPr>
        <p:txBody>
          <a:bodyPr/>
          <a:lstStyle/>
          <a:p>
            <a:r>
              <a:rPr lang="en-US" altLang="zh-CN" dirty="0"/>
              <a:t>Continue……</a:t>
            </a:r>
            <a:endParaRPr lang="en-US" dirty="0"/>
          </a:p>
        </p:txBody>
      </p:sp>
      <p:sp>
        <p:nvSpPr>
          <p:cNvPr id="3" name="Content Placeholder 2"/>
          <p:cNvSpPr>
            <a:spLocks noGrp="1"/>
          </p:cNvSpPr>
          <p:nvPr>
            <p:ph idx="1"/>
          </p:nvPr>
        </p:nvSpPr>
        <p:spPr>
          <a:xfrm>
            <a:off x="838200" y="1515291"/>
            <a:ext cx="10515600" cy="4661672"/>
          </a:xfrm>
        </p:spPr>
        <p:txBody>
          <a:bodyPr/>
          <a:lstStyle/>
          <a:p>
            <a:r>
              <a:rPr lang="en-US" altLang="zh-CN" dirty="0" err="1"/>
              <a:t>Horovod</a:t>
            </a:r>
            <a:r>
              <a:rPr lang="zh-CN" altLang="en-US" dirty="0"/>
              <a:t>方式：</a:t>
            </a:r>
            <a:endParaRPr lang="en-US" altLang="zh-CN" dirty="0"/>
          </a:p>
          <a:p>
            <a:pPr lvl="1"/>
            <a:r>
              <a:rPr lang="en-US" altLang="zh-CN" dirty="0"/>
              <a:t>All ring reduce</a:t>
            </a:r>
            <a:r>
              <a:rPr lang="zh-CN" altLang="en-US" dirty="0"/>
              <a:t> </a:t>
            </a:r>
            <a:r>
              <a:rPr lang="en-US" altLang="zh-CN" dirty="0"/>
              <a:t>+ </a:t>
            </a:r>
            <a:r>
              <a:rPr lang="zh-CN" altLang="en-US" dirty="0"/>
              <a:t>梯度同步更新方式：</a:t>
            </a:r>
            <a:endParaRPr lang="en-US" altLang="zh-CN" dirty="0"/>
          </a:p>
          <a:p>
            <a:pPr lvl="1"/>
            <a:endParaRPr lang="en-US" altLang="zh-CN" dirty="0"/>
          </a:p>
        </p:txBody>
      </p:sp>
      <p:pic>
        <p:nvPicPr>
          <p:cNvPr id="4" name="Picture 3" descr="https://pic4.zhimg.com/80/v2-c5099519420bbb106e6f400877f6ffb7_hd.jpg"/>
          <p:cNvPicPr/>
          <p:nvPr/>
        </p:nvPicPr>
        <p:blipFill>
          <a:blip r:embed="rId3">
            <a:extLst>
              <a:ext uri="{28A0092B-C50C-407E-A947-70E740481C1C}">
                <a14:useLocalDpi xmlns:a14="http://schemas.microsoft.com/office/drawing/2010/main" val="0"/>
              </a:ext>
            </a:extLst>
          </a:blip>
          <a:srcRect/>
          <a:stretch>
            <a:fillRect/>
          </a:stretch>
        </p:blipFill>
        <p:spPr bwMode="auto">
          <a:xfrm>
            <a:off x="838199" y="2364378"/>
            <a:ext cx="4987413" cy="3947522"/>
          </a:xfrm>
          <a:prstGeom prst="rect">
            <a:avLst/>
          </a:prstGeom>
          <a:noFill/>
          <a:ln>
            <a:noFill/>
          </a:ln>
        </p:spPr>
      </p:pic>
      <p:pic>
        <p:nvPicPr>
          <p:cNvPr id="5" name="Picture 4" descr="https://pic2.zhimg.com/80/v2-9354a8dbdbc4259dbfcec32eefdbda3d_hd.jpg"/>
          <p:cNvPicPr/>
          <p:nvPr/>
        </p:nvPicPr>
        <p:blipFill>
          <a:blip r:embed="rId4">
            <a:extLst>
              <a:ext uri="{28A0092B-C50C-407E-A947-70E740481C1C}">
                <a14:useLocalDpi xmlns:a14="http://schemas.microsoft.com/office/drawing/2010/main" val="0"/>
              </a:ext>
            </a:extLst>
          </a:blip>
          <a:srcRect/>
          <a:stretch>
            <a:fillRect/>
          </a:stretch>
        </p:blipFill>
        <p:spPr bwMode="auto">
          <a:xfrm>
            <a:off x="6356555" y="2364378"/>
            <a:ext cx="4997245" cy="3947521"/>
          </a:xfrm>
          <a:prstGeom prst="rect">
            <a:avLst/>
          </a:prstGeom>
          <a:noFill/>
          <a:ln>
            <a:noFill/>
          </a:ln>
        </p:spPr>
      </p:pic>
    </p:spTree>
    <p:extLst>
      <p:ext uri="{BB962C8B-B14F-4D97-AF65-F5344CB8AC3E}">
        <p14:creationId xmlns:p14="http://schemas.microsoft.com/office/powerpoint/2010/main" val="4195878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8039"/>
          </a:xfrm>
        </p:spPr>
        <p:txBody>
          <a:bodyPr/>
          <a:lstStyle/>
          <a:p>
            <a:r>
              <a:rPr lang="en-US" altLang="zh-CN" dirty="0" err="1"/>
              <a:t>Sagemaker</a:t>
            </a:r>
            <a:r>
              <a:rPr lang="zh-CN" altLang="en-US" dirty="0"/>
              <a:t>内建</a:t>
            </a:r>
            <a:r>
              <a:rPr lang="en-US" altLang="zh-CN" dirty="0" err="1"/>
              <a:t>tensorflow</a:t>
            </a:r>
            <a:r>
              <a:rPr lang="zh-CN" altLang="en-US" dirty="0"/>
              <a:t>的训练场景</a:t>
            </a:r>
            <a:endParaRPr lang="en-US" dirty="0"/>
          </a:p>
        </p:txBody>
      </p:sp>
      <p:sp>
        <p:nvSpPr>
          <p:cNvPr id="3" name="Content Placeholder 2"/>
          <p:cNvSpPr>
            <a:spLocks noGrp="1"/>
          </p:cNvSpPr>
          <p:nvPr>
            <p:ph idx="1"/>
          </p:nvPr>
        </p:nvSpPr>
        <p:spPr>
          <a:xfrm>
            <a:off x="838200" y="1662545"/>
            <a:ext cx="10515600" cy="4876800"/>
          </a:xfrm>
        </p:spPr>
        <p:txBody>
          <a:bodyPr>
            <a:normAutofit fontScale="62500" lnSpcReduction="20000"/>
          </a:bodyPr>
          <a:lstStyle/>
          <a:p>
            <a:r>
              <a:rPr lang="zh-CN" altLang="en-US" dirty="0"/>
              <a:t>单机训练 </a:t>
            </a:r>
            <a:r>
              <a:rPr lang="en-US" altLang="zh-CN" dirty="0"/>
              <a:t>VS </a:t>
            </a:r>
            <a:r>
              <a:rPr lang="zh-CN" altLang="en-US" dirty="0"/>
              <a:t>多机训练</a:t>
            </a:r>
            <a:endParaRPr lang="en-US" altLang="zh-CN" dirty="0"/>
          </a:p>
          <a:p>
            <a:r>
              <a:rPr lang="zh-CN" altLang="en-US" dirty="0"/>
              <a:t>纯</a:t>
            </a:r>
            <a:r>
              <a:rPr lang="en-US" altLang="zh-CN" dirty="0"/>
              <a:t>CPU</a:t>
            </a:r>
            <a:r>
              <a:rPr lang="zh-CN" altLang="en-US" dirty="0"/>
              <a:t>训练 </a:t>
            </a:r>
            <a:r>
              <a:rPr lang="en-US" altLang="zh-CN" dirty="0"/>
              <a:t>VS GPU</a:t>
            </a:r>
            <a:r>
              <a:rPr lang="zh-CN" altLang="en-US" dirty="0"/>
              <a:t>训练</a:t>
            </a:r>
            <a:endParaRPr lang="en-US" altLang="zh-CN" dirty="0"/>
          </a:p>
          <a:p>
            <a:r>
              <a:rPr lang="zh-CN" altLang="en-US" dirty="0"/>
              <a:t>单机单卡 </a:t>
            </a:r>
            <a:r>
              <a:rPr lang="en-US" altLang="zh-CN" dirty="0"/>
              <a:t>VS </a:t>
            </a:r>
            <a:r>
              <a:rPr lang="zh-CN" altLang="en-US" dirty="0"/>
              <a:t>单机多卡</a:t>
            </a:r>
            <a:endParaRPr lang="en-US" altLang="zh-CN" dirty="0"/>
          </a:p>
          <a:p>
            <a:r>
              <a:rPr lang="zh-CN" altLang="en-US" dirty="0"/>
              <a:t>多机单卡 </a:t>
            </a:r>
            <a:r>
              <a:rPr lang="en-US" altLang="zh-CN" dirty="0"/>
              <a:t>VS </a:t>
            </a:r>
            <a:r>
              <a:rPr lang="zh-CN" altLang="en-US" dirty="0"/>
              <a:t>多机多卡</a:t>
            </a:r>
            <a:endParaRPr lang="en-US" altLang="zh-CN" dirty="0"/>
          </a:p>
          <a:p>
            <a:pPr lvl="1"/>
            <a:r>
              <a:rPr lang="en-US" altLang="zh-CN" b="1" dirty="0" err="1"/>
              <a:t>SageMaker</a:t>
            </a:r>
            <a:r>
              <a:rPr lang="zh-CN" altLang="en-US" b="1" dirty="0"/>
              <a:t>内建</a:t>
            </a:r>
            <a:r>
              <a:rPr lang="en-US" altLang="zh-CN" b="1" dirty="0" err="1"/>
              <a:t>tensorflow</a:t>
            </a:r>
            <a:r>
              <a:rPr lang="zh-CN" altLang="en-US" b="1" dirty="0"/>
              <a:t>的</a:t>
            </a:r>
            <a:r>
              <a:rPr lang="en-US" altLang="zh-CN" b="1" dirty="0"/>
              <a:t>parameter server</a:t>
            </a:r>
            <a:r>
              <a:rPr lang="zh-CN" altLang="en-US" b="1" dirty="0"/>
              <a:t>分布式训练方式缺省就是多机单卡的。</a:t>
            </a:r>
            <a:r>
              <a:rPr lang="en-US" altLang="zh-CN" dirty="0"/>
              <a:t> </a:t>
            </a:r>
          </a:p>
          <a:p>
            <a:r>
              <a:rPr lang="zh-CN" altLang="en-US" dirty="0"/>
              <a:t>分布式训练方式：</a:t>
            </a:r>
            <a:endParaRPr lang="en-US" altLang="zh-CN" dirty="0"/>
          </a:p>
          <a:p>
            <a:pPr lvl="1"/>
            <a:r>
              <a:rPr lang="en-US" altLang="zh-CN" dirty="0"/>
              <a:t>Parameter server</a:t>
            </a:r>
          </a:p>
          <a:p>
            <a:pPr lvl="1"/>
            <a:r>
              <a:rPr lang="en-US" altLang="zh-CN" dirty="0" err="1"/>
              <a:t>Horovod</a:t>
            </a:r>
            <a:endParaRPr lang="en-US" altLang="zh-CN" dirty="0"/>
          </a:p>
          <a:p>
            <a:pPr lvl="1"/>
            <a:r>
              <a:rPr lang="en-US" altLang="zh-CN" dirty="0"/>
              <a:t>Native </a:t>
            </a:r>
            <a:r>
              <a:rPr lang="en-US" altLang="zh-CN" dirty="0" err="1"/>
              <a:t>tensorflow</a:t>
            </a:r>
            <a:r>
              <a:rPr lang="en-US" altLang="zh-CN" dirty="0"/>
              <a:t> distributed strategy</a:t>
            </a:r>
          </a:p>
          <a:p>
            <a:r>
              <a:rPr lang="en-US" altLang="zh-CN" dirty="0"/>
              <a:t>File mode Vs pipe mode</a:t>
            </a:r>
          </a:p>
          <a:p>
            <a:r>
              <a:rPr lang="en-US" altLang="zh-CN" dirty="0"/>
              <a:t>S3 side data shard or </a:t>
            </a:r>
            <a:r>
              <a:rPr lang="en-US" altLang="zh-CN" dirty="0" err="1"/>
              <a:t>tensorflow</a:t>
            </a:r>
            <a:r>
              <a:rPr lang="en-US" altLang="zh-CN" dirty="0"/>
              <a:t> side data shard</a:t>
            </a:r>
          </a:p>
          <a:p>
            <a:r>
              <a:rPr lang="en-US" altLang="zh-CN" dirty="0" err="1"/>
              <a:t>Tensorflow</a:t>
            </a:r>
            <a:r>
              <a:rPr lang="en-US" altLang="zh-CN" dirty="0"/>
              <a:t> input data pipeline</a:t>
            </a:r>
            <a:r>
              <a:rPr lang="zh-CN" altLang="en-US" dirty="0"/>
              <a:t>：</a:t>
            </a:r>
            <a:endParaRPr lang="en-US" altLang="zh-CN" dirty="0"/>
          </a:p>
          <a:p>
            <a:pPr lvl="1"/>
            <a:r>
              <a:rPr lang="en-US" altLang="zh-CN" dirty="0" err="1"/>
              <a:t>Libsvm</a:t>
            </a:r>
            <a:r>
              <a:rPr lang="zh-CN" altLang="en-US" dirty="0"/>
              <a:t>格式 </a:t>
            </a:r>
            <a:r>
              <a:rPr lang="en-US" altLang="zh-CN" dirty="0"/>
              <a:t>vs </a:t>
            </a:r>
            <a:r>
              <a:rPr lang="en-US" altLang="zh-CN" dirty="0" err="1"/>
              <a:t>tfrecord</a:t>
            </a:r>
            <a:r>
              <a:rPr lang="zh-CN" altLang="en-US" dirty="0"/>
              <a:t>格式</a:t>
            </a:r>
            <a:endParaRPr lang="en-US" altLang="zh-CN" dirty="0"/>
          </a:p>
          <a:p>
            <a:pPr lvl="1"/>
            <a:r>
              <a:rPr lang="en-US" altLang="zh-CN" dirty="0"/>
              <a:t>Scalar map vs </a:t>
            </a:r>
            <a:r>
              <a:rPr lang="en-US" altLang="zh-CN" dirty="0" err="1"/>
              <a:t>Vectorized</a:t>
            </a:r>
            <a:r>
              <a:rPr lang="en-US" altLang="zh-CN" dirty="0"/>
              <a:t> map</a:t>
            </a:r>
          </a:p>
          <a:p>
            <a:pPr lvl="1"/>
            <a:r>
              <a:rPr lang="en-US" altLang="zh-CN" dirty="0" err="1"/>
              <a:t>Tensorflow</a:t>
            </a:r>
            <a:r>
              <a:rPr lang="en-US" altLang="zh-CN" dirty="0"/>
              <a:t> Dataset API</a:t>
            </a:r>
            <a:r>
              <a:rPr lang="zh-CN" altLang="en-US" dirty="0"/>
              <a:t>的各种</a:t>
            </a:r>
            <a:r>
              <a:rPr lang="en-US" altLang="zh-CN" dirty="0"/>
              <a:t>transformation API</a:t>
            </a:r>
            <a:r>
              <a:rPr lang="zh-CN" altLang="en-US" dirty="0"/>
              <a:t>的合理调用顺序</a:t>
            </a:r>
            <a:r>
              <a:rPr lang="en-US" altLang="zh-CN" dirty="0"/>
              <a:t> </a:t>
            </a:r>
          </a:p>
          <a:p>
            <a:r>
              <a:rPr lang="zh-CN" altLang="en-US" dirty="0"/>
              <a:t>训练中的</a:t>
            </a:r>
            <a:r>
              <a:rPr lang="en-US" altLang="zh-CN" dirty="0"/>
              <a:t>CPU</a:t>
            </a:r>
            <a:r>
              <a:rPr lang="zh-CN" altLang="en-US" dirty="0"/>
              <a:t>或</a:t>
            </a:r>
            <a:r>
              <a:rPr lang="en-US" altLang="zh-CN" dirty="0"/>
              <a:t>GPU</a:t>
            </a:r>
            <a:r>
              <a:rPr lang="zh-CN" altLang="en-US" dirty="0"/>
              <a:t>使用率优化</a:t>
            </a:r>
            <a:endParaRPr lang="en-US" altLang="zh-CN" dirty="0"/>
          </a:p>
          <a:p>
            <a:r>
              <a:rPr lang="zh-CN" altLang="en-US" dirty="0"/>
              <a:t>自动混合精度训练</a:t>
            </a:r>
            <a:endParaRPr lang="en-US" dirty="0"/>
          </a:p>
        </p:txBody>
      </p:sp>
    </p:spTree>
    <p:extLst>
      <p:ext uri="{BB962C8B-B14F-4D97-AF65-F5344CB8AC3E}">
        <p14:creationId xmlns:p14="http://schemas.microsoft.com/office/powerpoint/2010/main" val="54882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altLang="zh-CN" dirty="0"/>
              <a:t>Continue…..</a:t>
            </a:r>
            <a:endParaRPr lang="en-US" dirty="0"/>
          </a:p>
        </p:txBody>
      </p:sp>
      <p:sp>
        <p:nvSpPr>
          <p:cNvPr id="3" name="Content Placeholder 2"/>
          <p:cNvSpPr>
            <a:spLocks noGrp="1"/>
          </p:cNvSpPr>
          <p:nvPr>
            <p:ph idx="1"/>
          </p:nvPr>
        </p:nvSpPr>
        <p:spPr>
          <a:xfrm>
            <a:off x="838200" y="1510145"/>
            <a:ext cx="10515600" cy="4862946"/>
          </a:xfrm>
        </p:spPr>
        <p:txBody>
          <a:bodyPr>
            <a:normAutofit fontScale="77500" lnSpcReduction="20000"/>
          </a:bodyPr>
          <a:lstStyle/>
          <a:p>
            <a:r>
              <a:rPr lang="zh-CN" altLang="en-US" b="1" dirty="0"/>
              <a:t>影响训练速度的因素是非常多的</a:t>
            </a:r>
            <a:r>
              <a:rPr lang="zh-CN" altLang="en-US" dirty="0"/>
              <a:t>：</a:t>
            </a:r>
            <a:endParaRPr lang="en-US" dirty="0"/>
          </a:p>
          <a:p>
            <a:pPr lvl="1"/>
            <a:r>
              <a:rPr lang="en-US" dirty="0"/>
              <a:t>TF data input pipeline</a:t>
            </a:r>
            <a:r>
              <a:rPr lang="zh-CN" altLang="en-US" dirty="0"/>
              <a:t>的优化</a:t>
            </a:r>
            <a:endParaRPr lang="en-US" altLang="zh-CN" dirty="0"/>
          </a:p>
          <a:p>
            <a:pPr lvl="2"/>
            <a:r>
              <a:rPr lang="en-US" altLang="zh-CN" dirty="0"/>
              <a:t>cache() API</a:t>
            </a:r>
            <a:r>
              <a:rPr lang="zh-CN" altLang="en-US" dirty="0"/>
              <a:t>，</a:t>
            </a:r>
            <a:r>
              <a:rPr lang="en-US" altLang="zh-CN" dirty="0" err="1"/>
              <a:t>Prefetch</a:t>
            </a:r>
            <a:r>
              <a:rPr lang="en-US" altLang="zh-CN" dirty="0"/>
              <a:t> API</a:t>
            </a:r>
          </a:p>
          <a:p>
            <a:pPr lvl="2"/>
            <a:r>
              <a:rPr lang="zh-CN" altLang="en-US" dirty="0"/>
              <a:t>数量很多的小文件 </a:t>
            </a:r>
            <a:r>
              <a:rPr lang="en-US" altLang="zh-CN" dirty="0"/>
              <a:t>vs </a:t>
            </a:r>
            <a:r>
              <a:rPr lang="zh-CN" altLang="en-US" dirty="0"/>
              <a:t>数量很少的大文件</a:t>
            </a:r>
            <a:endParaRPr lang="en-US" dirty="0"/>
          </a:p>
          <a:p>
            <a:pPr lvl="1"/>
            <a:r>
              <a:rPr lang="en-US" dirty="0"/>
              <a:t>TF </a:t>
            </a:r>
            <a:r>
              <a:rPr lang="en-US" dirty="0" err="1"/>
              <a:t>inter_op</a:t>
            </a:r>
            <a:r>
              <a:rPr lang="zh-CN" altLang="en-US" dirty="0"/>
              <a:t>线程池，</a:t>
            </a:r>
            <a:r>
              <a:rPr lang="en-US" dirty="0"/>
              <a:t>TF </a:t>
            </a:r>
            <a:r>
              <a:rPr lang="en-US" dirty="0" err="1"/>
              <a:t>intra_op</a:t>
            </a:r>
            <a:r>
              <a:rPr lang="zh-CN" altLang="en-US" dirty="0"/>
              <a:t>线程池，</a:t>
            </a:r>
            <a:r>
              <a:rPr lang="en-US" dirty="0"/>
              <a:t>MKLDNN</a:t>
            </a:r>
            <a:r>
              <a:rPr lang="zh-CN" altLang="en-US" dirty="0"/>
              <a:t>的环境变量的设置</a:t>
            </a:r>
            <a:endParaRPr lang="en-US" altLang="zh-CN" dirty="0"/>
          </a:p>
          <a:p>
            <a:pPr lvl="2"/>
            <a:r>
              <a:rPr lang="zh-CN" altLang="en-US" dirty="0"/>
              <a:t>常见的会把他们设置为</a:t>
            </a:r>
            <a:r>
              <a:rPr lang="en-US" altLang="zh-CN" dirty="0"/>
              <a:t>VCPU</a:t>
            </a:r>
            <a:r>
              <a:rPr lang="zh-CN" altLang="en-US" dirty="0"/>
              <a:t>数量或者物理</a:t>
            </a:r>
            <a:r>
              <a:rPr lang="en-US" altLang="zh-CN" dirty="0"/>
              <a:t>core</a:t>
            </a:r>
            <a:r>
              <a:rPr lang="zh-CN" altLang="en-US" dirty="0"/>
              <a:t>的数量，具体哪种设置好是</a:t>
            </a:r>
            <a:r>
              <a:rPr lang="en-US" altLang="zh-CN" dirty="0"/>
              <a:t>case by case</a:t>
            </a:r>
            <a:r>
              <a:rPr lang="zh-CN" altLang="en-US" dirty="0"/>
              <a:t>的。</a:t>
            </a:r>
            <a:endParaRPr lang="en-US" dirty="0"/>
          </a:p>
          <a:p>
            <a:pPr lvl="1"/>
            <a:r>
              <a:rPr lang="en-US" dirty="0"/>
              <a:t>CPU</a:t>
            </a:r>
            <a:r>
              <a:rPr lang="zh-CN" altLang="en-US" dirty="0"/>
              <a:t>实例</a:t>
            </a:r>
            <a:r>
              <a:rPr lang="en-US" dirty="0"/>
              <a:t>or GPU</a:t>
            </a:r>
            <a:r>
              <a:rPr lang="zh-CN" altLang="en-US" dirty="0"/>
              <a:t>实例，实例类型大小的选择</a:t>
            </a:r>
            <a:endParaRPr lang="en-US" altLang="zh-CN" dirty="0"/>
          </a:p>
          <a:p>
            <a:pPr lvl="2"/>
            <a:r>
              <a:rPr lang="zh-CN" altLang="en-US" dirty="0"/>
              <a:t>并不是机型越大，训练速度越快</a:t>
            </a:r>
            <a:endParaRPr lang="en-US" dirty="0"/>
          </a:p>
          <a:p>
            <a:pPr lvl="1"/>
            <a:r>
              <a:rPr lang="zh-CN" altLang="en-US" dirty="0"/>
              <a:t>分布式训练的方式的选择，使用训练实例的数量</a:t>
            </a:r>
            <a:endParaRPr lang="en-US" altLang="zh-CN" dirty="0"/>
          </a:p>
          <a:p>
            <a:pPr lvl="2"/>
            <a:r>
              <a:rPr lang="zh-CN" altLang="en-US" dirty="0"/>
              <a:t>常见的是</a:t>
            </a:r>
            <a:r>
              <a:rPr lang="en-US" altLang="zh-CN" dirty="0"/>
              <a:t>Parameter for CPU</a:t>
            </a:r>
            <a:r>
              <a:rPr lang="zh-CN" altLang="en-US" dirty="0"/>
              <a:t>， </a:t>
            </a:r>
            <a:r>
              <a:rPr lang="en-US" altLang="zh-CN" dirty="0" err="1"/>
              <a:t>horovod</a:t>
            </a:r>
            <a:r>
              <a:rPr lang="en-US" altLang="zh-CN" dirty="0"/>
              <a:t> for GPU </a:t>
            </a:r>
          </a:p>
          <a:p>
            <a:pPr lvl="2"/>
            <a:r>
              <a:rPr lang="zh-CN" altLang="en-US" dirty="0"/>
              <a:t>训练速度并不是一定随训练实例数量的增加而增加，会有一个极值出现。</a:t>
            </a:r>
            <a:endParaRPr lang="en-US" dirty="0"/>
          </a:p>
          <a:p>
            <a:pPr lvl="1"/>
            <a:r>
              <a:rPr lang="zh-CN" altLang="en-US" dirty="0"/>
              <a:t>模型大小，</a:t>
            </a:r>
            <a:r>
              <a:rPr lang="en-US" dirty="0"/>
              <a:t>batch size</a:t>
            </a:r>
            <a:r>
              <a:rPr lang="zh-CN" altLang="en-US" dirty="0"/>
              <a:t>大小</a:t>
            </a:r>
            <a:endParaRPr lang="en-US" altLang="zh-CN" dirty="0"/>
          </a:p>
          <a:p>
            <a:pPr lvl="2"/>
            <a:r>
              <a:rPr lang="en-US" altLang="zh-CN" dirty="0"/>
              <a:t>Batch size</a:t>
            </a:r>
            <a:r>
              <a:rPr lang="zh-CN" altLang="en-US" dirty="0"/>
              <a:t>不同，不管是对于</a:t>
            </a:r>
            <a:r>
              <a:rPr lang="en-US" altLang="zh-CN" dirty="0"/>
              <a:t>CPU</a:t>
            </a:r>
            <a:r>
              <a:rPr lang="zh-CN" altLang="en-US" dirty="0"/>
              <a:t>还是</a:t>
            </a:r>
            <a:r>
              <a:rPr lang="en-US" altLang="zh-CN" dirty="0"/>
              <a:t>GPU</a:t>
            </a:r>
            <a:r>
              <a:rPr lang="zh-CN" altLang="en-US" dirty="0"/>
              <a:t>训练，速度都会有影响。</a:t>
            </a:r>
            <a:endParaRPr lang="en-US" dirty="0"/>
          </a:p>
          <a:p>
            <a:pPr lvl="1"/>
            <a:r>
              <a:rPr lang="en-US" dirty="0"/>
              <a:t>TF</a:t>
            </a:r>
            <a:r>
              <a:rPr lang="zh-CN" altLang="en-US" dirty="0"/>
              <a:t>框架的</a:t>
            </a:r>
            <a:r>
              <a:rPr lang="en-US" dirty="0"/>
              <a:t>API</a:t>
            </a:r>
            <a:r>
              <a:rPr lang="zh-CN" altLang="en-US" dirty="0"/>
              <a:t>的特性的使用</a:t>
            </a:r>
            <a:endParaRPr lang="en-US" altLang="zh-CN" dirty="0"/>
          </a:p>
          <a:p>
            <a:pPr lvl="2"/>
            <a:r>
              <a:rPr lang="zh-CN" altLang="en-US" dirty="0"/>
              <a:t>是否设置</a:t>
            </a:r>
            <a:r>
              <a:rPr lang="en-US" altLang="zh-CN" dirty="0"/>
              <a:t>XLA</a:t>
            </a:r>
            <a:r>
              <a:rPr lang="zh-CN" altLang="en-US" dirty="0"/>
              <a:t>编译计算图</a:t>
            </a:r>
            <a:endParaRPr lang="en-US" altLang="zh-CN" dirty="0"/>
          </a:p>
          <a:p>
            <a:pPr lvl="2"/>
            <a:r>
              <a:rPr lang="zh-CN" altLang="en-US" dirty="0"/>
              <a:t>是否</a:t>
            </a:r>
            <a:r>
              <a:rPr lang="en-US" altLang="zh-CN" dirty="0"/>
              <a:t>disable eager</a:t>
            </a:r>
          </a:p>
          <a:p>
            <a:pPr lvl="2"/>
            <a:r>
              <a:rPr lang="zh-CN" altLang="en-US" dirty="0"/>
              <a:t>是否使用了</a:t>
            </a:r>
            <a:r>
              <a:rPr lang="en-US" altLang="zh-CN" dirty="0" err="1"/>
              <a:t>tensorboard</a:t>
            </a:r>
            <a:r>
              <a:rPr lang="en-US" altLang="zh-CN" dirty="0"/>
              <a:t> callback</a:t>
            </a:r>
            <a:r>
              <a:rPr lang="zh-CN" altLang="en-US" dirty="0"/>
              <a:t>来频繁的</a:t>
            </a:r>
            <a:r>
              <a:rPr lang="en-US" altLang="zh-CN" dirty="0"/>
              <a:t>profile</a:t>
            </a:r>
            <a:r>
              <a:rPr lang="zh-CN" altLang="en-US" dirty="0"/>
              <a:t>，直方图数据收集等等</a:t>
            </a:r>
            <a:endParaRPr lang="en-US" altLang="zh-CN" dirty="0"/>
          </a:p>
          <a:p>
            <a:pPr lvl="1"/>
            <a:r>
              <a:rPr lang="en-US" altLang="zh-CN" dirty="0"/>
              <a:t>File mode</a:t>
            </a:r>
            <a:r>
              <a:rPr lang="zh-CN" altLang="en-US" dirty="0"/>
              <a:t>还是</a:t>
            </a:r>
            <a:r>
              <a:rPr lang="en-US" altLang="zh-CN" dirty="0"/>
              <a:t>pipe mode</a:t>
            </a:r>
          </a:p>
          <a:p>
            <a:pPr lvl="1"/>
            <a:r>
              <a:rPr lang="en-US" dirty="0" err="1"/>
              <a:t>Sagemaker</a:t>
            </a:r>
            <a:r>
              <a:rPr lang="en-US" dirty="0"/>
              <a:t> </a:t>
            </a:r>
            <a:r>
              <a:rPr lang="en-US" dirty="0" err="1"/>
              <a:t>pipemode</a:t>
            </a:r>
            <a:r>
              <a:rPr lang="zh-CN" altLang="en-US" dirty="0"/>
              <a:t>的正确使用姿势</a:t>
            </a:r>
            <a:endParaRPr lang="en-US" dirty="0"/>
          </a:p>
          <a:p>
            <a:endParaRPr lang="en-US" dirty="0"/>
          </a:p>
        </p:txBody>
      </p:sp>
    </p:spTree>
    <p:extLst>
      <p:ext uri="{BB962C8B-B14F-4D97-AF65-F5344CB8AC3E}">
        <p14:creationId xmlns:p14="http://schemas.microsoft.com/office/powerpoint/2010/main" val="418891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79441"/>
          </a:xfrm>
        </p:spPr>
        <p:txBody>
          <a:bodyPr/>
          <a:lstStyle/>
          <a:p>
            <a:r>
              <a:rPr lang="en-US" altLang="zh-CN" dirty="0"/>
              <a:t>Continue…….</a:t>
            </a:r>
            <a:endParaRPr lang="en-US" dirty="0"/>
          </a:p>
        </p:txBody>
      </p:sp>
      <p:sp>
        <p:nvSpPr>
          <p:cNvPr id="3" name="Content Placeholder 2"/>
          <p:cNvSpPr>
            <a:spLocks noGrp="1"/>
          </p:cNvSpPr>
          <p:nvPr>
            <p:ph idx="1"/>
          </p:nvPr>
        </p:nvSpPr>
        <p:spPr>
          <a:xfrm>
            <a:off x="838200" y="1844566"/>
            <a:ext cx="10515600" cy="4801330"/>
          </a:xfrm>
        </p:spPr>
        <p:txBody>
          <a:bodyPr>
            <a:normAutofit lnSpcReduction="10000"/>
          </a:bodyPr>
          <a:lstStyle/>
          <a:p>
            <a:r>
              <a:rPr lang="zh-CN" altLang="en-US" dirty="0"/>
              <a:t>提供了对</a:t>
            </a:r>
            <a:r>
              <a:rPr lang="zh-CN" altLang="en-US" b="1" dirty="0"/>
              <a:t>训练中的模型进行近实时的</a:t>
            </a:r>
            <a:r>
              <a:rPr lang="en-US" altLang="zh-CN" b="1" dirty="0"/>
              <a:t>debug</a:t>
            </a:r>
            <a:r>
              <a:rPr lang="zh-CN" altLang="en-US" b="1" dirty="0"/>
              <a:t>功能</a:t>
            </a:r>
            <a:r>
              <a:rPr lang="zh-CN" altLang="en-US" dirty="0"/>
              <a:t>。</a:t>
            </a:r>
            <a:endParaRPr lang="en-US" altLang="zh-CN" dirty="0"/>
          </a:p>
          <a:p>
            <a:r>
              <a:rPr lang="zh-CN" altLang="en-US" b="1" dirty="0"/>
              <a:t>使用</a:t>
            </a:r>
            <a:r>
              <a:rPr lang="en-US" altLang="zh-CN" b="1" dirty="0"/>
              <a:t>Neo</a:t>
            </a:r>
            <a:r>
              <a:rPr lang="zh-CN" altLang="en-US" b="1" dirty="0"/>
              <a:t>来对模型进行优化从而加速预测速度</a:t>
            </a:r>
            <a:r>
              <a:rPr lang="zh-CN" altLang="en-US" dirty="0"/>
              <a:t>：</a:t>
            </a:r>
            <a:endParaRPr lang="en-US" altLang="zh-CN" dirty="0"/>
          </a:p>
          <a:p>
            <a:r>
              <a:rPr lang="zh-CN" altLang="en-US" dirty="0"/>
              <a:t>根据业务场景可方便的选择离线预测还是在线预测。</a:t>
            </a:r>
            <a:endParaRPr lang="en-US" altLang="zh-CN" dirty="0"/>
          </a:p>
          <a:p>
            <a:r>
              <a:rPr lang="zh-CN" altLang="en-US" dirty="0"/>
              <a:t>提供</a:t>
            </a:r>
            <a:r>
              <a:rPr lang="zh-CN" altLang="en-US" b="1" dirty="0"/>
              <a:t>对在线部署模型的监控，快速发现数据是否发生漂移并报警</a:t>
            </a:r>
            <a:r>
              <a:rPr lang="zh-CN" altLang="en-US" dirty="0"/>
              <a:t>。</a:t>
            </a:r>
            <a:endParaRPr lang="en-US" altLang="zh-CN" dirty="0"/>
          </a:p>
          <a:p>
            <a:r>
              <a:rPr lang="zh-CN" altLang="en-US" dirty="0"/>
              <a:t>提供对</a:t>
            </a:r>
            <a:r>
              <a:rPr lang="zh-CN" altLang="en-US" b="1" dirty="0"/>
              <a:t>在线模型的自动伸缩以及</a:t>
            </a:r>
            <a:r>
              <a:rPr lang="en-US" altLang="zh-CN" b="1" dirty="0"/>
              <a:t>A/B test</a:t>
            </a:r>
            <a:r>
              <a:rPr lang="zh-CN" altLang="en-US" dirty="0"/>
              <a:t>。</a:t>
            </a:r>
            <a:endParaRPr lang="en-US" altLang="zh-CN" dirty="0"/>
          </a:p>
          <a:p>
            <a:r>
              <a:rPr lang="zh-CN" altLang="en-US" dirty="0"/>
              <a:t>提供了</a:t>
            </a:r>
            <a:r>
              <a:rPr lang="zh-CN" altLang="en-US" b="1" dirty="0"/>
              <a:t>节省成本的多个模型部署在一个</a:t>
            </a:r>
            <a:r>
              <a:rPr lang="en-US" altLang="zh-CN" b="1" dirty="0"/>
              <a:t>endpoint</a:t>
            </a:r>
            <a:r>
              <a:rPr lang="zh-CN" altLang="en-US" b="1" dirty="0"/>
              <a:t>的功能</a:t>
            </a:r>
            <a:r>
              <a:rPr lang="zh-CN" altLang="en-US" dirty="0"/>
              <a:t>。</a:t>
            </a:r>
            <a:endParaRPr lang="en-US" altLang="zh-CN" dirty="0"/>
          </a:p>
          <a:p>
            <a:r>
              <a:rPr lang="zh-CN" altLang="en-US" dirty="0"/>
              <a:t>提供了强化学习</a:t>
            </a:r>
            <a:r>
              <a:rPr lang="en-US" altLang="zh-CN" dirty="0"/>
              <a:t>RL</a:t>
            </a:r>
            <a:r>
              <a:rPr lang="zh-CN" altLang="en-US" dirty="0"/>
              <a:t>的常用环境以及流行的</a:t>
            </a:r>
            <a:r>
              <a:rPr lang="en-US" altLang="zh-CN" dirty="0"/>
              <a:t>RL</a:t>
            </a:r>
            <a:r>
              <a:rPr lang="zh-CN" altLang="en-US" dirty="0"/>
              <a:t>的模型。</a:t>
            </a:r>
            <a:endParaRPr lang="en-US" altLang="zh-CN" dirty="0"/>
          </a:p>
          <a:p>
            <a:r>
              <a:rPr lang="zh-CN" altLang="en-US" b="1" dirty="0"/>
              <a:t>在</a:t>
            </a:r>
            <a:r>
              <a:rPr lang="en-US" altLang="zh-CN" b="1" dirty="0" err="1"/>
              <a:t>SageMaker</a:t>
            </a:r>
            <a:r>
              <a:rPr lang="zh-CN" altLang="en-US" b="1" dirty="0"/>
              <a:t>的</a:t>
            </a:r>
            <a:r>
              <a:rPr lang="en-US" altLang="zh-CN" b="1" dirty="0"/>
              <a:t>Marketplace</a:t>
            </a:r>
            <a:r>
              <a:rPr lang="zh-CN" altLang="en-US" b="1" dirty="0"/>
              <a:t>进行算法</a:t>
            </a:r>
            <a:r>
              <a:rPr lang="en-US" altLang="zh-CN" b="1" dirty="0"/>
              <a:t>/</a:t>
            </a:r>
            <a:r>
              <a:rPr lang="zh-CN" altLang="en-US" b="1" dirty="0"/>
              <a:t>模型和预训练模型的买卖</a:t>
            </a:r>
            <a:r>
              <a:rPr lang="zh-CN" altLang="en-US" dirty="0"/>
              <a:t>。</a:t>
            </a:r>
            <a:endParaRPr lang="en-US" altLang="zh-CN" dirty="0"/>
          </a:p>
          <a:p>
            <a:r>
              <a:rPr lang="zh-CN" altLang="en-US" b="1" dirty="0"/>
              <a:t>与</a:t>
            </a:r>
            <a:r>
              <a:rPr lang="en-US" altLang="zh-CN" b="1" dirty="0"/>
              <a:t>AWS</a:t>
            </a:r>
            <a:r>
              <a:rPr lang="zh-CN" altLang="en-US" b="1" dirty="0"/>
              <a:t>其他服务的紧密集成</a:t>
            </a:r>
            <a:r>
              <a:rPr lang="zh-CN" altLang="en-US" dirty="0"/>
              <a:t>：</a:t>
            </a:r>
            <a:endParaRPr lang="en-US" altLang="zh-CN" dirty="0"/>
          </a:p>
          <a:p>
            <a:pPr lvl="1"/>
            <a:r>
              <a:rPr lang="en-US" altLang="zh-CN" dirty="0"/>
              <a:t>VPC</a:t>
            </a:r>
            <a:r>
              <a:rPr lang="zh-CN" altLang="en-US" dirty="0"/>
              <a:t>，</a:t>
            </a:r>
            <a:r>
              <a:rPr lang="en-US" altLang="zh-CN" dirty="0"/>
              <a:t>EKS</a:t>
            </a:r>
            <a:r>
              <a:rPr lang="zh-CN" altLang="en-US" dirty="0"/>
              <a:t>，</a:t>
            </a:r>
            <a:r>
              <a:rPr lang="en-US" dirty="0"/>
              <a:t> </a:t>
            </a:r>
            <a:r>
              <a:rPr lang="en-US" dirty="0" err="1"/>
              <a:t>Fargate</a:t>
            </a:r>
            <a:r>
              <a:rPr lang="en-US" dirty="0"/>
              <a:t> </a:t>
            </a:r>
            <a:r>
              <a:rPr lang="en-US" altLang="zh-CN" dirty="0"/>
              <a:t>for EKS </a:t>
            </a:r>
            <a:r>
              <a:rPr lang="zh-CN" altLang="en-US" dirty="0"/>
              <a:t>，</a:t>
            </a:r>
            <a:r>
              <a:rPr lang="en-US" altLang="zh-CN" dirty="0"/>
              <a:t>EMR</a:t>
            </a:r>
            <a:r>
              <a:rPr lang="zh-CN" altLang="en-US" dirty="0"/>
              <a:t>，</a:t>
            </a:r>
            <a:r>
              <a:rPr lang="en-US" altLang="zh-CN" dirty="0" err="1"/>
              <a:t>Cloudwatch</a:t>
            </a:r>
            <a:r>
              <a:rPr lang="zh-CN" altLang="en-US" dirty="0"/>
              <a:t>等。</a:t>
            </a:r>
            <a:endParaRPr lang="en-US" altLang="zh-CN" dirty="0"/>
          </a:p>
        </p:txBody>
      </p:sp>
    </p:spTree>
    <p:extLst>
      <p:ext uri="{BB962C8B-B14F-4D97-AF65-F5344CB8AC3E}">
        <p14:creationId xmlns:p14="http://schemas.microsoft.com/office/powerpoint/2010/main" val="3856315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9338"/>
          </a:xfrm>
        </p:spPr>
        <p:txBody>
          <a:bodyPr/>
          <a:lstStyle/>
          <a:p>
            <a:r>
              <a:rPr lang="en-US" altLang="zh-CN" dirty="0" err="1"/>
              <a:t>SageMaker</a:t>
            </a:r>
            <a:r>
              <a:rPr lang="zh-CN" altLang="en-US" dirty="0"/>
              <a:t>内建</a:t>
            </a:r>
            <a:r>
              <a:rPr lang="en-US" altLang="zh-CN" dirty="0" err="1"/>
              <a:t>tensorflow</a:t>
            </a:r>
            <a:r>
              <a:rPr lang="zh-CN" altLang="en-US" dirty="0"/>
              <a:t>训练小结：</a:t>
            </a:r>
            <a:endParaRPr lang="en-US" dirty="0"/>
          </a:p>
        </p:txBody>
      </p:sp>
      <p:sp>
        <p:nvSpPr>
          <p:cNvPr id="3" name="Content Placeholder 2"/>
          <p:cNvSpPr>
            <a:spLocks noGrp="1"/>
          </p:cNvSpPr>
          <p:nvPr>
            <p:ph idx="1"/>
          </p:nvPr>
        </p:nvSpPr>
        <p:spPr>
          <a:xfrm>
            <a:off x="838200" y="1600200"/>
            <a:ext cx="10515600" cy="4786313"/>
          </a:xfrm>
        </p:spPr>
        <p:txBody>
          <a:bodyPr>
            <a:normAutofit/>
          </a:bodyPr>
          <a:lstStyle/>
          <a:p>
            <a:r>
              <a:rPr lang="zh-CN" altLang="en-US" dirty="0"/>
              <a:t>在</a:t>
            </a:r>
            <a:r>
              <a:rPr lang="en-US" dirty="0" err="1"/>
              <a:t>Sagemaker</a:t>
            </a:r>
            <a:r>
              <a:rPr lang="zh-CN" altLang="en-US" dirty="0"/>
              <a:t>中进行训练的话，</a:t>
            </a:r>
            <a:r>
              <a:rPr lang="zh-CN" altLang="en-US" b="1" dirty="0"/>
              <a:t>建议的训练尝试顺序</a:t>
            </a:r>
            <a:r>
              <a:rPr lang="zh-CN" altLang="en-US" dirty="0"/>
              <a:t>：</a:t>
            </a:r>
            <a:endParaRPr lang="en-US" dirty="0"/>
          </a:p>
          <a:p>
            <a:pPr lvl="1"/>
            <a:r>
              <a:rPr lang="zh-CN" altLang="en-US" dirty="0"/>
              <a:t>先单机多</a:t>
            </a:r>
            <a:r>
              <a:rPr lang="en-US" dirty="0"/>
              <a:t>CPU</a:t>
            </a:r>
            <a:r>
              <a:rPr lang="zh-CN" altLang="en-US" dirty="0"/>
              <a:t>或者单机单</a:t>
            </a:r>
            <a:r>
              <a:rPr lang="en-US" dirty="0"/>
              <a:t>GPU</a:t>
            </a:r>
            <a:r>
              <a:rPr lang="zh-CN" altLang="en-US" dirty="0"/>
              <a:t>来训练，如果</a:t>
            </a:r>
            <a:r>
              <a:rPr lang="en-US" dirty="0"/>
              <a:t>CPU</a:t>
            </a:r>
            <a:r>
              <a:rPr lang="zh-CN" altLang="en-US" dirty="0"/>
              <a:t>或者</a:t>
            </a:r>
            <a:r>
              <a:rPr lang="en-US" dirty="0"/>
              <a:t>GPU</a:t>
            </a:r>
            <a:r>
              <a:rPr lang="zh-CN" altLang="en-US" dirty="0"/>
              <a:t>卡的使用率很高比如快到</a:t>
            </a:r>
            <a:r>
              <a:rPr lang="en-US" dirty="0"/>
              <a:t>90%</a:t>
            </a:r>
            <a:r>
              <a:rPr lang="zh-CN" altLang="en-US" dirty="0"/>
              <a:t>，尝试下一步。</a:t>
            </a:r>
            <a:endParaRPr lang="en-US" dirty="0"/>
          </a:p>
          <a:p>
            <a:pPr lvl="1"/>
            <a:r>
              <a:rPr lang="zh-CN" altLang="en-US" dirty="0"/>
              <a:t>单机更多的</a:t>
            </a:r>
            <a:r>
              <a:rPr lang="en-US" dirty="0"/>
              <a:t>CPU</a:t>
            </a:r>
            <a:r>
              <a:rPr lang="zh-CN" altLang="en-US" dirty="0"/>
              <a:t>或者单机更多的</a:t>
            </a:r>
            <a:r>
              <a:rPr lang="en-US" dirty="0"/>
              <a:t>GPU</a:t>
            </a:r>
            <a:r>
              <a:rPr lang="zh-CN" altLang="en-US" dirty="0"/>
              <a:t>卡（当前</a:t>
            </a:r>
            <a:r>
              <a:rPr lang="en-US" dirty="0"/>
              <a:t>AWS</a:t>
            </a:r>
            <a:r>
              <a:rPr lang="zh-CN" altLang="en-US" dirty="0"/>
              <a:t>的</a:t>
            </a:r>
            <a:r>
              <a:rPr lang="en-US" dirty="0"/>
              <a:t>GPU</a:t>
            </a:r>
            <a:r>
              <a:rPr lang="zh-CN" altLang="en-US" dirty="0"/>
              <a:t>实例最多是</a:t>
            </a:r>
            <a:r>
              <a:rPr lang="en-US" dirty="0"/>
              <a:t>8</a:t>
            </a:r>
            <a:r>
              <a:rPr lang="zh-CN" altLang="en-US" dirty="0"/>
              <a:t>卡）来训练，继续观察</a:t>
            </a:r>
            <a:r>
              <a:rPr lang="en-US" dirty="0"/>
              <a:t>CPU</a:t>
            </a:r>
            <a:r>
              <a:rPr lang="zh-CN" altLang="en-US" dirty="0"/>
              <a:t>和</a:t>
            </a:r>
            <a:r>
              <a:rPr lang="en-US" dirty="0"/>
              <a:t>GPU</a:t>
            </a:r>
            <a:r>
              <a:rPr lang="zh-CN" altLang="en-US" dirty="0"/>
              <a:t>卡的使用率是否很高比如达到单机最大的</a:t>
            </a:r>
            <a:r>
              <a:rPr lang="en-US" dirty="0"/>
              <a:t>CPU</a:t>
            </a:r>
            <a:r>
              <a:rPr lang="zh-CN" altLang="en-US" dirty="0"/>
              <a:t>数量或者单机最大的</a:t>
            </a:r>
            <a:r>
              <a:rPr lang="en-US" dirty="0"/>
              <a:t>GPU</a:t>
            </a:r>
            <a:r>
              <a:rPr lang="zh-CN" altLang="en-US" dirty="0"/>
              <a:t>卡数量，如果是尝试下一步。</a:t>
            </a:r>
            <a:endParaRPr lang="en-US" dirty="0"/>
          </a:p>
          <a:p>
            <a:pPr lvl="1"/>
            <a:r>
              <a:rPr lang="zh-CN" altLang="en-US" dirty="0"/>
              <a:t>多机多</a:t>
            </a:r>
            <a:r>
              <a:rPr lang="en-US" altLang="zh-CN" dirty="0"/>
              <a:t>CPU</a:t>
            </a:r>
            <a:r>
              <a:rPr lang="zh-CN" altLang="en-US" dirty="0"/>
              <a:t>或者多机多</a:t>
            </a:r>
            <a:r>
              <a:rPr lang="en-US" altLang="zh-CN" dirty="0"/>
              <a:t>GPU</a:t>
            </a:r>
            <a:r>
              <a:rPr lang="zh-CN" altLang="en-US" dirty="0"/>
              <a:t>卡的分布式训练：</a:t>
            </a:r>
            <a:endParaRPr lang="en-US" dirty="0"/>
          </a:p>
          <a:p>
            <a:pPr lvl="2"/>
            <a:r>
              <a:rPr lang="zh-CN" altLang="en-US" dirty="0"/>
              <a:t>不管使用</a:t>
            </a:r>
            <a:r>
              <a:rPr lang="en-US" altLang="zh-CN" dirty="0"/>
              <a:t>PS</a:t>
            </a:r>
            <a:r>
              <a:rPr lang="zh-CN" altLang="en-US" dirty="0"/>
              <a:t>还是</a:t>
            </a:r>
            <a:r>
              <a:rPr lang="en-US" altLang="zh-CN" dirty="0" err="1"/>
              <a:t>horovod</a:t>
            </a:r>
            <a:r>
              <a:rPr lang="zh-CN" altLang="en-US" dirty="0"/>
              <a:t>方式，都需要修改一些代码，而且对于</a:t>
            </a:r>
            <a:r>
              <a:rPr lang="en-US" dirty="0" err="1"/>
              <a:t>tensorflow</a:t>
            </a:r>
            <a:r>
              <a:rPr lang="zh-CN" altLang="en-US" dirty="0"/>
              <a:t>三种不同的</a:t>
            </a:r>
            <a:r>
              <a:rPr lang="en-US" dirty="0"/>
              <a:t>API</a:t>
            </a:r>
            <a:r>
              <a:rPr lang="zh-CN" altLang="en-US" dirty="0"/>
              <a:t>（</a:t>
            </a:r>
            <a:r>
              <a:rPr lang="en-US" dirty="0"/>
              <a:t>custom loop train</a:t>
            </a:r>
            <a:r>
              <a:rPr lang="zh-CN" altLang="en-US" dirty="0"/>
              <a:t>，</a:t>
            </a:r>
            <a:r>
              <a:rPr lang="en-US" altLang="zh-CN" dirty="0" err="1"/>
              <a:t>tf.</a:t>
            </a:r>
            <a:r>
              <a:rPr lang="en-US" dirty="0" err="1"/>
              <a:t>estimator</a:t>
            </a:r>
            <a:r>
              <a:rPr lang="zh-CN" altLang="en-US" dirty="0"/>
              <a:t>，</a:t>
            </a:r>
            <a:r>
              <a:rPr lang="en-US" dirty="0"/>
              <a:t> </a:t>
            </a:r>
            <a:r>
              <a:rPr lang="en-US" dirty="0" err="1"/>
              <a:t>tf.keras</a:t>
            </a:r>
            <a:r>
              <a:rPr lang="zh-CN" altLang="en-US" dirty="0"/>
              <a:t>）修改的方法都不太一样，根据实际情况来进行选择使用哪一种。</a:t>
            </a:r>
            <a:endParaRPr lang="en-US" dirty="0"/>
          </a:p>
          <a:p>
            <a:pPr lvl="2"/>
            <a:r>
              <a:rPr lang="en-US" altLang="zh-CN" b="1" dirty="0"/>
              <a:t>PS</a:t>
            </a:r>
            <a:r>
              <a:rPr lang="zh-CN" altLang="en-US" b="1" dirty="0"/>
              <a:t>和</a:t>
            </a:r>
            <a:r>
              <a:rPr lang="en-US" altLang="zh-CN" b="1" dirty="0" err="1"/>
              <a:t>horovod</a:t>
            </a:r>
            <a:r>
              <a:rPr lang="zh-CN" altLang="en-US" b="1" dirty="0"/>
              <a:t>哪种训练速度一定快呢？不一定，所以有时间和成本的话，都可以尝试一下。</a:t>
            </a:r>
            <a:endParaRPr lang="en-US" b="1" dirty="0"/>
          </a:p>
          <a:p>
            <a:pPr lvl="2"/>
            <a:endParaRPr lang="en-US" dirty="0"/>
          </a:p>
        </p:txBody>
      </p:sp>
    </p:spTree>
    <p:extLst>
      <p:ext uri="{BB962C8B-B14F-4D97-AF65-F5344CB8AC3E}">
        <p14:creationId xmlns:p14="http://schemas.microsoft.com/office/powerpoint/2010/main" val="1942577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32313"/>
          </a:xfrm>
        </p:spPr>
        <p:txBody>
          <a:bodyPr>
            <a:normAutofit/>
          </a:bodyPr>
          <a:lstStyle/>
          <a:p>
            <a:r>
              <a:rPr lang="zh-CN" altLang="en-US" dirty="0"/>
              <a:t>简单说就是：</a:t>
            </a:r>
            <a:endParaRPr lang="en-US" altLang="zh-CN" dirty="0"/>
          </a:p>
          <a:p>
            <a:pPr lvl="1"/>
            <a:r>
              <a:rPr lang="zh-CN" altLang="en-US" b="1" dirty="0"/>
              <a:t>先</a:t>
            </a:r>
            <a:r>
              <a:rPr lang="en-US" b="1" dirty="0"/>
              <a:t>scaling up</a:t>
            </a:r>
            <a:r>
              <a:rPr lang="zh-CN" altLang="en-US" b="1" dirty="0"/>
              <a:t>再</a:t>
            </a:r>
            <a:r>
              <a:rPr lang="en-US" b="1" dirty="0"/>
              <a:t>scaling out</a:t>
            </a:r>
            <a:r>
              <a:rPr lang="zh-CN" altLang="en-US" b="1" dirty="0"/>
              <a:t>；</a:t>
            </a:r>
            <a:endParaRPr lang="en-US" altLang="zh-CN" b="1" dirty="0"/>
          </a:p>
          <a:p>
            <a:pPr lvl="1"/>
            <a:r>
              <a:rPr lang="en-US" b="1" dirty="0"/>
              <a:t>scaling</a:t>
            </a:r>
            <a:r>
              <a:rPr lang="zh-CN" altLang="en-US" b="1" dirty="0"/>
              <a:t>之前查看</a:t>
            </a:r>
            <a:r>
              <a:rPr lang="en-US" b="1" dirty="0"/>
              <a:t>GPU</a:t>
            </a:r>
            <a:r>
              <a:rPr lang="zh-CN" altLang="en-US" b="1" dirty="0"/>
              <a:t>或者</a:t>
            </a:r>
            <a:r>
              <a:rPr lang="en-US" b="1" dirty="0"/>
              <a:t>CPU</a:t>
            </a:r>
            <a:r>
              <a:rPr lang="zh-CN" altLang="en-US" b="1" dirty="0"/>
              <a:t>的使用率，先优化数据预处理</a:t>
            </a:r>
            <a:r>
              <a:rPr lang="en-US" b="1" dirty="0"/>
              <a:t>pipeline</a:t>
            </a:r>
            <a:r>
              <a:rPr lang="zh-CN" altLang="en-US" b="1" dirty="0"/>
              <a:t>，让单机的</a:t>
            </a:r>
            <a:r>
              <a:rPr lang="en-US" b="1" dirty="0"/>
              <a:t>CPU</a:t>
            </a:r>
            <a:r>
              <a:rPr lang="zh-CN" altLang="en-US" b="1" dirty="0"/>
              <a:t>和</a:t>
            </a:r>
            <a:r>
              <a:rPr lang="en-US" b="1" dirty="0"/>
              <a:t>GPU</a:t>
            </a:r>
            <a:r>
              <a:rPr lang="zh-CN" altLang="en-US" b="1" dirty="0"/>
              <a:t>处理能在时间上</a:t>
            </a:r>
            <a:r>
              <a:rPr lang="en-US" b="1" dirty="0"/>
              <a:t>overlap</a:t>
            </a:r>
            <a:r>
              <a:rPr lang="zh-CN" altLang="en-US" b="1" dirty="0"/>
              <a:t>从而真正并行算力；</a:t>
            </a:r>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r>
              <a:rPr lang="zh-CN" altLang="en-US" b="1" dirty="0"/>
              <a:t>如果在优化之后</a:t>
            </a:r>
            <a:r>
              <a:rPr lang="en-US" b="1" dirty="0"/>
              <a:t>GPU</a:t>
            </a:r>
            <a:r>
              <a:rPr lang="zh-CN" altLang="en-US" b="1" dirty="0"/>
              <a:t>利用率实在不怎么高，考虑尝试使用</a:t>
            </a:r>
            <a:r>
              <a:rPr lang="en-US" b="1" dirty="0"/>
              <a:t>CPU</a:t>
            </a:r>
            <a:r>
              <a:rPr lang="zh-CN" altLang="en-US" b="1" dirty="0"/>
              <a:t>训练。</a:t>
            </a:r>
            <a:endParaRPr lang="en-US" altLang="zh-CN" b="1" dirty="0"/>
          </a:p>
          <a:p>
            <a:pPr lvl="1"/>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793" y="3470175"/>
            <a:ext cx="7334251" cy="2047875"/>
          </a:xfrm>
          <a:prstGeom prst="rect">
            <a:avLst/>
          </a:prstGeom>
        </p:spPr>
      </p:pic>
    </p:spTree>
    <p:extLst>
      <p:ext uri="{BB962C8B-B14F-4D97-AF65-F5344CB8AC3E}">
        <p14:creationId xmlns:p14="http://schemas.microsoft.com/office/powerpoint/2010/main" val="4290965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31314"/>
          </a:xfrm>
        </p:spPr>
        <p:txBody>
          <a:bodyPr/>
          <a:lstStyle/>
          <a:p>
            <a:r>
              <a:rPr lang="en-US" altLang="zh-CN" dirty="0" err="1"/>
              <a:t>Sagemaker</a:t>
            </a:r>
            <a:r>
              <a:rPr lang="zh-CN" altLang="en-US" dirty="0"/>
              <a:t>的</a:t>
            </a:r>
            <a:r>
              <a:rPr lang="en-US" altLang="zh-CN" dirty="0"/>
              <a:t>spot + checkpoint</a:t>
            </a:r>
            <a:endParaRPr lang="en-US" dirty="0"/>
          </a:p>
        </p:txBody>
      </p:sp>
      <p:sp>
        <p:nvSpPr>
          <p:cNvPr id="3" name="Content Placeholder 2"/>
          <p:cNvSpPr>
            <a:spLocks noGrp="1"/>
          </p:cNvSpPr>
          <p:nvPr>
            <p:ph idx="1"/>
          </p:nvPr>
        </p:nvSpPr>
        <p:spPr>
          <a:xfrm>
            <a:off x="838200" y="1996439"/>
            <a:ext cx="10515600" cy="4562015"/>
          </a:xfrm>
        </p:spPr>
        <p:txBody>
          <a:bodyPr>
            <a:normAutofit/>
          </a:bodyPr>
          <a:lstStyle/>
          <a:p>
            <a:r>
              <a:rPr lang="zh-CN" altLang="en-US" b="1" dirty="0"/>
              <a:t>支持使用</a:t>
            </a:r>
            <a:r>
              <a:rPr lang="en-US" altLang="zh-CN" b="1" dirty="0"/>
              <a:t>spot</a:t>
            </a:r>
            <a:r>
              <a:rPr lang="zh-CN" altLang="en-US" b="1" dirty="0"/>
              <a:t>竞价实例进行训练</a:t>
            </a:r>
            <a:r>
              <a:rPr lang="zh-CN" altLang="en-US" dirty="0"/>
              <a:t>：</a:t>
            </a:r>
            <a:endParaRPr lang="en-US" altLang="zh-CN" dirty="0"/>
          </a:p>
          <a:p>
            <a:pPr lvl="1"/>
            <a:r>
              <a:rPr lang="zh-CN" altLang="en-US" dirty="0"/>
              <a:t>还可以指定等待满足所有需要数量和类型的竞价实例的最大时间。</a:t>
            </a:r>
            <a:endParaRPr lang="en-US" altLang="zh-CN" dirty="0"/>
          </a:p>
          <a:p>
            <a:r>
              <a:rPr lang="en-US" dirty="0" err="1"/>
              <a:t>S</a:t>
            </a:r>
            <a:r>
              <a:rPr lang="en-US" altLang="zh-CN" dirty="0" err="1"/>
              <a:t>agemaker</a:t>
            </a:r>
            <a:r>
              <a:rPr lang="zh-CN" altLang="en-US" dirty="0"/>
              <a:t>的竞价实例可能被抢占从而使训练任务中断，在不超过</a:t>
            </a:r>
            <a:r>
              <a:rPr lang="en-US" b="1" dirty="0" err="1"/>
              <a:t>train_max_wait</a:t>
            </a:r>
            <a:r>
              <a:rPr lang="zh-CN" altLang="en-US" b="1" dirty="0"/>
              <a:t>最大等待时间且</a:t>
            </a:r>
            <a:r>
              <a:rPr lang="zh-CN" altLang="en-US" dirty="0"/>
              <a:t>当需要的所有竞价实例的数量和类型再次满足时，</a:t>
            </a:r>
            <a:r>
              <a:rPr lang="en-US" altLang="zh-CN" dirty="0" err="1"/>
              <a:t>Sagemaker</a:t>
            </a:r>
            <a:r>
              <a:rPr lang="zh-CN" altLang="en-US" dirty="0"/>
              <a:t>会自动重新开始训练。</a:t>
            </a:r>
            <a:endParaRPr lang="en-US" altLang="zh-CN" dirty="0"/>
          </a:p>
          <a:p>
            <a:pPr lvl="1"/>
            <a:r>
              <a:rPr lang="zh-CN" altLang="en-US" b="1" dirty="0"/>
              <a:t>不管是否是</a:t>
            </a:r>
            <a:r>
              <a:rPr lang="en-US" altLang="zh-CN" b="1" dirty="0"/>
              <a:t>spot</a:t>
            </a:r>
            <a:r>
              <a:rPr lang="zh-CN" altLang="en-US" b="1" dirty="0"/>
              <a:t>实例，如果已经开始训练，并且在这个过程中发生程序</a:t>
            </a:r>
            <a:r>
              <a:rPr lang="en-US" altLang="zh-CN" b="1" dirty="0"/>
              <a:t>crash</a:t>
            </a:r>
            <a:r>
              <a:rPr lang="zh-CN" altLang="en-US" b="1" dirty="0"/>
              <a:t>或者训练实例本身不健康，</a:t>
            </a:r>
            <a:r>
              <a:rPr lang="en-US" altLang="zh-CN" b="1" dirty="0" err="1"/>
              <a:t>SageMaker</a:t>
            </a:r>
            <a:r>
              <a:rPr lang="zh-CN" altLang="en-US" b="1" dirty="0"/>
              <a:t>不会重新开始训练过程</a:t>
            </a:r>
            <a:r>
              <a:rPr lang="zh-CN" altLang="en-US" dirty="0"/>
              <a:t>。</a:t>
            </a:r>
            <a:endParaRPr lang="en-US" altLang="zh-CN" dirty="0"/>
          </a:p>
          <a:p>
            <a:r>
              <a:rPr lang="zh-CN" altLang="en-US" dirty="0"/>
              <a:t>同时利用</a:t>
            </a:r>
            <a:r>
              <a:rPr lang="en-US" dirty="0" err="1"/>
              <a:t>S</a:t>
            </a:r>
            <a:r>
              <a:rPr lang="en-US" altLang="zh-CN" dirty="0" err="1"/>
              <a:t>agemaker</a:t>
            </a:r>
            <a:r>
              <a:rPr lang="zh-CN" altLang="en-US" dirty="0"/>
              <a:t>的</a:t>
            </a:r>
            <a:r>
              <a:rPr lang="en-US" dirty="0"/>
              <a:t>checkpoint</a:t>
            </a:r>
            <a:r>
              <a:rPr lang="zh-CN" altLang="en-US" dirty="0"/>
              <a:t>特性修改你的代码则不需要从头开始训练，而是从离中断任务最近的那个</a:t>
            </a:r>
            <a:r>
              <a:rPr lang="en-US" dirty="0"/>
              <a:t>checkpoint</a:t>
            </a:r>
            <a:r>
              <a:rPr lang="zh-CN" altLang="en-US" dirty="0"/>
              <a:t>开始训练，从而</a:t>
            </a:r>
            <a:r>
              <a:rPr lang="zh-CN" altLang="en-US" b="1" dirty="0"/>
              <a:t>在节省成本的同时节省训练时间</a:t>
            </a:r>
            <a:r>
              <a:rPr lang="zh-CN" altLang="en-US" dirty="0"/>
              <a:t>。</a:t>
            </a:r>
            <a:endParaRPr lang="en-US" altLang="zh-CN" dirty="0"/>
          </a:p>
          <a:p>
            <a:pPr lvl="1"/>
            <a:r>
              <a:rPr lang="zh-CN" altLang="en-US" dirty="0"/>
              <a:t>参数：</a:t>
            </a:r>
            <a:r>
              <a:rPr lang="en-US" dirty="0" err="1"/>
              <a:t>checkpoint_local_path</a:t>
            </a:r>
            <a:r>
              <a:rPr lang="zh-CN" altLang="en-US" dirty="0"/>
              <a:t>和</a:t>
            </a:r>
            <a:r>
              <a:rPr lang="en-US" dirty="0"/>
              <a:t>checkpoint_s3_uri</a:t>
            </a:r>
          </a:p>
        </p:txBody>
      </p:sp>
    </p:spTree>
    <p:extLst>
      <p:ext uri="{BB962C8B-B14F-4D97-AF65-F5344CB8AC3E}">
        <p14:creationId xmlns:p14="http://schemas.microsoft.com/office/powerpoint/2010/main" val="1672698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Sagemaker</a:t>
            </a:r>
            <a:r>
              <a:rPr lang="en-US" altLang="zh-CN" dirty="0"/>
              <a:t> spot</a:t>
            </a:r>
            <a:r>
              <a:rPr lang="zh-CN" altLang="en-US" dirty="0"/>
              <a:t>实例训练中断如何查看？</a:t>
            </a:r>
            <a:endParaRPr lang="en-US" altLang="zh-CN" dirty="0"/>
          </a:p>
          <a:p>
            <a:pPr lvl="1"/>
            <a:r>
              <a:rPr lang="zh-CN" altLang="en-US" dirty="0"/>
              <a:t>在</a:t>
            </a:r>
            <a:r>
              <a:rPr lang="en-US" altLang="zh-CN" dirty="0" err="1"/>
              <a:t>Sagemaker</a:t>
            </a:r>
            <a:r>
              <a:rPr lang="en-US" altLang="zh-CN" dirty="0"/>
              <a:t> console</a:t>
            </a:r>
            <a:r>
              <a:rPr lang="zh-CN" altLang="en-US" dirty="0"/>
              <a:t>中选择你的</a:t>
            </a:r>
            <a:r>
              <a:rPr lang="en-US" altLang="zh-CN" dirty="0"/>
              <a:t>training job</a:t>
            </a:r>
            <a:r>
              <a:rPr lang="zh-CN" altLang="en-US" dirty="0"/>
              <a:t>查看</a:t>
            </a:r>
            <a:r>
              <a:rPr lang="en-US" altLang="zh-CN" dirty="0"/>
              <a:t>status</a:t>
            </a:r>
            <a:r>
              <a:rPr lang="zh-CN" altLang="en-US" dirty="0"/>
              <a:t>如下图</a:t>
            </a:r>
            <a:endParaRPr lang="en-US" dirty="0"/>
          </a:p>
        </p:txBody>
      </p:sp>
      <p:pic>
        <p:nvPicPr>
          <p:cNvPr id="4" name="Picture 3"/>
          <p:cNvPicPr>
            <a:picLocks noChangeAspect="1"/>
          </p:cNvPicPr>
          <p:nvPr/>
        </p:nvPicPr>
        <p:blipFill>
          <a:blip r:embed="rId2"/>
          <a:stretch>
            <a:fillRect/>
          </a:stretch>
        </p:blipFill>
        <p:spPr>
          <a:xfrm>
            <a:off x="1100380" y="2854781"/>
            <a:ext cx="9345478" cy="3585390"/>
          </a:xfrm>
          <a:prstGeom prst="rect">
            <a:avLst/>
          </a:prstGeom>
        </p:spPr>
      </p:pic>
    </p:spTree>
    <p:extLst>
      <p:ext uri="{BB962C8B-B14F-4D97-AF65-F5344CB8AC3E}">
        <p14:creationId xmlns:p14="http://schemas.microsoft.com/office/powerpoint/2010/main" val="231667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28148"/>
          </a:xfrm>
        </p:spPr>
        <p:txBody>
          <a:bodyPr/>
          <a:lstStyle/>
          <a:p>
            <a:r>
              <a:rPr lang="en-US" altLang="zh-CN" dirty="0" err="1"/>
              <a:t>SageMaker</a:t>
            </a:r>
            <a:r>
              <a:rPr lang="en-US" altLang="zh-CN" dirty="0"/>
              <a:t> Automatic model tuning</a:t>
            </a:r>
            <a:endParaRPr lang="en-US" dirty="0"/>
          </a:p>
        </p:txBody>
      </p:sp>
      <p:sp>
        <p:nvSpPr>
          <p:cNvPr id="3" name="Content Placeholder 2"/>
          <p:cNvSpPr>
            <a:spLocks noGrp="1"/>
          </p:cNvSpPr>
          <p:nvPr>
            <p:ph idx="1"/>
          </p:nvPr>
        </p:nvSpPr>
        <p:spPr>
          <a:xfrm>
            <a:off x="838200" y="1759528"/>
            <a:ext cx="10515600" cy="4510644"/>
          </a:xfrm>
        </p:spPr>
        <p:txBody>
          <a:bodyPr>
            <a:normAutofit/>
          </a:bodyPr>
          <a:lstStyle/>
          <a:p>
            <a:r>
              <a:rPr lang="en-US" altLang="zh-CN" dirty="0"/>
              <a:t>Automatic model tuning/HPO</a:t>
            </a:r>
            <a:r>
              <a:rPr lang="zh-CN" altLang="en-US" dirty="0"/>
              <a:t>就是超参数自动优化。</a:t>
            </a:r>
            <a:endParaRPr lang="en-US" altLang="zh-CN" dirty="0"/>
          </a:p>
          <a:p>
            <a:pPr lvl="1"/>
            <a:r>
              <a:rPr lang="zh-CN" altLang="en-US" dirty="0"/>
              <a:t>当前</a:t>
            </a:r>
            <a:r>
              <a:rPr lang="en-US" altLang="zh-CN" dirty="0" err="1"/>
              <a:t>Sagemaker</a:t>
            </a:r>
            <a:r>
              <a:rPr lang="zh-CN" altLang="en-US" dirty="0"/>
              <a:t>使用两种方式做</a:t>
            </a:r>
            <a:r>
              <a:rPr lang="en-US" altLang="zh-CN" dirty="0"/>
              <a:t>HPO</a:t>
            </a:r>
            <a:r>
              <a:rPr lang="zh-CN" altLang="en-US" dirty="0"/>
              <a:t>：</a:t>
            </a:r>
            <a:endParaRPr lang="en-US" altLang="zh-CN" dirty="0"/>
          </a:p>
          <a:p>
            <a:pPr lvl="2"/>
            <a:r>
              <a:rPr lang="en-US" altLang="zh-CN" dirty="0"/>
              <a:t>Random search</a:t>
            </a:r>
          </a:p>
          <a:p>
            <a:pPr lvl="2"/>
            <a:r>
              <a:rPr lang="en-US" dirty="0"/>
              <a:t>Bayesian Search</a:t>
            </a:r>
          </a:p>
          <a:p>
            <a:pPr lvl="1"/>
            <a:r>
              <a:rPr lang="en-US" altLang="zh-CN" b="1" dirty="0"/>
              <a:t>HPO</a:t>
            </a:r>
            <a:r>
              <a:rPr lang="zh-CN" altLang="en-US" b="1" dirty="0"/>
              <a:t>适用于所有的</a:t>
            </a:r>
            <a:r>
              <a:rPr lang="en-US" altLang="zh-CN" b="1" dirty="0" err="1"/>
              <a:t>Sagemaker</a:t>
            </a:r>
            <a:r>
              <a:rPr lang="zh-CN" altLang="en-US" b="1" dirty="0"/>
              <a:t>中的可以训练的模型：</a:t>
            </a:r>
            <a:endParaRPr lang="en-US" altLang="zh-CN" b="1" dirty="0"/>
          </a:p>
          <a:p>
            <a:pPr lvl="2"/>
            <a:r>
              <a:rPr lang="zh-CN" altLang="en-US" dirty="0"/>
              <a:t>包括内建模型，</a:t>
            </a:r>
            <a:r>
              <a:rPr lang="en-US" altLang="zh-CN" dirty="0"/>
              <a:t>BYOS</a:t>
            </a:r>
            <a:r>
              <a:rPr lang="zh-CN" altLang="en-US" dirty="0"/>
              <a:t>和</a:t>
            </a:r>
            <a:r>
              <a:rPr lang="en-US" altLang="zh-CN" dirty="0"/>
              <a:t>BYOC</a:t>
            </a:r>
            <a:r>
              <a:rPr lang="zh-CN" altLang="en-US" dirty="0"/>
              <a:t>，来自</a:t>
            </a:r>
            <a:r>
              <a:rPr lang="en-US" altLang="zh-CN" dirty="0"/>
              <a:t>AWS Marketplace</a:t>
            </a:r>
            <a:r>
              <a:rPr lang="zh-CN" altLang="en-US" dirty="0"/>
              <a:t>的算法包。</a:t>
            </a:r>
            <a:endParaRPr lang="en-US" altLang="zh-CN" dirty="0"/>
          </a:p>
          <a:p>
            <a:pPr lvl="1"/>
            <a:r>
              <a:rPr lang="en-US" altLang="zh-CN" b="1" dirty="0"/>
              <a:t>HPO</a:t>
            </a:r>
            <a:r>
              <a:rPr lang="zh-CN" altLang="en-US" b="1" dirty="0"/>
              <a:t>支持</a:t>
            </a:r>
            <a:r>
              <a:rPr lang="en-US" altLang="zh-CN" b="1" dirty="0"/>
              <a:t>early stopping</a:t>
            </a:r>
            <a:r>
              <a:rPr lang="zh-CN" altLang="en-US" b="1" dirty="0"/>
              <a:t>：</a:t>
            </a:r>
            <a:endParaRPr lang="en-US" altLang="zh-CN" dirty="0"/>
          </a:p>
          <a:p>
            <a:pPr lvl="2"/>
            <a:r>
              <a:rPr lang="zh-CN" altLang="en-US" dirty="0"/>
              <a:t>基于</a:t>
            </a:r>
            <a:r>
              <a:rPr lang="en-US" altLang="zh-CN" dirty="0" err="1"/>
              <a:t>Sagemaker</a:t>
            </a:r>
            <a:r>
              <a:rPr lang="zh-CN" altLang="en-US" dirty="0"/>
              <a:t>的</a:t>
            </a:r>
            <a:r>
              <a:rPr lang="en-US" altLang="zh-CN" dirty="0"/>
              <a:t>metric definition</a:t>
            </a:r>
            <a:r>
              <a:rPr lang="zh-CN" altLang="en-US" dirty="0"/>
              <a:t>中的</a:t>
            </a:r>
            <a:r>
              <a:rPr lang="en-US" altLang="zh-CN" dirty="0"/>
              <a:t>metric</a:t>
            </a:r>
            <a:r>
              <a:rPr lang="zh-CN" altLang="en-US" dirty="0"/>
              <a:t>比如</a:t>
            </a:r>
            <a:r>
              <a:rPr lang="en-US" altLang="zh-CN" dirty="0"/>
              <a:t>training loss</a:t>
            </a:r>
            <a:r>
              <a:rPr lang="zh-CN" altLang="en-US" dirty="0"/>
              <a:t>或</a:t>
            </a:r>
            <a:r>
              <a:rPr lang="en-US" altLang="zh-CN" dirty="0"/>
              <a:t>validation accuracy</a:t>
            </a:r>
            <a:r>
              <a:rPr lang="zh-CN" altLang="en-US" dirty="0"/>
              <a:t>。</a:t>
            </a:r>
            <a:endParaRPr lang="en-US" altLang="zh-CN" dirty="0"/>
          </a:p>
          <a:p>
            <a:pPr lvl="2"/>
            <a:r>
              <a:rPr lang="zh-CN" altLang="en-US" dirty="0"/>
              <a:t>基于每个</a:t>
            </a:r>
            <a:r>
              <a:rPr lang="en-US" altLang="zh-CN" dirty="0"/>
              <a:t>epoch</a:t>
            </a:r>
            <a:r>
              <a:rPr lang="zh-CN" altLang="en-US" dirty="0"/>
              <a:t>的</a:t>
            </a:r>
            <a:r>
              <a:rPr lang="en-US" altLang="zh-CN" dirty="0"/>
              <a:t>metric</a:t>
            </a:r>
            <a:r>
              <a:rPr lang="zh-CN" altLang="en-US" dirty="0"/>
              <a:t>来进行早停判断的。</a:t>
            </a:r>
            <a:endParaRPr lang="en-US" altLang="zh-CN" dirty="0"/>
          </a:p>
          <a:p>
            <a:pPr lvl="2"/>
            <a:r>
              <a:rPr lang="zh-CN" altLang="en-US" dirty="0"/>
              <a:t>与你自己算法的</a:t>
            </a:r>
            <a:r>
              <a:rPr lang="en-US" altLang="zh-CN" dirty="0"/>
              <a:t>early stopping</a:t>
            </a:r>
            <a:r>
              <a:rPr lang="zh-CN" altLang="en-US" dirty="0"/>
              <a:t>机制是不同的。</a:t>
            </a:r>
            <a:endParaRPr lang="en-US" altLang="zh-CN" dirty="0"/>
          </a:p>
          <a:p>
            <a:pPr lvl="1"/>
            <a:endParaRPr lang="en-US" dirty="0"/>
          </a:p>
        </p:txBody>
      </p:sp>
    </p:spTree>
    <p:extLst>
      <p:ext uri="{BB962C8B-B14F-4D97-AF65-F5344CB8AC3E}">
        <p14:creationId xmlns:p14="http://schemas.microsoft.com/office/powerpoint/2010/main" val="3879483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支持超参数标度选取</a:t>
            </a:r>
            <a:r>
              <a:rPr lang="en-US" altLang="zh-CN" dirty="0"/>
              <a:t>(</a:t>
            </a:r>
            <a:r>
              <a:rPr lang="en-US" altLang="zh-CN" dirty="0" err="1"/>
              <a:t>ScalingType</a:t>
            </a:r>
            <a:r>
              <a:rPr lang="en-US" altLang="zh-CN" dirty="0"/>
              <a:t> </a:t>
            </a:r>
            <a:r>
              <a:rPr lang="zh-CN" altLang="en-US" dirty="0"/>
              <a:t>，适用于整数和浮点数超参数</a:t>
            </a:r>
            <a:r>
              <a:rPr lang="en-US" altLang="zh-CN" dirty="0"/>
              <a:t>)</a:t>
            </a:r>
            <a:r>
              <a:rPr lang="zh-CN" altLang="en-US" dirty="0"/>
              <a:t>：</a:t>
            </a:r>
            <a:endParaRPr lang="en-US" altLang="zh-CN" dirty="0"/>
          </a:p>
          <a:p>
            <a:pPr lvl="2"/>
            <a:r>
              <a:rPr lang="zh-CN" altLang="en-US" dirty="0"/>
              <a:t>自动选取：由</a:t>
            </a:r>
            <a:r>
              <a:rPr lang="en-US" altLang="zh-CN" dirty="0" err="1"/>
              <a:t>Sagemaker</a:t>
            </a:r>
            <a:r>
              <a:rPr lang="en-US" altLang="zh-CN" dirty="0"/>
              <a:t> HPO</a:t>
            </a:r>
            <a:r>
              <a:rPr lang="zh-CN" altLang="en-US" dirty="0"/>
              <a:t>自动判断标度选取（这个需要一些时间）</a:t>
            </a:r>
            <a:endParaRPr lang="en-US" altLang="zh-CN" dirty="0"/>
          </a:p>
          <a:p>
            <a:pPr lvl="2"/>
            <a:r>
              <a:rPr lang="zh-CN" altLang="en-US" dirty="0"/>
              <a:t>线性标度：适合某个超参数的最大和最小值变化范围相对比较小（比如在一个数量级以内）</a:t>
            </a:r>
            <a:endParaRPr lang="en-US" altLang="zh-CN" dirty="0"/>
          </a:p>
          <a:p>
            <a:pPr lvl="2"/>
            <a:r>
              <a:rPr lang="zh-CN" altLang="en-US" dirty="0"/>
              <a:t>对数标度：适合某个超参数的最大和最小值变化范围比较大（比如超过几个数量级）</a:t>
            </a:r>
            <a:endParaRPr lang="en-US" altLang="zh-CN" dirty="0"/>
          </a:p>
          <a:p>
            <a:pPr lvl="2"/>
            <a:r>
              <a:rPr lang="zh-CN" altLang="en-US" dirty="0"/>
              <a:t>反向对数标度（</a:t>
            </a:r>
            <a:r>
              <a:rPr lang="zh-CN" altLang="en-US" b="1" dirty="0"/>
              <a:t>本质上就是指数标度</a:t>
            </a:r>
            <a:r>
              <a:rPr lang="zh-CN" altLang="en-US" dirty="0"/>
              <a:t>）：反向对数标度仅适用于完全位于 </a:t>
            </a:r>
            <a:r>
              <a:rPr lang="en-US" altLang="zh-CN" dirty="0"/>
              <a:t>(0, 1.0) </a:t>
            </a:r>
            <a:r>
              <a:rPr lang="zh-CN" altLang="en-US" dirty="0"/>
              <a:t>范围的超参数。</a:t>
            </a:r>
            <a:endParaRPr lang="en-US" altLang="zh-CN" dirty="0"/>
          </a:p>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871" y="4001294"/>
            <a:ext cx="7483929" cy="2595449"/>
          </a:xfrm>
          <a:prstGeom prst="rect">
            <a:avLst/>
          </a:prstGeom>
        </p:spPr>
      </p:pic>
    </p:spTree>
    <p:extLst>
      <p:ext uri="{BB962C8B-B14F-4D97-AF65-F5344CB8AC3E}">
        <p14:creationId xmlns:p14="http://schemas.microsoft.com/office/powerpoint/2010/main" val="3271698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altLang="zh-CN" dirty="0"/>
              <a:t>Continue…..</a:t>
            </a:r>
            <a:endParaRPr lang="en-US" dirty="0"/>
          </a:p>
        </p:txBody>
      </p:sp>
      <p:sp>
        <p:nvSpPr>
          <p:cNvPr id="3" name="Content Placeholder 2"/>
          <p:cNvSpPr>
            <a:spLocks noGrp="1"/>
          </p:cNvSpPr>
          <p:nvPr>
            <p:ph idx="1"/>
          </p:nvPr>
        </p:nvSpPr>
        <p:spPr>
          <a:xfrm>
            <a:off x="838200" y="1592826"/>
            <a:ext cx="10515600" cy="5132439"/>
          </a:xfrm>
        </p:spPr>
        <p:txBody>
          <a:bodyPr>
            <a:normAutofit fontScale="92500"/>
          </a:bodyPr>
          <a:lstStyle/>
          <a:p>
            <a:r>
              <a:rPr lang="en-US" altLang="zh-CN" dirty="0"/>
              <a:t>HPO</a:t>
            </a:r>
            <a:r>
              <a:rPr lang="zh-CN" altLang="en-US" dirty="0"/>
              <a:t>的建议：</a:t>
            </a:r>
            <a:endParaRPr lang="en-US" altLang="zh-CN" dirty="0"/>
          </a:p>
          <a:p>
            <a:pPr lvl="1"/>
            <a:r>
              <a:rPr lang="zh-CN" altLang="en-US" b="1" dirty="0"/>
              <a:t>将超参数优化搜索限制在较少的超参数数量。</a:t>
            </a:r>
            <a:endParaRPr lang="en-US" altLang="zh-CN" b="1" dirty="0"/>
          </a:p>
          <a:p>
            <a:pPr lvl="1"/>
            <a:r>
              <a:rPr lang="zh-CN" altLang="en-US" b="1" dirty="0"/>
              <a:t>根据已有经验选择超参数搜索范围，更建议在上一次</a:t>
            </a:r>
            <a:r>
              <a:rPr lang="en-US" altLang="zh-CN" b="1" dirty="0"/>
              <a:t>HPO</a:t>
            </a:r>
            <a:r>
              <a:rPr lang="zh-CN" altLang="en-US" b="1" dirty="0"/>
              <a:t>中找到的最佳超参数取值附近做更小范围二次</a:t>
            </a:r>
            <a:r>
              <a:rPr lang="en-US" altLang="zh-CN" b="1" dirty="0"/>
              <a:t>HPO</a:t>
            </a:r>
            <a:r>
              <a:rPr lang="zh-CN" altLang="en-US" dirty="0"/>
              <a:t>。</a:t>
            </a:r>
            <a:endParaRPr lang="en-US" altLang="zh-CN" dirty="0"/>
          </a:p>
          <a:p>
            <a:pPr lvl="1"/>
            <a:r>
              <a:rPr lang="zh-CN" altLang="en-US" dirty="0"/>
              <a:t>如果知道超参数是对数标度或者反对数标度，最好手动设置</a:t>
            </a:r>
            <a:r>
              <a:rPr lang="en-US" altLang="zh-CN" dirty="0" err="1"/>
              <a:t>ScalingType</a:t>
            </a:r>
            <a:r>
              <a:rPr lang="zh-CN" altLang="en-US" dirty="0"/>
              <a:t>的类型，这样做可以改进超参数优化。</a:t>
            </a:r>
            <a:endParaRPr lang="en-US" altLang="zh-CN" dirty="0"/>
          </a:p>
          <a:p>
            <a:pPr lvl="1"/>
            <a:r>
              <a:rPr lang="en-US" altLang="zh-CN" dirty="0"/>
              <a:t>HPO</a:t>
            </a:r>
            <a:r>
              <a:rPr lang="zh-CN" altLang="en-US" dirty="0"/>
              <a:t>设置的并发执行的最大</a:t>
            </a:r>
            <a:r>
              <a:rPr lang="en-US" altLang="zh-CN" dirty="0"/>
              <a:t>training job</a:t>
            </a:r>
            <a:r>
              <a:rPr lang="zh-CN" altLang="en-US" dirty="0"/>
              <a:t>数量根据你选择的</a:t>
            </a:r>
            <a:r>
              <a:rPr lang="en-US" altLang="zh-CN" dirty="0"/>
              <a:t>HPO</a:t>
            </a:r>
            <a:r>
              <a:rPr lang="zh-CN" altLang="en-US" dirty="0"/>
              <a:t>优化方法有关。</a:t>
            </a:r>
            <a:endParaRPr lang="en-US" altLang="zh-CN" dirty="0"/>
          </a:p>
          <a:p>
            <a:pPr lvl="2"/>
            <a:r>
              <a:rPr lang="zh-CN" altLang="en-US" dirty="0"/>
              <a:t>如果你选择的是随机搜索，那么并发可以设置尽量大一些。</a:t>
            </a:r>
            <a:endParaRPr lang="en-US" altLang="zh-CN" dirty="0"/>
          </a:p>
          <a:p>
            <a:pPr lvl="2"/>
            <a:r>
              <a:rPr lang="zh-CN" altLang="en-US" dirty="0"/>
              <a:t>如果你选择的是贝叶斯搜索，那么并发设置的尽量小一些。</a:t>
            </a:r>
            <a:endParaRPr lang="en-US" altLang="zh-CN" dirty="0"/>
          </a:p>
          <a:p>
            <a:pPr lvl="1"/>
            <a:r>
              <a:rPr lang="en-US" altLang="zh-CN" dirty="0"/>
              <a:t>HPO</a:t>
            </a:r>
            <a:r>
              <a:rPr lang="zh-CN" altLang="en-US" dirty="0"/>
              <a:t>尽量在多个训练实例上进行，这样能更快完成</a:t>
            </a:r>
            <a:r>
              <a:rPr lang="en-US" altLang="zh-CN" dirty="0"/>
              <a:t>HPO</a:t>
            </a:r>
            <a:r>
              <a:rPr lang="zh-CN" altLang="en-US" dirty="0"/>
              <a:t>整个过程。</a:t>
            </a:r>
            <a:endParaRPr lang="en-US" altLang="zh-CN" dirty="0"/>
          </a:p>
          <a:p>
            <a:pPr lvl="1"/>
            <a:r>
              <a:rPr lang="en-US" altLang="zh-CN" b="1" dirty="0"/>
              <a:t>HPO</a:t>
            </a:r>
            <a:r>
              <a:rPr lang="zh-CN" altLang="en-US" b="1" dirty="0"/>
              <a:t>是需要权衡成本和模型性能的，不是一定要用</a:t>
            </a:r>
            <a:r>
              <a:rPr lang="en-US" altLang="zh-CN" b="1" dirty="0"/>
              <a:t>HPO</a:t>
            </a:r>
            <a:r>
              <a:rPr lang="zh-CN" altLang="en-US" dirty="0"/>
              <a:t>。</a:t>
            </a:r>
            <a:endParaRPr lang="en-US" altLang="zh-CN" dirty="0"/>
          </a:p>
          <a:p>
            <a:pPr lvl="2"/>
            <a:r>
              <a:rPr lang="en-US" altLang="zh-CN" b="1" dirty="0">
                <a:solidFill>
                  <a:srgbClr val="FF0000"/>
                </a:solidFill>
              </a:rPr>
              <a:t>HPO</a:t>
            </a:r>
            <a:r>
              <a:rPr lang="zh-CN" altLang="en-US" b="1" dirty="0">
                <a:solidFill>
                  <a:srgbClr val="FF0000"/>
                </a:solidFill>
              </a:rPr>
              <a:t>需要大量的训练时间并带来高的成本</a:t>
            </a:r>
            <a:r>
              <a:rPr lang="zh-CN" altLang="en-US" dirty="0"/>
              <a:t>，如果单点训练可以满足需求不建议</a:t>
            </a:r>
            <a:r>
              <a:rPr lang="en-US" altLang="zh-CN" dirty="0"/>
              <a:t>HPO</a:t>
            </a:r>
            <a:r>
              <a:rPr lang="zh-CN" altLang="en-US" dirty="0"/>
              <a:t>。</a:t>
            </a:r>
            <a:endParaRPr lang="en-US" altLang="zh-CN" dirty="0"/>
          </a:p>
          <a:p>
            <a:pPr lvl="1"/>
            <a:r>
              <a:rPr lang="zh-CN" altLang="en-US" dirty="0"/>
              <a:t>如果对能进行</a:t>
            </a:r>
            <a:r>
              <a:rPr lang="en-US" altLang="zh-CN" dirty="0"/>
              <a:t>HPO</a:t>
            </a:r>
            <a:r>
              <a:rPr lang="zh-CN" altLang="en-US" dirty="0"/>
              <a:t>的超参数有深刻的理解，</a:t>
            </a:r>
            <a:r>
              <a:rPr lang="zh-CN" altLang="en-US" b="1" dirty="0">
                <a:solidFill>
                  <a:srgbClr val="FF0000"/>
                </a:solidFill>
              </a:rPr>
              <a:t>尽量不要使用默认的搜索空间</a:t>
            </a:r>
            <a:r>
              <a:rPr lang="zh-CN" altLang="en-US" dirty="0"/>
              <a:t>。</a:t>
            </a:r>
            <a:endParaRPr lang="en-US" altLang="zh-CN" dirty="0"/>
          </a:p>
          <a:p>
            <a:pPr marL="457200" lvl="1" indent="0">
              <a:buNone/>
            </a:pPr>
            <a:r>
              <a:rPr lang="en-US" altLang="zh-CN" dirty="0"/>
              <a:t>	</a:t>
            </a:r>
          </a:p>
        </p:txBody>
      </p:sp>
    </p:spTree>
    <p:extLst>
      <p:ext uri="{BB962C8B-B14F-4D97-AF65-F5344CB8AC3E}">
        <p14:creationId xmlns:p14="http://schemas.microsoft.com/office/powerpoint/2010/main" val="1106135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Autopilot</a:t>
            </a:r>
            <a:endParaRPr lang="en-US" dirty="0"/>
          </a:p>
        </p:txBody>
      </p:sp>
      <p:sp>
        <p:nvSpPr>
          <p:cNvPr id="3" name="Content Placeholder 2"/>
          <p:cNvSpPr>
            <a:spLocks noGrp="1"/>
          </p:cNvSpPr>
          <p:nvPr>
            <p:ph idx="1"/>
          </p:nvPr>
        </p:nvSpPr>
        <p:spPr/>
        <p:txBody>
          <a:bodyPr/>
          <a:lstStyle/>
          <a:p>
            <a:r>
              <a:rPr lang="en-US" altLang="zh-CN" dirty="0"/>
              <a:t>Autopilot</a:t>
            </a:r>
            <a:r>
              <a:rPr lang="zh-CN" altLang="en-US" dirty="0"/>
              <a:t>的特点：</a:t>
            </a:r>
            <a:endParaRPr lang="en-US" altLang="zh-CN" dirty="0"/>
          </a:p>
          <a:p>
            <a:pPr lvl="1"/>
            <a:r>
              <a:rPr lang="zh-CN" altLang="en-US" dirty="0"/>
              <a:t>以表格格式输入数据，并具有一些自动特征工程能力。</a:t>
            </a:r>
            <a:endParaRPr lang="en-US" altLang="zh-CN" dirty="0"/>
          </a:p>
          <a:p>
            <a:pPr lvl="1"/>
            <a:r>
              <a:rPr lang="zh-CN" altLang="en-US" dirty="0"/>
              <a:t>用于线性回归，二进制分类和多分类的自动算法选择。</a:t>
            </a:r>
            <a:endParaRPr lang="en-US" altLang="zh-CN" dirty="0"/>
          </a:p>
          <a:p>
            <a:pPr lvl="1"/>
            <a:r>
              <a:rPr lang="zh-CN" altLang="en-US" dirty="0"/>
              <a:t>自动超参数优化。</a:t>
            </a:r>
            <a:endParaRPr lang="en-US" altLang="zh-CN" dirty="0"/>
          </a:p>
          <a:p>
            <a:pPr lvl="1"/>
            <a:r>
              <a:rPr lang="zh-CN" altLang="en-US" dirty="0"/>
              <a:t>自动实例和集群大小选择，支持分布式训练。</a:t>
            </a:r>
            <a:endParaRPr lang="en-US" altLang="zh-CN" dirty="0"/>
          </a:p>
          <a:p>
            <a:pPr lvl="1"/>
            <a:r>
              <a:rPr lang="zh-CN" altLang="en-US" dirty="0"/>
              <a:t>已经集成到</a:t>
            </a:r>
            <a:r>
              <a:rPr lang="en-US" altLang="zh-CN" dirty="0" err="1"/>
              <a:t>Sagemaker</a:t>
            </a:r>
            <a:r>
              <a:rPr lang="en-US" altLang="zh-CN" dirty="0"/>
              <a:t> </a:t>
            </a:r>
            <a:r>
              <a:rPr lang="en-US" altLang="zh-CN" dirty="0" err="1"/>
              <a:t>stuido</a:t>
            </a:r>
            <a:r>
              <a:rPr lang="zh-CN" altLang="en-US" dirty="0"/>
              <a:t>中。</a:t>
            </a:r>
            <a:endParaRPr lang="en-US" dirty="0"/>
          </a:p>
          <a:p>
            <a:endParaRPr lang="en-US" dirty="0"/>
          </a:p>
        </p:txBody>
      </p:sp>
    </p:spTree>
    <p:extLst>
      <p:ext uri="{BB962C8B-B14F-4D97-AF65-F5344CB8AC3E}">
        <p14:creationId xmlns:p14="http://schemas.microsoft.com/office/powerpoint/2010/main" val="3045831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debugger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554480"/>
            <a:ext cx="10056223" cy="4976949"/>
          </a:xfrm>
        </p:spPr>
      </p:pic>
    </p:spTree>
    <p:extLst>
      <p:ext uri="{BB962C8B-B14F-4D97-AF65-F5344CB8AC3E}">
        <p14:creationId xmlns:p14="http://schemas.microsoft.com/office/powerpoint/2010/main" val="1891268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65116"/>
          </a:xfrm>
        </p:spPr>
        <p:txBody>
          <a:bodyPr>
            <a:normAutofit fontScale="92500" lnSpcReduction="10000"/>
          </a:bodyPr>
          <a:lstStyle/>
          <a:p>
            <a:r>
              <a:rPr lang="zh-CN" altLang="en-US" dirty="0"/>
              <a:t>能做什么？</a:t>
            </a:r>
            <a:endParaRPr lang="en-US" altLang="zh-CN" dirty="0"/>
          </a:p>
          <a:p>
            <a:pPr lvl="1"/>
            <a:r>
              <a:rPr lang="zh-CN" altLang="en-US" b="1" dirty="0"/>
              <a:t>可以设置保存什么</a:t>
            </a:r>
            <a:r>
              <a:rPr lang="en-US" altLang="zh-CN" b="1" dirty="0"/>
              <a:t>tensor</a:t>
            </a:r>
            <a:r>
              <a:rPr lang="zh-CN" altLang="en-US" b="1" dirty="0"/>
              <a:t>，</a:t>
            </a:r>
            <a:r>
              <a:rPr lang="en-US" altLang="zh-CN" b="1" dirty="0"/>
              <a:t>tensor</a:t>
            </a:r>
            <a:r>
              <a:rPr lang="zh-CN" altLang="en-US" b="1" dirty="0"/>
              <a:t>以什么方式保存，</a:t>
            </a:r>
            <a:r>
              <a:rPr lang="en-US" altLang="zh-CN" b="1" dirty="0"/>
              <a:t>tensor</a:t>
            </a:r>
            <a:r>
              <a:rPr lang="zh-CN" altLang="en-US" b="1" dirty="0"/>
              <a:t>保存的频率</a:t>
            </a:r>
            <a:r>
              <a:rPr lang="zh-CN" altLang="en-US" dirty="0"/>
              <a:t>。</a:t>
            </a:r>
            <a:endParaRPr lang="en-US" altLang="zh-CN" dirty="0"/>
          </a:p>
          <a:p>
            <a:pPr lvl="2"/>
            <a:r>
              <a:rPr lang="zh-CN" altLang="en-US" dirty="0"/>
              <a:t>常见的可以保存的</a:t>
            </a:r>
            <a:r>
              <a:rPr lang="en-US" altLang="zh-CN" dirty="0"/>
              <a:t>tensor</a:t>
            </a:r>
            <a:r>
              <a:rPr lang="zh-CN" altLang="en-US" dirty="0"/>
              <a:t>包括梯度，模型参数，</a:t>
            </a:r>
            <a:r>
              <a:rPr lang="en-US" altLang="zh-CN" dirty="0"/>
              <a:t>loss</a:t>
            </a:r>
            <a:r>
              <a:rPr lang="zh-CN" altLang="en-US" dirty="0"/>
              <a:t>等</a:t>
            </a:r>
            <a:endParaRPr lang="en-US" altLang="zh-CN" dirty="0"/>
          </a:p>
          <a:p>
            <a:pPr lvl="2"/>
            <a:r>
              <a:rPr lang="zh-CN" altLang="en-US" dirty="0"/>
              <a:t>保存方式可以是对</a:t>
            </a:r>
            <a:r>
              <a:rPr lang="en-US" altLang="zh-CN" dirty="0"/>
              <a:t>tensor</a:t>
            </a:r>
            <a:r>
              <a:rPr lang="zh-CN" altLang="en-US" dirty="0"/>
              <a:t>直接保存，也可以对聚合后的</a:t>
            </a:r>
            <a:r>
              <a:rPr lang="en-US" altLang="zh-CN" dirty="0"/>
              <a:t>tensor</a:t>
            </a:r>
            <a:r>
              <a:rPr lang="zh-CN" altLang="en-US" dirty="0"/>
              <a:t>来保存。</a:t>
            </a:r>
            <a:endParaRPr lang="en-US" altLang="zh-CN" dirty="0"/>
          </a:p>
          <a:p>
            <a:pPr lvl="2"/>
            <a:r>
              <a:rPr lang="zh-CN" altLang="en-US" dirty="0"/>
              <a:t>保存</a:t>
            </a:r>
            <a:r>
              <a:rPr lang="en-US" altLang="zh-CN" dirty="0"/>
              <a:t>tensor</a:t>
            </a:r>
            <a:r>
              <a:rPr lang="zh-CN" altLang="en-US" dirty="0"/>
              <a:t>是基于</a:t>
            </a:r>
            <a:r>
              <a:rPr lang="en-US" altLang="zh-CN" dirty="0"/>
              <a:t>step</a:t>
            </a:r>
            <a:r>
              <a:rPr lang="zh-CN" altLang="en-US" dirty="0"/>
              <a:t>的，可以每个</a:t>
            </a:r>
            <a:r>
              <a:rPr lang="en-US" altLang="zh-CN" dirty="0"/>
              <a:t>step</a:t>
            </a:r>
            <a:r>
              <a:rPr lang="zh-CN" altLang="en-US" dirty="0"/>
              <a:t>都保存，也可以每间隔多个</a:t>
            </a:r>
            <a:r>
              <a:rPr lang="en-US" altLang="zh-CN" dirty="0"/>
              <a:t>step</a:t>
            </a:r>
            <a:r>
              <a:rPr lang="zh-CN" altLang="en-US" dirty="0"/>
              <a:t>来保存。</a:t>
            </a:r>
            <a:endParaRPr lang="en-US" altLang="zh-CN" dirty="0"/>
          </a:p>
          <a:p>
            <a:pPr lvl="1"/>
            <a:r>
              <a:rPr lang="zh-CN" altLang="en-US" b="1" dirty="0"/>
              <a:t>可以指定内置的规则或者自定义的规则来监控你的训练过程</a:t>
            </a:r>
            <a:r>
              <a:rPr lang="zh-CN" altLang="en-US" dirty="0"/>
              <a:t>。</a:t>
            </a:r>
            <a:endParaRPr lang="en-US" altLang="zh-CN" dirty="0"/>
          </a:p>
          <a:p>
            <a:pPr lvl="2"/>
            <a:r>
              <a:rPr lang="zh-CN" altLang="en-US" dirty="0"/>
              <a:t>常见的内建规则参考下一页</a:t>
            </a:r>
            <a:r>
              <a:rPr lang="en-US" altLang="zh-CN" dirty="0"/>
              <a:t>PPT</a:t>
            </a:r>
            <a:r>
              <a:rPr lang="zh-CN" altLang="en-US" dirty="0"/>
              <a:t>。</a:t>
            </a:r>
            <a:endParaRPr lang="en-US" altLang="zh-CN" dirty="0"/>
          </a:p>
          <a:p>
            <a:pPr lvl="3"/>
            <a:r>
              <a:rPr lang="zh-CN" altLang="en-US" b="1" dirty="0">
                <a:solidFill>
                  <a:srgbClr val="FF0000"/>
                </a:solidFill>
              </a:rPr>
              <a:t>运行内建规则逻辑的实例是免费的；运行自定义规则逻辑的实例则是收费的</a:t>
            </a:r>
            <a:r>
              <a:rPr lang="zh-CN" altLang="en-US" dirty="0"/>
              <a:t>。</a:t>
            </a:r>
            <a:endParaRPr lang="en-US" altLang="zh-CN" dirty="0"/>
          </a:p>
          <a:p>
            <a:pPr lvl="2"/>
            <a:r>
              <a:rPr lang="zh-CN" altLang="en-US" dirty="0"/>
              <a:t>编写自定义规则只需要继承</a:t>
            </a:r>
            <a:r>
              <a:rPr lang="en-US" altLang="zh-CN" dirty="0"/>
              <a:t>Rule</a:t>
            </a:r>
            <a:r>
              <a:rPr lang="zh-CN" altLang="en-US" dirty="0"/>
              <a:t>类并实现具体的规则逻辑：</a:t>
            </a:r>
            <a:endParaRPr lang="en-US" altLang="zh-CN" dirty="0"/>
          </a:p>
          <a:p>
            <a:pPr lvl="3"/>
            <a:r>
              <a:rPr lang="zh-CN" altLang="en-US" dirty="0"/>
              <a:t>不需要自己来</a:t>
            </a:r>
            <a:r>
              <a:rPr lang="en-US" altLang="zh-CN" dirty="0"/>
              <a:t>build container</a:t>
            </a:r>
            <a:r>
              <a:rPr lang="zh-CN" altLang="en-US" dirty="0"/>
              <a:t>，只是提供当前</a:t>
            </a:r>
            <a:r>
              <a:rPr lang="en-US" altLang="zh-CN" dirty="0"/>
              <a:t>region</a:t>
            </a:r>
            <a:r>
              <a:rPr lang="zh-CN" altLang="en-US" dirty="0"/>
              <a:t>的</a:t>
            </a:r>
            <a:r>
              <a:rPr lang="en-US" altLang="zh-CN" dirty="0"/>
              <a:t>debugger</a:t>
            </a:r>
            <a:r>
              <a:rPr lang="zh-CN" altLang="en-US" dirty="0"/>
              <a:t>的</a:t>
            </a:r>
            <a:r>
              <a:rPr lang="en-US" altLang="zh-CN" dirty="0"/>
              <a:t>container ARN</a:t>
            </a:r>
            <a:r>
              <a:rPr lang="zh-CN" altLang="en-US" dirty="0"/>
              <a:t>就可以。它使用的</a:t>
            </a:r>
            <a:r>
              <a:rPr lang="en-US" altLang="zh-CN" dirty="0"/>
              <a:t>ECR repo</a:t>
            </a:r>
            <a:r>
              <a:rPr lang="zh-CN" altLang="en-US" dirty="0"/>
              <a:t>名字是</a:t>
            </a:r>
            <a:r>
              <a:rPr lang="en-US" dirty="0" err="1"/>
              <a:t>sagemaker</a:t>
            </a:r>
            <a:r>
              <a:rPr lang="en-US" dirty="0"/>
              <a:t>-debugger-rule-evaluator</a:t>
            </a:r>
            <a:r>
              <a:rPr lang="zh-CN" altLang="en-US" dirty="0"/>
              <a:t>。</a:t>
            </a:r>
            <a:endParaRPr lang="en-US" altLang="zh-CN" dirty="0"/>
          </a:p>
          <a:p>
            <a:pPr lvl="4"/>
            <a:r>
              <a:rPr lang="zh-CN" altLang="en-US" dirty="0"/>
              <a:t>运行内建规则逻辑的容器的的</a:t>
            </a:r>
            <a:r>
              <a:rPr lang="en-US" altLang="zh-CN" dirty="0"/>
              <a:t>repo name</a:t>
            </a:r>
            <a:r>
              <a:rPr lang="zh-CN" altLang="en-US" dirty="0"/>
              <a:t>是</a:t>
            </a:r>
            <a:r>
              <a:rPr lang="en-US" dirty="0" err="1"/>
              <a:t>sagemaker</a:t>
            </a:r>
            <a:r>
              <a:rPr lang="en-US" dirty="0"/>
              <a:t>-debugger-rules </a:t>
            </a:r>
            <a:r>
              <a:rPr lang="zh-CN" altLang="en-US" dirty="0"/>
              <a:t>。</a:t>
            </a:r>
            <a:endParaRPr lang="en-US" altLang="zh-CN" dirty="0"/>
          </a:p>
          <a:p>
            <a:pPr lvl="1"/>
            <a:r>
              <a:rPr lang="zh-CN" altLang="en-US" b="1" dirty="0"/>
              <a:t>通过与</a:t>
            </a:r>
            <a:r>
              <a:rPr lang="en-US" altLang="zh-CN" b="1" dirty="0" err="1"/>
              <a:t>cloudwatch</a:t>
            </a:r>
            <a:r>
              <a:rPr lang="zh-CN" altLang="en-US" b="1" dirty="0"/>
              <a:t>集成可以实现早停机制</a:t>
            </a:r>
            <a:r>
              <a:rPr lang="en-US" altLang="zh-CN" dirty="0"/>
              <a:t>.</a:t>
            </a:r>
          </a:p>
          <a:p>
            <a:pPr lvl="2"/>
            <a:r>
              <a:rPr lang="zh-CN" altLang="en-US" dirty="0"/>
              <a:t>通过建立</a:t>
            </a:r>
            <a:r>
              <a:rPr lang="en-US" altLang="zh-CN" dirty="0" err="1"/>
              <a:t>cloudwatch</a:t>
            </a:r>
            <a:r>
              <a:rPr lang="en-US" altLang="zh-CN" dirty="0"/>
              <a:t> rule</a:t>
            </a:r>
            <a:r>
              <a:rPr lang="zh-CN" altLang="en-US" dirty="0"/>
              <a:t>对</a:t>
            </a:r>
            <a:r>
              <a:rPr lang="en-US" altLang="zh-CN" dirty="0" err="1"/>
              <a:t>sagemaker</a:t>
            </a:r>
            <a:r>
              <a:rPr lang="zh-CN" altLang="en-US" dirty="0"/>
              <a:t>的</a:t>
            </a:r>
            <a:r>
              <a:rPr lang="en-US" altLang="zh-CN" dirty="0"/>
              <a:t>training job</a:t>
            </a:r>
            <a:r>
              <a:rPr lang="zh-CN" altLang="en-US" dirty="0"/>
              <a:t>的状态变化进行</a:t>
            </a:r>
            <a:r>
              <a:rPr lang="en-US" altLang="zh-CN" dirty="0"/>
              <a:t>event</a:t>
            </a:r>
            <a:r>
              <a:rPr lang="zh-CN" altLang="en-US" dirty="0"/>
              <a:t>监控并当状态发生变化调用关联好的</a:t>
            </a:r>
            <a:r>
              <a:rPr lang="en-US" altLang="zh-CN" dirty="0"/>
              <a:t>lambda</a:t>
            </a:r>
            <a:r>
              <a:rPr lang="zh-CN" altLang="en-US" dirty="0"/>
              <a:t>函数，在</a:t>
            </a:r>
            <a:r>
              <a:rPr lang="en-US" altLang="zh-CN" dirty="0"/>
              <a:t>lambda</a:t>
            </a:r>
            <a:r>
              <a:rPr lang="zh-CN" altLang="en-US" dirty="0"/>
              <a:t>函数中如果发现</a:t>
            </a:r>
            <a:r>
              <a:rPr lang="en-US" altLang="zh-CN" dirty="0" err="1"/>
              <a:t>RuleEvaluationStatus</a:t>
            </a:r>
            <a:r>
              <a:rPr lang="zh-CN" altLang="en-US" dirty="0"/>
              <a:t>为</a:t>
            </a:r>
            <a:r>
              <a:rPr lang="en-US" altLang="zh-CN" dirty="0"/>
              <a:t>“</a:t>
            </a:r>
            <a:r>
              <a:rPr lang="en-US" altLang="zh-CN" dirty="0" err="1"/>
              <a:t>IssuesFound</a:t>
            </a:r>
            <a:r>
              <a:rPr lang="en-US" altLang="zh-CN" dirty="0"/>
              <a:t>”</a:t>
            </a:r>
            <a:r>
              <a:rPr lang="zh-CN" altLang="en-US" dirty="0"/>
              <a:t>就停止训练</a:t>
            </a:r>
            <a:r>
              <a:rPr lang="en-US" altLang="zh-CN" dirty="0"/>
              <a:t>job</a:t>
            </a:r>
            <a:r>
              <a:rPr lang="zh-CN" altLang="en-US" dirty="0"/>
              <a:t>。</a:t>
            </a:r>
            <a:endParaRPr lang="en-US" altLang="zh-CN" dirty="0"/>
          </a:p>
          <a:p>
            <a:pPr lvl="1"/>
            <a:endParaRPr lang="en-US" altLang="zh-CN" dirty="0"/>
          </a:p>
          <a:p>
            <a:pPr lvl="3"/>
            <a:endParaRPr lang="en-US" dirty="0"/>
          </a:p>
        </p:txBody>
      </p:sp>
    </p:spTree>
    <p:extLst>
      <p:ext uri="{BB962C8B-B14F-4D97-AF65-F5344CB8AC3E}">
        <p14:creationId xmlns:p14="http://schemas.microsoft.com/office/powerpoint/2010/main" val="137505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1" y="2297163"/>
            <a:ext cx="10515600" cy="1325563"/>
          </a:xfrm>
        </p:spPr>
        <p:txBody>
          <a:bodyPr/>
          <a:lstStyle/>
          <a:p>
            <a:pPr algn="ctr"/>
            <a:r>
              <a:rPr lang="en-US" altLang="zh-CN" dirty="0" err="1"/>
              <a:t>SageMaker</a:t>
            </a:r>
            <a:r>
              <a:rPr lang="zh-CN" altLang="en-US" dirty="0"/>
              <a:t>的基本概念和知识点</a:t>
            </a:r>
            <a:endParaRPr lang="en-US" dirty="0"/>
          </a:p>
        </p:txBody>
      </p:sp>
    </p:spTree>
    <p:extLst>
      <p:ext uri="{BB962C8B-B14F-4D97-AF65-F5344CB8AC3E}">
        <p14:creationId xmlns:p14="http://schemas.microsoft.com/office/powerpoint/2010/main" val="2131205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025236" y="1518834"/>
            <a:ext cx="10506461" cy="5020511"/>
          </a:xfrm>
          <a:prstGeom prst="rect">
            <a:avLst/>
          </a:prstGeom>
        </p:spPr>
      </p:pic>
    </p:spTree>
    <p:extLst>
      <p:ext uri="{BB962C8B-B14F-4D97-AF65-F5344CB8AC3E}">
        <p14:creationId xmlns:p14="http://schemas.microsoft.com/office/powerpoint/2010/main" val="364939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a:t>Continue…..</a:t>
            </a:r>
            <a:endParaRPr lang="en-US" dirty="0"/>
          </a:p>
        </p:txBody>
      </p:sp>
      <p:sp>
        <p:nvSpPr>
          <p:cNvPr id="3" name="Content Placeholder 2"/>
          <p:cNvSpPr>
            <a:spLocks noGrp="1"/>
          </p:cNvSpPr>
          <p:nvPr>
            <p:ph idx="1"/>
          </p:nvPr>
        </p:nvSpPr>
        <p:spPr>
          <a:xfrm>
            <a:off x="838200" y="1881553"/>
            <a:ext cx="10515600" cy="4295409"/>
          </a:xfrm>
        </p:spPr>
        <p:txBody>
          <a:bodyPr>
            <a:normAutofit/>
          </a:bodyPr>
          <a:lstStyle/>
          <a:p>
            <a:r>
              <a:rPr lang="zh-CN" altLang="en-US" dirty="0"/>
              <a:t>如何使用？</a:t>
            </a:r>
            <a:endParaRPr lang="en-US" altLang="zh-CN" dirty="0"/>
          </a:p>
          <a:p>
            <a:pPr lvl="1"/>
            <a:r>
              <a:rPr lang="zh-CN" altLang="en-US" b="1" dirty="0"/>
              <a:t>对于某些内建框架的版本不需要修改任何代码</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否则安装</a:t>
            </a:r>
            <a:r>
              <a:rPr lang="en-US" altLang="zh-CN" dirty="0" err="1"/>
              <a:t>smdebug</a:t>
            </a:r>
            <a:r>
              <a:rPr lang="zh-CN" altLang="en-US" dirty="0"/>
              <a:t>库并在您的脚本中增加几行代码。</a:t>
            </a:r>
            <a:endParaRPr lang="en-US" altLang="zh-CN" dirty="0"/>
          </a:p>
          <a:p>
            <a:pPr marL="457200" lvl="1" indent="0">
              <a:buNone/>
            </a:pPr>
            <a:endParaRPr lang="en-US" dirty="0"/>
          </a:p>
        </p:txBody>
      </p:sp>
      <p:pic>
        <p:nvPicPr>
          <p:cNvPr id="5" name="Picture 4"/>
          <p:cNvPicPr>
            <a:picLocks noChangeAspect="1"/>
          </p:cNvPicPr>
          <p:nvPr/>
        </p:nvPicPr>
        <p:blipFill>
          <a:blip r:embed="rId3"/>
          <a:stretch>
            <a:fillRect/>
          </a:stretch>
        </p:blipFill>
        <p:spPr>
          <a:xfrm>
            <a:off x="1740589" y="2753496"/>
            <a:ext cx="8247473" cy="2551522"/>
          </a:xfrm>
          <a:prstGeom prst="rect">
            <a:avLst/>
          </a:prstGeom>
        </p:spPr>
      </p:pic>
    </p:spTree>
    <p:extLst>
      <p:ext uri="{BB962C8B-B14F-4D97-AF65-F5344CB8AC3E}">
        <p14:creationId xmlns:p14="http://schemas.microsoft.com/office/powerpoint/2010/main" val="3149375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SageMaker</a:t>
            </a:r>
            <a:r>
              <a:rPr lang="en-US" dirty="0"/>
              <a:t> experiment</a:t>
            </a:r>
          </a:p>
        </p:txBody>
      </p:sp>
      <p:sp>
        <p:nvSpPr>
          <p:cNvPr id="3" name="Content Placeholder 2"/>
          <p:cNvSpPr>
            <a:spLocks noGrp="1"/>
          </p:cNvSpPr>
          <p:nvPr>
            <p:ph idx="1"/>
          </p:nvPr>
        </p:nvSpPr>
        <p:spPr>
          <a:xfrm>
            <a:off x="838200" y="1825625"/>
            <a:ext cx="10515600" cy="4685534"/>
          </a:xfrm>
        </p:spPr>
        <p:txBody>
          <a:bodyPr>
            <a:normAutofit fontScale="92500"/>
          </a:bodyPr>
          <a:lstStyle/>
          <a:p>
            <a:r>
              <a:rPr lang="zh-CN" altLang="en-US" dirty="0"/>
              <a:t>它的功能是为了有效的组织，跟踪和对比同一个</a:t>
            </a:r>
            <a:r>
              <a:rPr lang="en-US" altLang="zh-CN" dirty="0"/>
              <a:t>ML</a:t>
            </a:r>
            <a:r>
              <a:rPr lang="zh-CN" altLang="en-US" dirty="0"/>
              <a:t>任务的多次试验。</a:t>
            </a:r>
            <a:endParaRPr lang="en-US" altLang="zh-CN" dirty="0"/>
          </a:p>
          <a:p>
            <a:pPr lvl="1"/>
            <a:r>
              <a:rPr lang="zh-CN" altLang="en-US" dirty="0"/>
              <a:t>一次训练叫一次试验</a:t>
            </a:r>
            <a:r>
              <a:rPr lang="en-US" altLang="zh-CN" dirty="0"/>
              <a:t>(trial)</a:t>
            </a:r>
            <a:r>
              <a:rPr lang="zh-CN" altLang="en-US" dirty="0"/>
              <a:t>，同一个</a:t>
            </a:r>
            <a:r>
              <a:rPr lang="en-US" altLang="zh-CN" dirty="0"/>
              <a:t>ML</a:t>
            </a:r>
            <a:r>
              <a:rPr lang="zh-CN" altLang="en-US" dirty="0"/>
              <a:t>任务的多次试验组织为一个实验</a:t>
            </a:r>
            <a:r>
              <a:rPr lang="en-US" altLang="zh-CN" dirty="0"/>
              <a:t>(experiment)</a:t>
            </a:r>
          </a:p>
          <a:p>
            <a:pPr lvl="1"/>
            <a:r>
              <a:rPr lang="en-US" altLang="zh-CN" dirty="0"/>
              <a:t>Experiment</a:t>
            </a:r>
            <a:r>
              <a:rPr lang="zh-CN" altLang="en-US" dirty="0"/>
              <a:t>会自动跟踪所有迭代的输入，参数，配置和结果。</a:t>
            </a:r>
            <a:endParaRPr lang="en-US" dirty="0"/>
          </a:p>
          <a:p>
            <a:r>
              <a:rPr lang="zh-CN" altLang="en-US" dirty="0"/>
              <a:t>特点：</a:t>
            </a:r>
            <a:endParaRPr lang="en-US" altLang="zh-CN" dirty="0"/>
          </a:p>
          <a:p>
            <a:pPr lvl="1"/>
            <a:r>
              <a:rPr lang="zh-CN" altLang="en-US" dirty="0"/>
              <a:t>方便高效地为你提供尝试数据，算法</a:t>
            </a:r>
            <a:r>
              <a:rPr lang="en-US" altLang="zh-CN" dirty="0"/>
              <a:t>/</a:t>
            </a:r>
            <a:r>
              <a:rPr lang="zh-CN" altLang="en-US" dirty="0"/>
              <a:t>模型和超参数的几种组合，同时观察这些变化对模型准确性的影响。</a:t>
            </a:r>
            <a:endParaRPr lang="en-US" altLang="zh-CN" dirty="0"/>
          </a:p>
          <a:p>
            <a:pPr lvl="1"/>
            <a:r>
              <a:rPr lang="zh-CN" altLang="en-US" dirty="0"/>
              <a:t>迭代实验可能会生成很多的模型版本，轻易跟踪性能最佳的模型及其输入配置。</a:t>
            </a:r>
            <a:endParaRPr lang="en-US" altLang="zh-CN" dirty="0"/>
          </a:p>
          <a:p>
            <a:pPr lvl="1"/>
            <a:r>
              <a:rPr lang="zh-CN" altLang="en-US" dirty="0"/>
              <a:t>容易将自己的实验与过去的尝试进行比较，以找出进一步改进的机会。</a:t>
            </a:r>
            <a:endParaRPr lang="en-US" altLang="zh-CN" dirty="0"/>
          </a:p>
          <a:p>
            <a:pPr lvl="1"/>
            <a:r>
              <a:rPr lang="zh-CN" altLang="en-US" dirty="0"/>
              <a:t>除了与</a:t>
            </a:r>
            <a:r>
              <a:rPr lang="en-US" altLang="zh-CN" dirty="0" err="1"/>
              <a:t>Sagemaker</a:t>
            </a:r>
            <a:r>
              <a:rPr lang="en-US" altLang="zh-CN" dirty="0"/>
              <a:t> studio</a:t>
            </a:r>
            <a:r>
              <a:rPr lang="zh-CN" altLang="en-US" dirty="0"/>
              <a:t>集成在一起，还提供了</a:t>
            </a:r>
            <a:r>
              <a:rPr lang="en-US" altLang="zh-CN" dirty="0"/>
              <a:t>Python SDK</a:t>
            </a:r>
            <a:r>
              <a:rPr lang="zh-CN" altLang="en-US" dirty="0"/>
              <a:t>，方便在</a:t>
            </a:r>
            <a:r>
              <a:rPr lang="en-US" altLang="zh-CN" dirty="0" err="1"/>
              <a:t>Sagemaker</a:t>
            </a:r>
            <a:r>
              <a:rPr lang="en-US" altLang="zh-CN" dirty="0"/>
              <a:t> notebook</a:t>
            </a:r>
            <a:r>
              <a:rPr lang="zh-CN" altLang="en-US" dirty="0"/>
              <a:t>中调用</a:t>
            </a:r>
            <a:r>
              <a:rPr lang="en-US" altLang="zh-CN" dirty="0"/>
              <a:t>experiment</a:t>
            </a:r>
            <a:r>
              <a:rPr lang="zh-CN" altLang="en-US" dirty="0"/>
              <a:t>对试验进行搜索和分析。</a:t>
            </a:r>
            <a:endParaRPr lang="en-US" altLang="zh-CN" dirty="0"/>
          </a:p>
          <a:p>
            <a:pPr lvl="2"/>
            <a:r>
              <a:rPr lang="zh-CN" altLang="en-US" dirty="0"/>
              <a:t>对实验相关的信息可以增加过滤条件和排序条件，并很容易导出为</a:t>
            </a:r>
            <a:r>
              <a:rPr lang="en-US" altLang="zh-CN" dirty="0"/>
              <a:t>Pandas</a:t>
            </a:r>
            <a:r>
              <a:rPr lang="zh-CN" altLang="en-US" dirty="0"/>
              <a:t>的</a:t>
            </a:r>
            <a:r>
              <a:rPr lang="en-US" altLang="zh-CN" dirty="0" err="1"/>
              <a:t>Dataframe</a:t>
            </a:r>
            <a:r>
              <a:rPr lang="zh-CN" altLang="en-US" dirty="0"/>
              <a:t>。</a:t>
            </a:r>
            <a:endParaRPr lang="en-US" dirty="0"/>
          </a:p>
        </p:txBody>
      </p:sp>
    </p:spTree>
    <p:extLst>
      <p:ext uri="{BB962C8B-B14F-4D97-AF65-F5344CB8AC3E}">
        <p14:creationId xmlns:p14="http://schemas.microsoft.com/office/powerpoint/2010/main" val="166917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027" y="2729952"/>
            <a:ext cx="10515600" cy="1325563"/>
          </a:xfrm>
        </p:spPr>
        <p:txBody>
          <a:bodyPr>
            <a:normAutofit/>
          </a:bodyPr>
          <a:lstStyle/>
          <a:p>
            <a:pPr algn="ctr"/>
            <a:r>
              <a:rPr lang="zh-CN" altLang="en-US" sz="6600" dirty="0"/>
              <a:t>模型部署</a:t>
            </a:r>
            <a:endParaRPr lang="en-US" sz="6600" dirty="0"/>
          </a:p>
        </p:txBody>
      </p:sp>
    </p:spTree>
    <p:extLst>
      <p:ext uri="{BB962C8B-B14F-4D97-AF65-F5344CB8AC3E}">
        <p14:creationId xmlns:p14="http://schemas.microsoft.com/office/powerpoint/2010/main" val="1443446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内建的</a:t>
            </a:r>
            <a:r>
              <a:rPr lang="en-US" altLang="zh-CN" dirty="0"/>
              <a:t>serving</a:t>
            </a:r>
            <a:r>
              <a:rPr lang="zh-CN" altLang="en-US" dirty="0"/>
              <a:t>框架</a:t>
            </a:r>
            <a:endParaRPr lang="en-US" dirty="0"/>
          </a:p>
        </p:txBody>
      </p:sp>
      <p:sp>
        <p:nvSpPr>
          <p:cNvPr id="3" name="Content Placeholder 2"/>
          <p:cNvSpPr>
            <a:spLocks noGrp="1"/>
          </p:cNvSpPr>
          <p:nvPr>
            <p:ph idx="1"/>
          </p:nvPr>
        </p:nvSpPr>
        <p:spPr>
          <a:xfrm>
            <a:off x="838200" y="2092271"/>
            <a:ext cx="10515600" cy="4084692"/>
          </a:xfrm>
        </p:spPr>
        <p:txBody>
          <a:bodyPr/>
          <a:lstStyle/>
          <a:p>
            <a:r>
              <a:rPr lang="en-US" altLang="zh-CN" dirty="0" err="1"/>
              <a:t>S</a:t>
            </a:r>
            <a:r>
              <a:rPr lang="en-US" dirty="0" err="1"/>
              <a:t>age</a:t>
            </a:r>
            <a:r>
              <a:rPr lang="en-US" altLang="zh-CN" dirty="0" err="1"/>
              <a:t>M</a:t>
            </a:r>
            <a:r>
              <a:rPr lang="en-US" dirty="0" err="1"/>
              <a:t>aker</a:t>
            </a:r>
            <a:r>
              <a:rPr lang="zh-CN" altLang="en-US" dirty="0"/>
              <a:t>内建的</a:t>
            </a:r>
            <a:r>
              <a:rPr lang="en-US" dirty="0" err="1"/>
              <a:t>tensorflow</a:t>
            </a:r>
            <a:r>
              <a:rPr lang="en-US" dirty="0"/>
              <a:t> serving</a:t>
            </a:r>
            <a:r>
              <a:rPr lang="zh-CN" altLang="en-US" dirty="0"/>
              <a:t>的实现：</a:t>
            </a:r>
            <a:endParaRPr lang="en-US" altLang="zh-CN" dirty="0"/>
          </a:p>
          <a:p>
            <a:pPr lvl="1"/>
            <a:r>
              <a:rPr lang="en-US" altLang="zh-CN" dirty="0"/>
              <a:t>Nginx-----&gt;</a:t>
            </a:r>
            <a:r>
              <a:rPr lang="en-US" altLang="zh-CN" dirty="0" err="1"/>
              <a:t>guincorn</a:t>
            </a:r>
            <a:r>
              <a:rPr lang="en-US" altLang="zh-CN" dirty="0"/>
              <a:t>(optional)-----&gt;TFS</a:t>
            </a:r>
          </a:p>
          <a:p>
            <a:pPr lvl="1"/>
            <a:r>
              <a:rPr lang="zh-CN" altLang="en-US" b="1" dirty="0"/>
              <a:t>是否启用</a:t>
            </a:r>
            <a:r>
              <a:rPr lang="en-US" b="1" dirty="0" err="1"/>
              <a:t>guincorn</a:t>
            </a:r>
            <a:r>
              <a:rPr lang="zh-CN" altLang="en-US" b="1" dirty="0"/>
              <a:t>进程取决于是否设置了定制的 </a:t>
            </a:r>
            <a:r>
              <a:rPr lang="en-US" altLang="zh-CN" b="1" dirty="0"/>
              <a:t>inference.py</a:t>
            </a:r>
            <a:r>
              <a:rPr lang="zh-CN" altLang="en-US" b="1" dirty="0"/>
              <a:t>用于数据预处理和后处理，或者是否启用了</a:t>
            </a:r>
            <a:r>
              <a:rPr lang="en-US" b="1" dirty="0" err="1"/>
              <a:t>MultiModel</a:t>
            </a:r>
            <a:r>
              <a:rPr lang="zh-CN" altLang="en-US" dirty="0"/>
              <a:t>。</a:t>
            </a:r>
            <a:endParaRPr lang="en-US" altLang="zh-CN" dirty="0"/>
          </a:p>
          <a:p>
            <a:pPr lvl="1"/>
            <a:r>
              <a:rPr lang="zh-CN" altLang="en-US" b="1" dirty="0"/>
              <a:t>不管有没有启动</a:t>
            </a:r>
            <a:r>
              <a:rPr lang="en-US" b="1" dirty="0" err="1"/>
              <a:t>guincorn，Sagemaker</a:t>
            </a:r>
            <a:r>
              <a:rPr lang="zh-CN" altLang="en-US" b="1" dirty="0"/>
              <a:t>发给</a:t>
            </a:r>
            <a:r>
              <a:rPr lang="en-US" b="1" dirty="0" err="1"/>
              <a:t>nginx</a:t>
            </a:r>
            <a:r>
              <a:rPr lang="zh-CN" altLang="en-US" b="1" dirty="0"/>
              <a:t>的</a:t>
            </a:r>
            <a:r>
              <a:rPr lang="en-US" b="1" dirty="0"/>
              <a:t>ping</a:t>
            </a:r>
            <a:r>
              <a:rPr lang="zh-CN" altLang="en-US" b="1" dirty="0"/>
              <a:t>健康检查，</a:t>
            </a:r>
            <a:r>
              <a:rPr lang="en-US" b="1" dirty="0" err="1"/>
              <a:t>nginx</a:t>
            </a:r>
            <a:r>
              <a:rPr lang="zh-CN" altLang="en-US" b="1" dirty="0"/>
              <a:t>都会直接发给</a:t>
            </a:r>
            <a:r>
              <a:rPr lang="en-US" b="1" dirty="0"/>
              <a:t>TFS</a:t>
            </a:r>
            <a:r>
              <a:rPr lang="zh-CN" altLang="en-US" b="1" dirty="0"/>
              <a:t>进程</a:t>
            </a:r>
            <a:r>
              <a:rPr lang="zh-CN" altLang="en-US" dirty="0"/>
              <a:t>。</a:t>
            </a:r>
            <a:endParaRPr lang="en-US" altLang="zh-CN" dirty="0"/>
          </a:p>
          <a:p>
            <a:pPr lvl="1"/>
            <a:r>
              <a:rPr lang="zh-CN" altLang="en-US" b="1" dirty="0">
                <a:solidFill>
                  <a:srgbClr val="FF0000"/>
                </a:solidFill>
              </a:rPr>
              <a:t>为什么搞这么复杂？不是直接让</a:t>
            </a:r>
            <a:r>
              <a:rPr lang="en-US" altLang="zh-CN" b="1" dirty="0">
                <a:solidFill>
                  <a:srgbClr val="FF0000"/>
                </a:solidFill>
              </a:rPr>
              <a:t>TFS</a:t>
            </a:r>
            <a:r>
              <a:rPr lang="zh-CN" altLang="en-US" b="1" dirty="0">
                <a:solidFill>
                  <a:srgbClr val="FF0000"/>
                </a:solidFill>
              </a:rPr>
              <a:t>来</a:t>
            </a:r>
            <a:r>
              <a:rPr lang="en-US" altLang="zh-CN" b="1" dirty="0">
                <a:solidFill>
                  <a:srgbClr val="FF0000"/>
                </a:solidFill>
              </a:rPr>
              <a:t>serving</a:t>
            </a:r>
            <a:r>
              <a:rPr lang="zh-CN" altLang="en-US" b="1" dirty="0">
                <a:solidFill>
                  <a:srgbClr val="FF0000"/>
                </a:solidFill>
              </a:rPr>
              <a:t>？</a:t>
            </a:r>
            <a:endParaRPr lang="en-US" altLang="zh-CN" b="1" dirty="0">
              <a:solidFill>
                <a:srgbClr val="FF0000"/>
              </a:solidFill>
            </a:endParaRPr>
          </a:p>
          <a:p>
            <a:pPr lvl="2"/>
            <a:r>
              <a:rPr lang="en-US" altLang="zh-CN" dirty="0"/>
              <a:t>TFS</a:t>
            </a:r>
            <a:r>
              <a:rPr lang="zh-CN" altLang="en-US" dirty="0"/>
              <a:t>不支持</a:t>
            </a:r>
            <a:r>
              <a:rPr lang="en-US" altLang="zh-CN" dirty="0"/>
              <a:t>/ping API</a:t>
            </a:r>
          </a:p>
          <a:p>
            <a:pPr lvl="2"/>
            <a:r>
              <a:rPr lang="en-US" altLang="zh-CN" dirty="0"/>
              <a:t>TFS</a:t>
            </a:r>
            <a:r>
              <a:rPr lang="zh-CN" altLang="en-US" dirty="0"/>
              <a:t>不支持钩子函数</a:t>
            </a:r>
            <a:endParaRPr lang="en-US" dirty="0"/>
          </a:p>
        </p:txBody>
      </p:sp>
    </p:spTree>
    <p:extLst>
      <p:ext uri="{BB962C8B-B14F-4D97-AF65-F5344CB8AC3E}">
        <p14:creationId xmlns:p14="http://schemas.microsoft.com/office/powerpoint/2010/main" val="2472163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05804"/>
          </a:xfrm>
        </p:spPr>
        <p:txBody>
          <a:bodyPr>
            <a:normAutofit fontScale="92500" lnSpcReduction="20000"/>
          </a:bodyPr>
          <a:lstStyle/>
          <a:p>
            <a:r>
              <a:rPr lang="en-US" altLang="zh-CN" dirty="0" err="1"/>
              <a:t>S</a:t>
            </a:r>
            <a:r>
              <a:rPr lang="en-US" dirty="0" err="1"/>
              <a:t>age</a:t>
            </a:r>
            <a:r>
              <a:rPr lang="en-US" altLang="zh-CN" dirty="0" err="1"/>
              <a:t>M</a:t>
            </a:r>
            <a:r>
              <a:rPr lang="en-US" dirty="0" err="1"/>
              <a:t>aker</a:t>
            </a:r>
            <a:r>
              <a:rPr lang="zh-CN" altLang="en-US" dirty="0"/>
              <a:t>内建的</a:t>
            </a:r>
            <a:r>
              <a:rPr lang="en-US" altLang="zh-CN" dirty="0" err="1"/>
              <a:t>mxnet</a:t>
            </a:r>
            <a:r>
              <a:rPr lang="en-US" dirty="0"/>
              <a:t> serving</a:t>
            </a:r>
            <a:r>
              <a:rPr lang="zh-CN" altLang="en-US" dirty="0"/>
              <a:t>的实现：</a:t>
            </a:r>
            <a:endParaRPr lang="en-US" altLang="zh-CN" dirty="0"/>
          </a:p>
          <a:p>
            <a:pPr lvl="1"/>
            <a:r>
              <a:rPr lang="en-US" altLang="zh-CN" dirty="0" err="1"/>
              <a:t>Mxnet</a:t>
            </a:r>
            <a:r>
              <a:rPr lang="en-US" altLang="zh-CN" dirty="0"/>
              <a:t> model server</a:t>
            </a:r>
          </a:p>
          <a:p>
            <a:pPr lvl="1"/>
            <a:r>
              <a:rPr lang="en-US" altLang="zh-CN" b="1" dirty="0" err="1"/>
              <a:t>Mxnet</a:t>
            </a:r>
            <a:r>
              <a:rPr lang="en-US" altLang="zh-CN" b="1" dirty="0"/>
              <a:t> model server</a:t>
            </a:r>
            <a:r>
              <a:rPr lang="zh-CN" altLang="en-US" b="1" dirty="0"/>
              <a:t>的好处</a:t>
            </a:r>
            <a:r>
              <a:rPr lang="zh-CN" altLang="en-US" dirty="0"/>
              <a:t>：</a:t>
            </a:r>
            <a:endParaRPr lang="en-US" altLang="zh-CN" dirty="0"/>
          </a:p>
          <a:p>
            <a:pPr lvl="2"/>
            <a:r>
              <a:rPr lang="zh-CN" altLang="en-US" dirty="0"/>
              <a:t>直接调用钩子函数。</a:t>
            </a:r>
            <a:endParaRPr lang="en-US" altLang="zh-CN" dirty="0"/>
          </a:p>
          <a:p>
            <a:pPr lvl="2"/>
            <a:r>
              <a:rPr lang="zh-CN" altLang="en-US" dirty="0"/>
              <a:t>支持处理</a:t>
            </a:r>
            <a:r>
              <a:rPr lang="en-US" altLang="zh-CN" dirty="0"/>
              <a:t>/ping REST API</a:t>
            </a:r>
            <a:r>
              <a:rPr lang="zh-CN" altLang="en-US" dirty="0"/>
              <a:t>。</a:t>
            </a:r>
            <a:endParaRPr lang="en-US" altLang="zh-CN" dirty="0"/>
          </a:p>
          <a:p>
            <a:pPr lvl="2"/>
            <a:r>
              <a:rPr lang="zh-CN" altLang="en-US" b="1" dirty="0">
                <a:solidFill>
                  <a:srgbClr val="FF0000"/>
                </a:solidFill>
              </a:rPr>
              <a:t>缺省会使用所有的</a:t>
            </a:r>
            <a:r>
              <a:rPr lang="en-US" b="1" dirty="0">
                <a:solidFill>
                  <a:srgbClr val="FF0000"/>
                </a:solidFill>
              </a:rPr>
              <a:t>GPU</a:t>
            </a:r>
            <a:r>
              <a:rPr lang="zh-CN" altLang="en-US" b="1" dirty="0">
                <a:solidFill>
                  <a:srgbClr val="FF0000"/>
                </a:solidFill>
              </a:rPr>
              <a:t>来做推理，</a:t>
            </a:r>
            <a:r>
              <a:rPr lang="en-US" altLang="zh-CN" b="1" dirty="0">
                <a:solidFill>
                  <a:srgbClr val="FF0000"/>
                </a:solidFill>
              </a:rPr>
              <a:t>TFS</a:t>
            </a:r>
            <a:r>
              <a:rPr lang="zh-CN" altLang="en-US" b="1" dirty="0">
                <a:solidFill>
                  <a:srgbClr val="FF0000"/>
                </a:solidFill>
              </a:rPr>
              <a:t>只能使用一个</a:t>
            </a:r>
            <a:r>
              <a:rPr lang="en-US" altLang="zh-CN" b="1" dirty="0">
                <a:solidFill>
                  <a:srgbClr val="FF0000"/>
                </a:solidFill>
              </a:rPr>
              <a:t>GPU</a:t>
            </a:r>
            <a:r>
              <a:rPr lang="zh-CN" altLang="en-US" b="1" dirty="0">
                <a:solidFill>
                  <a:srgbClr val="FF0000"/>
                </a:solidFill>
              </a:rPr>
              <a:t>来推理。</a:t>
            </a:r>
            <a:endParaRPr lang="en-US" altLang="zh-CN" b="1" dirty="0">
              <a:solidFill>
                <a:srgbClr val="FF0000"/>
              </a:solidFill>
            </a:endParaRPr>
          </a:p>
          <a:p>
            <a:r>
              <a:rPr lang="en-US" altLang="zh-CN" dirty="0" err="1"/>
              <a:t>S</a:t>
            </a:r>
            <a:r>
              <a:rPr lang="en-US" dirty="0" err="1"/>
              <a:t>age</a:t>
            </a:r>
            <a:r>
              <a:rPr lang="en-US" altLang="zh-CN" dirty="0" err="1"/>
              <a:t>M</a:t>
            </a:r>
            <a:r>
              <a:rPr lang="en-US" dirty="0" err="1"/>
              <a:t>aker</a:t>
            </a:r>
            <a:r>
              <a:rPr lang="zh-CN" altLang="en-US" dirty="0"/>
              <a:t>内建的</a:t>
            </a:r>
            <a:r>
              <a:rPr lang="en-US" altLang="zh-CN" dirty="0" err="1"/>
              <a:t>pytorch</a:t>
            </a:r>
            <a:r>
              <a:rPr lang="en-US" dirty="0"/>
              <a:t> serving</a:t>
            </a:r>
            <a:r>
              <a:rPr lang="zh-CN" altLang="en-US" dirty="0"/>
              <a:t>的实现：</a:t>
            </a:r>
            <a:endParaRPr lang="en-US" altLang="zh-CN" dirty="0"/>
          </a:p>
          <a:p>
            <a:pPr lvl="1"/>
            <a:r>
              <a:rPr lang="zh-CN" altLang="en-US" dirty="0"/>
              <a:t>使用的是</a:t>
            </a:r>
            <a:r>
              <a:rPr lang="en-US" altLang="zh-CN" dirty="0" err="1"/>
              <a:t>Mxnet</a:t>
            </a:r>
            <a:r>
              <a:rPr lang="en-US" altLang="zh-CN" dirty="0"/>
              <a:t> mode server</a:t>
            </a:r>
          </a:p>
          <a:p>
            <a:r>
              <a:rPr lang="en-US" altLang="zh-CN" dirty="0" err="1"/>
              <a:t>SageMaker</a:t>
            </a:r>
            <a:r>
              <a:rPr lang="zh-CN" altLang="en-US" dirty="0"/>
              <a:t>内建的</a:t>
            </a:r>
            <a:r>
              <a:rPr lang="en-US" altLang="zh-CN" dirty="0" err="1"/>
              <a:t>sklearn</a:t>
            </a:r>
            <a:r>
              <a:rPr lang="zh-CN" altLang="en-US" dirty="0"/>
              <a:t>，</a:t>
            </a:r>
            <a:r>
              <a:rPr lang="en-US" altLang="zh-CN" dirty="0" err="1"/>
              <a:t>chainer</a:t>
            </a:r>
            <a:r>
              <a:rPr lang="zh-CN" altLang="en-US" dirty="0"/>
              <a:t>，</a:t>
            </a:r>
            <a:r>
              <a:rPr lang="en-US" altLang="zh-CN" dirty="0" err="1"/>
              <a:t>xgboost</a:t>
            </a:r>
            <a:r>
              <a:rPr lang="zh-CN" altLang="en-US" dirty="0"/>
              <a:t>的</a:t>
            </a:r>
            <a:r>
              <a:rPr lang="en-US" altLang="zh-CN" dirty="0"/>
              <a:t>serving</a:t>
            </a:r>
            <a:r>
              <a:rPr lang="zh-CN" altLang="en-US" dirty="0"/>
              <a:t>实现：</a:t>
            </a:r>
            <a:endParaRPr lang="en-US" altLang="zh-CN" dirty="0"/>
          </a:p>
          <a:p>
            <a:pPr lvl="1"/>
            <a:r>
              <a:rPr lang="en-US" altLang="zh-CN" dirty="0" err="1"/>
              <a:t>nginx</a:t>
            </a:r>
            <a:r>
              <a:rPr lang="en-US" altLang="zh-CN" dirty="0"/>
              <a:t>(optional)---</a:t>
            </a:r>
            <a:r>
              <a:rPr lang="en-US" altLang="zh-CN" dirty="0">
                <a:sym typeface="Wingdings" panose="05000000000000000000" pitchFamily="2" charset="2"/>
              </a:rPr>
              <a:t></a:t>
            </a:r>
            <a:r>
              <a:rPr lang="en-US" dirty="0" err="1"/>
              <a:t>guincorn</a:t>
            </a:r>
            <a:endParaRPr lang="en-US" dirty="0"/>
          </a:p>
          <a:p>
            <a:pPr lvl="1"/>
            <a:r>
              <a:rPr lang="zh-CN" altLang="en-US" dirty="0"/>
              <a:t>通过设置</a:t>
            </a:r>
            <a:r>
              <a:rPr lang="en-US" altLang="zh-CN" dirty="0" err="1"/>
              <a:t>sagemaker.model.FrameworkModel</a:t>
            </a:r>
            <a:r>
              <a:rPr lang="en-US" altLang="zh-CN" dirty="0"/>
              <a:t> API</a:t>
            </a:r>
            <a:r>
              <a:rPr lang="zh-CN" altLang="en-US" dirty="0"/>
              <a:t>的</a:t>
            </a:r>
            <a:r>
              <a:rPr lang="en-US" altLang="zh-CN" dirty="0" err="1"/>
              <a:t>env</a:t>
            </a:r>
            <a:r>
              <a:rPr lang="zh-CN" altLang="en-US" dirty="0"/>
              <a:t>参数中的</a:t>
            </a:r>
            <a:r>
              <a:rPr lang="en-US" dirty="0"/>
              <a:t>SAGEMAKER_USE_NGINX</a:t>
            </a:r>
            <a:r>
              <a:rPr lang="zh-CN" altLang="en-US" dirty="0"/>
              <a:t>可以</a:t>
            </a:r>
            <a:r>
              <a:rPr lang="en-US" altLang="zh-CN" dirty="0"/>
              <a:t>disable </a:t>
            </a:r>
            <a:r>
              <a:rPr lang="en-US" altLang="zh-CN" dirty="0" err="1"/>
              <a:t>nginx</a:t>
            </a:r>
            <a:r>
              <a:rPr lang="zh-CN" altLang="en-US" dirty="0"/>
              <a:t>。</a:t>
            </a:r>
            <a:endParaRPr lang="en-US" altLang="zh-CN" dirty="0"/>
          </a:p>
          <a:p>
            <a:r>
              <a:rPr lang="en-US" altLang="zh-CN" dirty="0" err="1"/>
              <a:t>SageMaker</a:t>
            </a:r>
            <a:r>
              <a:rPr lang="zh-CN" altLang="en-US" dirty="0"/>
              <a:t>内建的</a:t>
            </a:r>
            <a:r>
              <a:rPr lang="en-US" altLang="zh-CN" dirty="0" err="1"/>
              <a:t>sparkml</a:t>
            </a:r>
            <a:r>
              <a:rPr lang="en-US" altLang="zh-CN" dirty="0"/>
              <a:t> serving</a:t>
            </a:r>
            <a:r>
              <a:rPr lang="zh-CN" altLang="en-US" dirty="0"/>
              <a:t>实现：</a:t>
            </a:r>
            <a:endParaRPr lang="en-US" altLang="zh-CN" dirty="0"/>
          </a:p>
          <a:p>
            <a:pPr lvl="1"/>
            <a:r>
              <a:rPr lang="zh-CN" altLang="en-US" dirty="0"/>
              <a:t>基于</a:t>
            </a:r>
            <a:r>
              <a:rPr lang="en-US" altLang="zh-CN" dirty="0"/>
              <a:t>Java spring </a:t>
            </a:r>
            <a:r>
              <a:rPr lang="zh-CN" altLang="en-US" dirty="0"/>
              <a:t>框架和</a:t>
            </a:r>
            <a:r>
              <a:rPr lang="en-US" altLang="zh-CN" dirty="0" err="1"/>
              <a:t>mleap</a:t>
            </a:r>
            <a:r>
              <a:rPr lang="zh-CN" altLang="en-US" dirty="0"/>
              <a:t> </a:t>
            </a:r>
            <a:r>
              <a:rPr lang="en-US" altLang="zh-CN" dirty="0"/>
              <a:t>runtime</a:t>
            </a:r>
            <a:r>
              <a:rPr lang="zh-CN" altLang="en-US" dirty="0"/>
              <a:t>库。</a:t>
            </a:r>
            <a:endParaRPr lang="en-US" altLang="zh-CN" dirty="0"/>
          </a:p>
          <a:p>
            <a:endParaRPr lang="en-US" altLang="zh-CN" dirty="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022652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Tips</a:t>
            </a:r>
            <a:r>
              <a:rPr lang="zh-CN" altLang="en-US" dirty="0"/>
              <a:t>：</a:t>
            </a:r>
            <a:endParaRPr lang="en-US" altLang="zh-CN" dirty="0"/>
          </a:p>
          <a:p>
            <a:pPr lvl="1"/>
            <a:r>
              <a:rPr lang="zh-CN" altLang="en-US" dirty="0"/>
              <a:t>利用</a:t>
            </a:r>
            <a:r>
              <a:rPr lang="en-US" altLang="zh-CN" dirty="0" err="1"/>
              <a:t>gunicorn</a:t>
            </a:r>
            <a:r>
              <a:rPr lang="zh-CN" altLang="en-US" dirty="0"/>
              <a:t>来做</a:t>
            </a:r>
            <a:r>
              <a:rPr lang="en-US" altLang="zh-CN" dirty="0"/>
              <a:t>SM</a:t>
            </a:r>
            <a:r>
              <a:rPr lang="zh-CN" altLang="en-US" dirty="0"/>
              <a:t>内建框架比如</a:t>
            </a:r>
            <a:r>
              <a:rPr lang="en-US" altLang="zh-CN" dirty="0" err="1"/>
              <a:t>sklearn</a:t>
            </a:r>
            <a:r>
              <a:rPr lang="zh-CN" altLang="en-US" dirty="0"/>
              <a:t>的</a:t>
            </a:r>
            <a:r>
              <a:rPr lang="en-US" altLang="zh-CN" dirty="0"/>
              <a:t>serving</a:t>
            </a:r>
            <a:r>
              <a:rPr lang="zh-CN" altLang="en-US" dirty="0"/>
              <a:t>的话，如果</a:t>
            </a:r>
            <a:r>
              <a:rPr lang="en-US" altLang="zh-CN" dirty="0"/>
              <a:t>CPU</a:t>
            </a:r>
            <a:r>
              <a:rPr lang="zh-CN" altLang="en-US" dirty="0"/>
              <a:t>使用率不高，如何增大推理实例的吞吐量？</a:t>
            </a:r>
            <a:endParaRPr lang="en-US" altLang="zh-CN" dirty="0"/>
          </a:p>
          <a:p>
            <a:pPr lvl="2"/>
            <a:r>
              <a:rPr lang="zh-CN" altLang="en-US" dirty="0"/>
              <a:t>可以设置该框架的对应</a:t>
            </a:r>
            <a:r>
              <a:rPr lang="en-US" altLang="zh-CN" dirty="0"/>
              <a:t>model</a:t>
            </a:r>
            <a:r>
              <a:rPr lang="zh-CN" altLang="en-US" dirty="0"/>
              <a:t>类比如</a:t>
            </a:r>
            <a:r>
              <a:rPr lang="en-US" altLang="zh-CN" dirty="0" err="1"/>
              <a:t>sagemaker.sklearn.model.SKLearnModel</a:t>
            </a:r>
            <a:r>
              <a:rPr lang="zh-CN" altLang="en-US" dirty="0"/>
              <a:t>的参数</a:t>
            </a:r>
            <a:r>
              <a:rPr lang="en-US" altLang="zh-CN" b="1" dirty="0" err="1"/>
              <a:t>model_server_workers</a:t>
            </a:r>
            <a:r>
              <a:rPr lang="zh-CN" altLang="en-US" dirty="0"/>
              <a:t>超过默认的</a:t>
            </a:r>
            <a:r>
              <a:rPr lang="en-US" altLang="zh-CN" dirty="0"/>
              <a:t>VCPU</a:t>
            </a:r>
            <a:r>
              <a:rPr lang="zh-CN" altLang="en-US" dirty="0"/>
              <a:t>数量的值来增加推理实例的吞吐量。</a:t>
            </a:r>
            <a:endParaRPr lang="en-US" altLang="zh-CN" dirty="0"/>
          </a:p>
          <a:p>
            <a:pPr lvl="3"/>
            <a:r>
              <a:rPr lang="zh-CN" altLang="en-US" dirty="0"/>
              <a:t>对于</a:t>
            </a:r>
            <a:r>
              <a:rPr lang="en-US" altLang="zh-CN" dirty="0"/>
              <a:t>SM </a:t>
            </a:r>
            <a:r>
              <a:rPr lang="en-US" altLang="zh-CN" dirty="0" err="1"/>
              <a:t>tensorflow</a:t>
            </a:r>
            <a:r>
              <a:rPr lang="en-US" altLang="zh-CN" dirty="0"/>
              <a:t> serving</a:t>
            </a:r>
            <a:r>
              <a:rPr lang="zh-CN" altLang="en-US" dirty="0"/>
              <a:t>，虽然也用到了</a:t>
            </a:r>
            <a:r>
              <a:rPr lang="en-US" altLang="zh-CN" dirty="0" err="1"/>
              <a:t>gunicorn</a:t>
            </a:r>
            <a:r>
              <a:rPr lang="zh-CN" altLang="en-US" dirty="0"/>
              <a:t>，但是这里的</a:t>
            </a:r>
            <a:r>
              <a:rPr lang="en-US" altLang="zh-CN" dirty="0" err="1"/>
              <a:t>gunicorn</a:t>
            </a:r>
            <a:r>
              <a:rPr lang="zh-CN" altLang="en-US" dirty="0"/>
              <a:t>的进程只是</a:t>
            </a:r>
            <a:r>
              <a:rPr lang="en-US" altLang="zh-CN" dirty="0"/>
              <a:t>1</a:t>
            </a:r>
            <a:r>
              <a:rPr lang="zh-CN" altLang="en-US" dirty="0"/>
              <a:t>个，不能设置（</a:t>
            </a:r>
            <a:r>
              <a:rPr lang="zh-CN" altLang="en-US" b="1" dirty="0"/>
              <a:t>最新版本的</a:t>
            </a:r>
            <a:r>
              <a:rPr lang="en-US" altLang="zh-CN" b="1" dirty="0"/>
              <a:t>SM TFS</a:t>
            </a:r>
            <a:r>
              <a:rPr lang="zh-CN" altLang="en-US" b="1" dirty="0"/>
              <a:t>可以设置</a:t>
            </a:r>
            <a:r>
              <a:rPr lang="en-US" altLang="zh-CN" b="1" dirty="0" err="1"/>
              <a:t>gunicorn</a:t>
            </a:r>
            <a:r>
              <a:rPr lang="zh-CN" altLang="en-US" b="1" dirty="0"/>
              <a:t>的进程数量了</a:t>
            </a:r>
            <a:r>
              <a:rPr lang="zh-CN" altLang="en-US" dirty="0"/>
              <a:t>）。这里的</a:t>
            </a:r>
            <a:r>
              <a:rPr lang="en-US" altLang="zh-CN" dirty="0" err="1"/>
              <a:t>gunicorn</a:t>
            </a:r>
            <a:r>
              <a:rPr lang="zh-CN" altLang="en-US" dirty="0"/>
              <a:t>并不是用来推理的，只是对预测样本做前处理和后处理。</a:t>
            </a:r>
            <a:endParaRPr lang="en-US" altLang="zh-CN" dirty="0"/>
          </a:p>
          <a:p>
            <a:pPr lvl="1"/>
            <a:r>
              <a:rPr lang="en-US" altLang="zh-CN" dirty="0"/>
              <a:t>SM</a:t>
            </a:r>
            <a:r>
              <a:rPr lang="zh-CN" altLang="en-US" dirty="0"/>
              <a:t>内建框架</a:t>
            </a:r>
            <a:r>
              <a:rPr lang="en-US" altLang="zh-CN" dirty="0" err="1"/>
              <a:t>mxnet</a:t>
            </a:r>
            <a:r>
              <a:rPr lang="zh-CN" altLang="en-US" dirty="0"/>
              <a:t>和</a:t>
            </a:r>
            <a:r>
              <a:rPr lang="en-US" altLang="zh-CN" dirty="0" err="1"/>
              <a:t>pytorch</a:t>
            </a:r>
            <a:r>
              <a:rPr lang="zh-CN" altLang="en-US" dirty="0"/>
              <a:t>的</a:t>
            </a:r>
            <a:r>
              <a:rPr lang="en-US" altLang="zh-CN" dirty="0"/>
              <a:t>serving</a:t>
            </a:r>
            <a:r>
              <a:rPr lang="zh-CN" altLang="en-US" dirty="0"/>
              <a:t>，</a:t>
            </a:r>
            <a:r>
              <a:rPr lang="en-US" altLang="zh-CN" b="1" dirty="0"/>
              <a:t> </a:t>
            </a:r>
            <a:r>
              <a:rPr lang="en-US" altLang="zh-CN" b="1" dirty="0" err="1"/>
              <a:t>model_server_workers</a:t>
            </a:r>
            <a:r>
              <a:rPr lang="zh-CN" altLang="en-US" b="1" dirty="0"/>
              <a:t>参数对它们的作用是什么？</a:t>
            </a:r>
            <a:endParaRPr lang="en-US" altLang="zh-CN" b="1" dirty="0"/>
          </a:p>
          <a:p>
            <a:pPr lvl="2"/>
            <a:r>
              <a:rPr lang="en-US" altLang="zh-CN" dirty="0"/>
              <a:t>SM  </a:t>
            </a:r>
            <a:r>
              <a:rPr lang="en-US" altLang="zh-CN" dirty="0" err="1"/>
              <a:t>mxnet</a:t>
            </a:r>
            <a:r>
              <a:rPr lang="zh-CN" altLang="en-US" dirty="0"/>
              <a:t>和</a:t>
            </a:r>
            <a:r>
              <a:rPr lang="en-US" altLang="zh-CN" dirty="0" err="1"/>
              <a:t>pytorch</a:t>
            </a:r>
            <a:r>
              <a:rPr lang="en-US" altLang="zh-CN" dirty="0"/>
              <a:t> serving</a:t>
            </a:r>
            <a:r>
              <a:rPr lang="zh-CN" altLang="en-US" dirty="0"/>
              <a:t>的时候，缺省会每个</a:t>
            </a:r>
            <a:r>
              <a:rPr lang="en-US" altLang="zh-CN" dirty="0"/>
              <a:t>VCPU</a:t>
            </a:r>
            <a:r>
              <a:rPr lang="zh-CN" altLang="en-US" dirty="0"/>
              <a:t>使用一个</a:t>
            </a:r>
            <a:r>
              <a:rPr lang="en-US" altLang="zh-CN" dirty="0"/>
              <a:t>worker</a:t>
            </a:r>
            <a:r>
              <a:rPr lang="zh-CN" altLang="en-US" dirty="0"/>
              <a:t>。</a:t>
            </a:r>
            <a:endParaRPr lang="en-US" altLang="zh-CN" dirty="0"/>
          </a:p>
          <a:p>
            <a:pPr lvl="2"/>
            <a:r>
              <a:rPr lang="zh-CN" altLang="en-US" dirty="0"/>
              <a:t>如果是在</a:t>
            </a:r>
            <a:r>
              <a:rPr lang="en-US" altLang="zh-CN" dirty="0"/>
              <a:t>CPU</a:t>
            </a:r>
            <a:r>
              <a:rPr lang="zh-CN" altLang="en-US" dirty="0"/>
              <a:t>上做推理，并且</a:t>
            </a:r>
            <a:r>
              <a:rPr lang="en-US" altLang="zh-CN" dirty="0"/>
              <a:t>CPU</a:t>
            </a:r>
            <a:r>
              <a:rPr lang="zh-CN" altLang="en-US" dirty="0"/>
              <a:t>使用率不高，可以把这个参数值调大来增加吞吐量。</a:t>
            </a:r>
            <a:endParaRPr lang="en-US" altLang="zh-CN" dirty="0"/>
          </a:p>
          <a:p>
            <a:pPr lvl="2"/>
            <a:r>
              <a:rPr lang="zh-CN" altLang="en-US" dirty="0"/>
              <a:t>如果是在</a:t>
            </a:r>
            <a:r>
              <a:rPr lang="en-US" altLang="zh-CN" dirty="0"/>
              <a:t>GPU</a:t>
            </a:r>
            <a:r>
              <a:rPr lang="zh-CN" altLang="en-US" dirty="0"/>
              <a:t>上做推理的话，可以把</a:t>
            </a:r>
            <a:r>
              <a:rPr lang="en-US" altLang="zh-CN" dirty="0"/>
              <a:t>worker</a:t>
            </a:r>
            <a:r>
              <a:rPr lang="zh-CN" altLang="en-US" dirty="0"/>
              <a:t>数量设置为</a:t>
            </a:r>
            <a:r>
              <a:rPr lang="en-US" altLang="zh-CN" dirty="0"/>
              <a:t>GPU</a:t>
            </a:r>
            <a:r>
              <a:rPr lang="zh-CN" altLang="en-US" dirty="0"/>
              <a:t>卡的数量。</a:t>
            </a:r>
            <a:endParaRPr lang="en-US" altLang="zh-CN" dirty="0"/>
          </a:p>
          <a:p>
            <a:pPr lvl="2"/>
            <a:r>
              <a:rPr lang="zh-CN" altLang="en-US" dirty="0"/>
              <a:t>如果是用</a:t>
            </a:r>
            <a:r>
              <a:rPr lang="en-US" altLang="zh-CN" dirty="0"/>
              <a:t>SM</a:t>
            </a:r>
            <a:r>
              <a:rPr lang="zh-CN" altLang="en-US" dirty="0"/>
              <a:t>的</a:t>
            </a:r>
            <a:r>
              <a:rPr lang="en-US" altLang="zh-CN" dirty="0"/>
              <a:t>EIA</a:t>
            </a:r>
            <a:r>
              <a:rPr lang="zh-CN" altLang="en-US" dirty="0"/>
              <a:t>来加速，</a:t>
            </a:r>
            <a:r>
              <a:rPr lang="en-US" altLang="zh-CN" dirty="0"/>
              <a:t>worker</a:t>
            </a:r>
            <a:r>
              <a:rPr lang="zh-CN" altLang="en-US" dirty="0"/>
              <a:t>数量配置和纯</a:t>
            </a:r>
            <a:r>
              <a:rPr lang="en-US" altLang="zh-CN" dirty="0" err="1"/>
              <a:t>cpu</a:t>
            </a:r>
            <a:r>
              <a:rPr lang="zh-CN" altLang="en-US" dirty="0"/>
              <a:t>实例的</a:t>
            </a:r>
            <a:r>
              <a:rPr lang="en-US" altLang="zh-CN" dirty="0"/>
              <a:t>worker</a:t>
            </a:r>
            <a:r>
              <a:rPr lang="zh-CN" altLang="en-US" dirty="0"/>
              <a:t>数量配置类似，但是</a:t>
            </a:r>
            <a:r>
              <a:rPr lang="en-US" altLang="zh-CN" dirty="0"/>
              <a:t>worker</a:t>
            </a:r>
            <a:r>
              <a:rPr lang="zh-CN" altLang="en-US" dirty="0"/>
              <a:t>越多需要的</a:t>
            </a:r>
            <a:r>
              <a:rPr lang="en-US" altLang="zh-CN" dirty="0"/>
              <a:t>EIA</a:t>
            </a:r>
            <a:r>
              <a:rPr lang="zh-CN" altLang="en-US" dirty="0"/>
              <a:t>类型也需要设置越大。</a:t>
            </a:r>
            <a:endParaRPr lang="en-US" altLang="zh-CN" dirty="0"/>
          </a:p>
        </p:txBody>
      </p:sp>
    </p:spTree>
    <p:extLst>
      <p:ext uri="{BB962C8B-B14F-4D97-AF65-F5344CB8AC3E}">
        <p14:creationId xmlns:p14="http://schemas.microsoft.com/office/powerpoint/2010/main" val="223854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33611"/>
          </a:xfrm>
        </p:spPr>
        <p:txBody>
          <a:bodyPr>
            <a:normAutofit fontScale="85000" lnSpcReduction="20000"/>
          </a:bodyPr>
          <a:lstStyle/>
          <a:p>
            <a:pPr lvl="1"/>
            <a:r>
              <a:rPr lang="zh-CN" altLang="en-US" dirty="0"/>
              <a:t>与</a:t>
            </a:r>
            <a:r>
              <a:rPr lang="en-US" altLang="zh-CN" dirty="0" err="1"/>
              <a:t>Sagemaker</a:t>
            </a:r>
            <a:r>
              <a:rPr lang="en-US" altLang="zh-CN" dirty="0"/>
              <a:t> endpoint</a:t>
            </a:r>
            <a:r>
              <a:rPr lang="zh-CN" altLang="en-US" dirty="0"/>
              <a:t>交互的时候使用</a:t>
            </a:r>
            <a:r>
              <a:rPr lang="en-US" altLang="zh-CN" dirty="0"/>
              <a:t>predictor</a:t>
            </a:r>
            <a:r>
              <a:rPr lang="zh-CN" altLang="en-US" dirty="0"/>
              <a:t>还是</a:t>
            </a:r>
            <a:r>
              <a:rPr lang="en-US" altLang="zh-CN" dirty="0" err="1"/>
              <a:t>invoke_endpoint</a:t>
            </a:r>
            <a:r>
              <a:rPr lang="zh-CN" altLang="en-US" dirty="0"/>
              <a:t>？</a:t>
            </a:r>
            <a:endParaRPr lang="en-US" altLang="zh-CN" dirty="0"/>
          </a:p>
          <a:p>
            <a:pPr lvl="2"/>
            <a:r>
              <a:rPr lang="zh-CN" altLang="en-US" dirty="0"/>
              <a:t>调用</a:t>
            </a:r>
            <a:r>
              <a:rPr lang="en-US" altLang="zh-CN" dirty="0"/>
              <a:t>predictor API</a:t>
            </a:r>
            <a:r>
              <a:rPr lang="zh-CN" altLang="en-US" dirty="0"/>
              <a:t>的时候，它的内部实现是会调用</a:t>
            </a:r>
            <a:r>
              <a:rPr lang="en-US" altLang="zh-CN" dirty="0"/>
              <a:t>._</a:t>
            </a:r>
            <a:r>
              <a:rPr lang="en-US" altLang="zh-CN" dirty="0" err="1"/>
              <a:t>get_endpoint_config_name</a:t>
            </a:r>
            <a:r>
              <a:rPr lang="zh-CN" altLang="en-US" dirty="0"/>
              <a:t>与</a:t>
            </a:r>
            <a:r>
              <a:rPr lang="en-US" altLang="zh-CN" dirty="0" err="1"/>
              <a:t>sagemaker</a:t>
            </a:r>
            <a:r>
              <a:rPr lang="en-US" altLang="zh-CN" dirty="0"/>
              <a:t> control plane service</a:t>
            </a:r>
            <a:r>
              <a:rPr lang="zh-CN" altLang="en-US" dirty="0"/>
              <a:t>交互，如果</a:t>
            </a:r>
            <a:r>
              <a:rPr lang="en-US" altLang="zh-CN" dirty="0"/>
              <a:t>predictor API</a:t>
            </a:r>
            <a:r>
              <a:rPr lang="zh-CN" altLang="en-US" dirty="0"/>
              <a:t>调用频繁会被</a:t>
            </a:r>
            <a:r>
              <a:rPr lang="en-US" altLang="zh-CN" dirty="0"/>
              <a:t>throttle</a:t>
            </a:r>
            <a:r>
              <a:rPr lang="zh-CN" altLang="en-US" dirty="0"/>
              <a:t>。</a:t>
            </a:r>
            <a:endParaRPr lang="en-US" altLang="zh-CN" dirty="0"/>
          </a:p>
          <a:p>
            <a:pPr lvl="2"/>
            <a:r>
              <a:rPr lang="zh-CN" altLang="en-US" b="1" dirty="0"/>
              <a:t>因此生产环境尽量使用</a:t>
            </a:r>
            <a:r>
              <a:rPr lang="en-US" altLang="zh-CN" b="1" dirty="0" err="1"/>
              <a:t>invoke_endpoint</a:t>
            </a:r>
            <a:r>
              <a:rPr lang="en-US" altLang="zh-CN" b="1" dirty="0"/>
              <a:t> API</a:t>
            </a:r>
            <a:r>
              <a:rPr lang="zh-CN" altLang="en-US" dirty="0"/>
              <a:t>。</a:t>
            </a:r>
            <a:endParaRPr lang="en-US" altLang="zh-CN" dirty="0"/>
          </a:p>
          <a:p>
            <a:pPr lvl="1"/>
            <a:r>
              <a:rPr lang="en-US" altLang="zh-CN" b="1" dirty="0" err="1"/>
              <a:t>Sagemaker</a:t>
            </a:r>
            <a:r>
              <a:rPr lang="en-US" altLang="zh-CN" b="1" dirty="0"/>
              <a:t> endpoint</a:t>
            </a:r>
            <a:r>
              <a:rPr lang="zh-CN" altLang="en-US" b="1" dirty="0"/>
              <a:t>对单个请求</a:t>
            </a:r>
            <a:r>
              <a:rPr lang="en-US" altLang="zh-CN" b="1" dirty="0"/>
              <a:t>payload</a:t>
            </a:r>
            <a:r>
              <a:rPr lang="zh-CN" altLang="en-US" b="1" dirty="0"/>
              <a:t>的限制是最大</a:t>
            </a:r>
            <a:r>
              <a:rPr lang="en-US" altLang="zh-CN" b="1" dirty="0"/>
              <a:t>5MB</a:t>
            </a:r>
            <a:r>
              <a:rPr lang="zh-CN" altLang="en-US" dirty="0"/>
              <a:t>。</a:t>
            </a:r>
            <a:endParaRPr lang="en-US" altLang="zh-CN" dirty="0"/>
          </a:p>
          <a:p>
            <a:pPr lvl="2"/>
            <a:r>
              <a:rPr lang="zh-CN" altLang="en-US" dirty="0"/>
              <a:t>但是用</a:t>
            </a:r>
            <a:r>
              <a:rPr lang="en-US" altLang="zh-CN" dirty="0" err="1"/>
              <a:t>invoke_endpoint</a:t>
            </a:r>
            <a:r>
              <a:rPr lang="en-US" altLang="zh-CN" dirty="0"/>
              <a:t> API</a:t>
            </a:r>
            <a:r>
              <a:rPr lang="zh-CN" altLang="en-US" dirty="0"/>
              <a:t>测试的时候，单个请求</a:t>
            </a:r>
            <a:r>
              <a:rPr lang="en-US" altLang="zh-CN" dirty="0"/>
              <a:t>payload</a:t>
            </a:r>
            <a:r>
              <a:rPr lang="zh-CN" altLang="en-US" dirty="0"/>
              <a:t>超过</a:t>
            </a:r>
            <a:r>
              <a:rPr lang="en-US" altLang="zh-CN" dirty="0"/>
              <a:t>10MB</a:t>
            </a:r>
            <a:r>
              <a:rPr lang="zh-CN" altLang="en-US" dirty="0"/>
              <a:t>都正常。</a:t>
            </a:r>
            <a:endParaRPr lang="en-US" altLang="zh-CN" dirty="0"/>
          </a:p>
          <a:p>
            <a:pPr lvl="3"/>
            <a:r>
              <a:rPr lang="zh-CN" altLang="en-US" dirty="0"/>
              <a:t>不确定这个是不是后来修改的。</a:t>
            </a:r>
            <a:endParaRPr lang="en-US" altLang="zh-CN" dirty="0"/>
          </a:p>
          <a:p>
            <a:pPr lvl="2"/>
            <a:r>
              <a:rPr lang="zh-CN" altLang="en-US" dirty="0"/>
              <a:t>如果单个样本比如图片的大小就超过</a:t>
            </a:r>
            <a:r>
              <a:rPr lang="en-US" altLang="zh-CN" dirty="0"/>
              <a:t>5MB</a:t>
            </a:r>
            <a:r>
              <a:rPr lang="zh-CN" altLang="en-US" dirty="0"/>
              <a:t>，如何使用</a:t>
            </a:r>
            <a:r>
              <a:rPr lang="en-US" altLang="zh-CN" dirty="0" err="1"/>
              <a:t>Sagemaker</a:t>
            </a:r>
            <a:r>
              <a:rPr lang="en-US" altLang="zh-CN" dirty="0"/>
              <a:t> endpoint</a:t>
            </a:r>
            <a:r>
              <a:rPr lang="zh-CN" altLang="en-US" dirty="0"/>
              <a:t>？</a:t>
            </a:r>
            <a:endParaRPr lang="en-US" altLang="zh-CN" dirty="0"/>
          </a:p>
          <a:p>
            <a:pPr lvl="3"/>
            <a:r>
              <a:rPr lang="zh-CN" altLang="en-US" dirty="0"/>
              <a:t>通用的</a:t>
            </a:r>
            <a:r>
              <a:rPr lang="en-US" altLang="zh-CN" dirty="0"/>
              <a:t>workaround</a:t>
            </a:r>
            <a:r>
              <a:rPr lang="zh-CN" altLang="en-US" dirty="0"/>
              <a:t>：</a:t>
            </a:r>
            <a:endParaRPr lang="en-US" altLang="zh-CN" dirty="0"/>
          </a:p>
          <a:p>
            <a:pPr lvl="4"/>
            <a:r>
              <a:rPr lang="zh-CN" altLang="en-US" dirty="0"/>
              <a:t>把大样本放在</a:t>
            </a:r>
            <a:r>
              <a:rPr lang="en-US" altLang="zh-CN" dirty="0"/>
              <a:t>S3</a:t>
            </a:r>
            <a:r>
              <a:rPr lang="zh-CN" altLang="en-US" dirty="0"/>
              <a:t>中，请求中的</a:t>
            </a:r>
            <a:r>
              <a:rPr lang="en-US" altLang="zh-CN" dirty="0"/>
              <a:t>payload</a:t>
            </a:r>
            <a:r>
              <a:rPr lang="zh-CN" altLang="en-US" dirty="0"/>
              <a:t>可以包括多个大样本的</a:t>
            </a:r>
            <a:r>
              <a:rPr lang="en-US" altLang="zh-CN" dirty="0"/>
              <a:t>S3</a:t>
            </a:r>
            <a:r>
              <a:rPr lang="zh-CN" altLang="en-US" dirty="0"/>
              <a:t>路径，</a:t>
            </a:r>
            <a:r>
              <a:rPr lang="en-US" altLang="zh-CN" dirty="0"/>
              <a:t>BYOC</a:t>
            </a:r>
            <a:r>
              <a:rPr lang="zh-CN" altLang="en-US" dirty="0"/>
              <a:t>推理逻辑从请求的</a:t>
            </a:r>
            <a:r>
              <a:rPr lang="en-US" altLang="zh-CN" dirty="0"/>
              <a:t>payload</a:t>
            </a:r>
            <a:r>
              <a:rPr lang="zh-CN" altLang="en-US" dirty="0"/>
              <a:t>中取出多个样本的</a:t>
            </a:r>
            <a:r>
              <a:rPr lang="en-US" altLang="zh-CN" dirty="0"/>
              <a:t>S3</a:t>
            </a:r>
            <a:r>
              <a:rPr lang="zh-CN" altLang="en-US" dirty="0"/>
              <a:t>路径并下载这些样本，把这些样本组装为一个</a:t>
            </a:r>
            <a:r>
              <a:rPr lang="en-US" altLang="zh-CN" dirty="0"/>
              <a:t>batch</a:t>
            </a:r>
            <a:r>
              <a:rPr lang="zh-CN" altLang="en-US" dirty="0"/>
              <a:t>，然后进行推理。</a:t>
            </a:r>
            <a:endParaRPr lang="en-US" altLang="zh-CN" dirty="0"/>
          </a:p>
          <a:p>
            <a:pPr lvl="3"/>
            <a:r>
              <a:rPr lang="en-US" altLang="zh-CN" dirty="0"/>
              <a:t>HTTP</a:t>
            </a:r>
            <a:r>
              <a:rPr lang="zh-CN" altLang="en-US" dirty="0"/>
              <a:t>传输的图片是比如</a:t>
            </a:r>
            <a:r>
              <a:rPr lang="en-US" altLang="zh-CN" dirty="0"/>
              <a:t>encode</a:t>
            </a:r>
            <a:r>
              <a:rPr lang="zh-CN" altLang="en-US" dirty="0"/>
              <a:t>过的</a:t>
            </a:r>
            <a:r>
              <a:rPr lang="en-US" altLang="zh-CN" dirty="0"/>
              <a:t>Jpeg</a:t>
            </a:r>
            <a:r>
              <a:rPr lang="zh-CN" altLang="en-US" dirty="0"/>
              <a:t>图片还是</a:t>
            </a:r>
            <a:r>
              <a:rPr lang="en-US" altLang="zh-CN" dirty="0"/>
              <a:t>decode</a:t>
            </a:r>
            <a:r>
              <a:rPr lang="zh-CN" altLang="en-US" dirty="0"/>
              <a:t>后的</a:t>
            </a:r>
            <a:r>
              <a:rPr lang="en-US" altLang="zh-CN" dirty="0" err="1"/>
              <a:t>numpy</a:t>
            </a:r>
            <a:r>
              <a:rPr lang="en-US" altLang="zh-CN" dirty="0"/>
              <a:t> array</a:t>
            </a:r>
            <a:r>
              <a:rPr lang="zh-CN" altLang="en-US" dirty="0"/>
              <a:t>？</a:t>
            </a:r>
            <a:endParaRPr lang="en-US" altLang="zh-CN" dirty="0"/>
          </a:p>
          <a:p>
            <a:pPr lvl="4"/>
            <a:r>
              <a:rPr lang="zh-CN" altLang="en-US" dirty="0"/>
              <a:t>把</a:t>
            </a:r>
            <a:r>
              <a:rPr lang="en-US" altLang="zh-CN" dirty="0"/>
              <a:t>encoded </a:t>
            </a:r>
            <a:r>
              <a:rPr lang="zh-CN" altLang="en-US" dirty="0"/>
              <a:t>图片转为</a:t>
            </a:r>
            <a:r>
              <a:rPr lang="en-US" altLang="zh-CN" dirty="0"/>
              <a:t>decode</a:t>
            </a:r>
            <a:r>
              <a:rPr lang="zh-CN" altLang="en-US" dirty="0"/>
              <a:t>后的</a:t>
            </a:r>
            <a:r>
              <a:rPr lang="en-US" altLang="zh-CN" dirty="0" err="1"/>
              <a:t>numpy</a:t>
            </a:r>
            <a:r>
              <a:rPr lang="en-US" altLang="zh-CN" dirty="0"/>
              <a:t> array</a:t>
            </a:r>
            <a:r>
              <a:rPr lang="zh-CN" altLang="en-US" dirty="0"/>
              <a:t>的话，</a:t>
            </a:r>
            <a:r>
              <a:rPr lang="en-US" altLang="zh-CN" dirty="0"/>
              <a:t>HTTP</a:t>
            </a:r>
            <a:r>
              <a:rPr lang="zh-CN" altLang="en-US" dirty="0"/>
              <a:t>请求的</a:t>
            </a:r>
            <a:r>
              <a:rPr lang="en-US" altLang="zh-CN" dirty="0"/>
              <a:t>payload</a:t>
            </a:r>
            <a:r>
              <a:rPr lang="zh-CN" altLang="en-US" dirty="0"/>
              <a:t>会大很多。</a:t>
            </a:r>
            <a:endParaRPr lang="en-US" altLang="zh-CN" dirty="0"/>
          </a:p>
          <a:p>
            <a:pPr lvl="4"/>
            <a:r>
              <a:rPr lang="zh-CN" altLang="en-US" dirty="0"/>
              <a:t>尽量把</a:t>
            </a:r>
            <a:r>
              <a:rPr lang="en-US" altLang="zh-CN" dirty="0"/>
              <a:t>encoded</a:t>
            </a:r>
            <a:r>
              <a:rPr lang="zh-CN" altLang="en-US" dirty="0"/>
              <a:t>图片直接</a:t>
            </a:r>
            <a:r>
              <a:rPr lang="en-US" altLang="zh-CN" dirty="0"/>
              <a:t>HTTP</a:t>
            </a:r>
            <a:r>
              <a:rPr lang="zh-CN" altLang="en-US" dirty="0"/>
              <a:t>传输，然后在根据模型本身是否可以</a:t>
            </a:r>
            <a:r>
              <a:rPr lang="en-US" altLang="zh-CN" dirty="0"/>
              <a:t>decode</a:t>
            </a:r>
            <a:r>
              <a:rPr lang="zh-CN" altLang="en-US" dirty="0"/>
              <a:t>图片来决定</a:t>
            </a:r>
            <a:r>
              <a:rPr lang="en-US" altLang="zh-CN" dirty="0"/>
              <a:t>inference.py</a:t>
            </a:r>
            <a:r>
              <a:rPr lang="zh-CN" altLang="en-US" dirty="0"/>
              <a:t>中的</a:t>
            </a:r>
            <a:r>
              <a:rPr lang="en-US" altLang="zh-CN" dirty="0"/>
              <a:t>handler</a:t>
            </a:r>
            <a:r>
              <a:rPr lang="zh-CN" altLang="en-US" dirty="0"/>
              <a:t>如何转换对应的输入格式。（具体细节请参考本页注释部分）</a:t>
            </a:r>
            <a:endParaRPr lang="en-US" altLang="zh-CN" dirty="0"/>
          </a:p>
          <a:p>
            <a:pPr lvl="1"/>
            <a:r>
              <a:rPr lang="zh-CN" altLang="en-US" dirty="0"/>
              <a:t>使用</a:t>
            </a:r>
            <a:r>
              <a:rPr lang="en-US" altLang="zh-CN" dirty="0" err="1"/>
              <a:t>sagemaker</a:t>
            </a:r>
            <a:r>
              <a:rPr lang="en-US" altLang="zh-CN" dirty="0"/>
              <a:t> endpoint</a:t>
            </a:r>
            <a:r>
              <a:rPr lang="zh-CN" altLang="en-US" dirty="0"/>
              <a:t>推理的时候，单个请求的序列化后的</a:t>
            </a:r>
            <a:r>
              <a:rPr lang="en-US" altLang="zh-CN" dirty="0"/>
              <a:t>payload</a:t>
            </a:r>
            <a:r>
              <a:rPr lang="zh-CN" altLang="en-US" dirty="0"/>
              <a:t>大小会由于使用不同的序列化方式区别很大，因此可以考虑尝试对当前模型最优的序列化方法。</a:t>
            </a:r>
            <a:endParaRPr lang="en-US" altLang="zh-CN" dirty="0"/>
          </a:p>
          <a:p>
            <a:pPr lvl="2"/>
            <a:r>
              <a:rPr lang="zh-CN" altLang="en-US" dirty="0"/>
              <a:t>比如原始的</a:t>
            </a:r>
            <a:r>
              <a:rPr lang="en-US" altLang="zh-CN" dirty="0" err="1"/>
              <a:t>numpy</a:t>
            </a:r>
            <a:r>
              <a:rPr lang="en-US" altLang="zh-CN" dirty="0"/>
              <a:t> array</a:t>
            </a:r>
            <a:r>
              <a:rPr lang="zh-CN" altLang="en-US" dirty="0"/>
              <a:t>就比对</a:t>
            </a:r>
            <a:r>
              <a:rPr lang="en-US" altLang="zh-CN" dirty="0" err="1"/>
              <a:t>numpy</a:t>
            </a:r>
            <a:r>
              <a:rPr lang="en-US" altLang="zh-CN" dirty="0"/>
              <a:t> array</a:t>
            </a:r>
            <a:r>
              <a:rPr lang="zh-CN" altLang="en-US" dirty="0"/>
              <a:t>序列化为</a:t>
            </a:r>
            <a:r>
              <a:rPr lang="en-US" altLang="zh-CN" dirty="0" err="1"/>
              <a:t>json</a:t>
            </a:r>
            <a:r>
              <a:rPr lang="zh-CN" altLang="en-US" dirty="0"/>
              <a:t>后的</a:t>
            </a:r>
            <a:r>
              <a:rPr lang="en-US" altLang="zh-CN" dirty="0"/>
              <a:t>payload</a:t>
            </a:r>
            <a:r>
              <a:rPr lang="zh-CN" altLang="en-US" dirty="0"/>
              <a:t>小一些。</a:t>
            </a:r>
            <a:endParaRPr lang="en-US" altLang="zh-CN" dirty="0"/>
          </a:p>
          <a:p>
            <a:pPr lvl="2"/>
            <a:r>
              <a:rPr lang="zh-CN" altLang="en-US" b="1" dirty="0"/>
              <a:t>直接传输</a:t>
            </a:r>
            <a:r>
              <a:rPr lang="en-US" altLang="zh-CN" b="1" dirty="0"/>
              <a:t>raw data</a:t>
            </a:r>
            <a:r>
              <a:rPr lang="zh-CN" altLang="en-US" b="1" dirty="0"/>
              <a:t>然后在配合</a:t>
            </a:r>
            <a:r>
              <a:rPr lang="en-US" altLang="zh-CN" b="1" dirty="0"/>
              <a:t>inference.py</a:t>
            </a:r>
            <a:r>
              <a:rPr lang="zh-CN" altLang="en-US" b="1" dirty="0"/>
              <a:t>把</a:t>
            </a:r>
            <a:r>
              <a:rPr lang="en-US" altLang="zh-CN" b="1" dirty="0"/>
              <a:t>raw data</a:t>
            </a:r>
            <a:r>
              <a:rPr lang="zh-CN" altLang="en-US" b="1" dirty="0"/>
              <a:t>序列化往往性能更好</a:t>
            </a:r>
            <a:r>
              <a:rPr lang="zh-CN" altLang="en-US" dirty="0"/>
              <a:t>。</a:t>
            </a:r>
            <a:endParaRPr lang="en-US" altLang="zh-CN" dirty="0"/>
          </a:p>
          <a:p>
            <a:pPr lvl="2"/>
            <a:endParaRPr lang="en-US" dirty="0"/>
          </a:p>
        </p:txBody>
      </p:sp>
    </p:spTree>
    <p:extLst>
      <p:ext uri="{BB962C8B-B14F-4D97-AF65-F5344CB8AC3E}">
        <p14:creationId xmlns:p14="http://schemas.microsoft.com/office/powerpoint/2010/main" val="3811551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推理时的</a:t>
            </a:r>
            <a:r>
              <a:rPr lang="en-US" altLang="zh-CN" dirty="0"/>
              <a:t>client side batch</a:t>
            </a:r>
            <a:r>
              <a:rPr lang="zh-CN" altLang="en-US" dirty="0"/>
              <a:t>与</a:t>
            </a:r>
            <a:r>
              <a:rPr lang="en-US" altLang="zh-CN" dirty="0"/>
              <a:t>server side batch</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dirty="0"/>
              <a:t>Client side batch</a:t>
            </a:r>
            <a:r>
              <a:rPr lang="zh-CN" altLang="en-US" dirty="0"/>
              <a:t>：</a:t>
            </a:r>
            <a:endParaRPr lang="en-US" altLang="zh-CN" dirty="0"/>
          </a:p>
          <a:p>
            <a:pPr lvl="1"/>
            <a:r>
              <a:rPr lang="zh-CN" altLang="en-US" dirty="0"/>
              <a:t>单个推理请求包括多个</a:t>
            </a:r>
            <a:r>
              <a:rPr lang="en-US" altLang="zh-CN" dirty="0"/>
              <a:t>record</a:t>
            </a:r>
          </a:p>
          <a:p>
            <a:r>
              <a:rPr lang="en-US" altLang="zh-CN" dirty="0"/>
              <a:t>Server side batch</a:t>
            </a:r>
            <a:r>
              <a:rPr lang="zh-CN" altLang="en-US" dirty="0"/>
              <a:t>：</a:t>
            </a:r>
            <a:endParaRPr lang="en-US" altLang="zh-CN" dirty="0"/>
          </a:p>
          <a:p>
            <a:pPr lvl="1"/>
            <a:r>
              <a:rPr lang="en-US" altLang="zh-CN" dirty="0"/>
              <a:t>Server</a:t>
            </a:r>
            <a:r>
              <a:rPr lang="zh-CN" altLang="en-US" dirty="0"/>
              <a:t>侧本身聚合多个不同请求为一个</a:t>
            </a:r>
            <a:r>
              <a:rPr lang="en-US" altLang="zh-CN" dirty="0"/>
              <a:t>batch</a:t>
            </a:r>
          </a:p>
          <a:p>
            <a:pPr lvl="1"/>
            <a:r>
              <a:rPr lang="zh-CN" altLang="en-US" b="1" dirty="0"/>
              <a:t>可以与</a:t>
            </a:r>
            <a:r>
              <a:rPr lang="en-US" altLang="zh-CN" b="1" dirty="0"/>
              <a:t>client side batch</a:t>
            </a:r>
            <a:r>
              <a:rPr lang="zh-CN" altLang="en-US" b="1" dirty="0"/>
              <a:t>结合使用，但是</a:t>
            </a:r>
            <a:r>
              <a:rPr lang="en-US" altLang="zh-CN" b="1" dirty="0"/>
              <a:t>server side batch</a:t>
            </a:r>
            <a:r>
              <a:rPr lang="zh-CN" altLang="en-US" b="1" dirty="0"/>
              <a:t>不见得任何情况下推理速度都快</a:t>
            </a:r>
            <a:endParaRPr lang="en-US" altLang="zh-CN" b="1" dirty="0"/>
          </a:p>
          <a:p>
            <a:pPr lvl="2"/>
            <a:r>
              <a:rPr lang="zh-CN" altLang="en-US" dirty="0"/>
              <a:t>与使用的是</a:t>
            </a:r>
            <a:r>
              <a:rPr lang="en-US" altLang="zh-CN" dirty="0"/>
              <a:t>CPU</a:t>
            </a:r>
            <a:r>
              <a:rPr lang="zh-CN" altLang="en-US" dirty="0"/>
              <a:t>还是</a:t>
            </a:r>
            <a:r>
              <a:rPr lang="en-US" altLang="zh-CN" dirty="0"/>
              <a:t>GPU</a:t>
            </a:r>
            <a:r>
              <a:rPr lang="zh-CN" altLang="en-US" dirty="0"/>
              <a:t>来推理，</a:t>
            </a:r>
            <a:r>
              <a:rPr lang="en-US" altLang="zh-CN" dirty="0"/>
              <a:t>batch</a:t>
            </a:r>
            <a:r>
              <a:rPr lang="zh-CN" altLang="en-US" dirty="0"/>
              <a:t>前的等待时间等因素相关。</a:t>
            </a:r>
            <a:endParaRPr lang="en-US" altLang="zh-CN" dirty="0"/>
          </a:p>
          <a:p>
            <a:r>
              <a:rPr lang="en-US" altLang="zh-CN" dirty="0"/>
              <a:t>Native</a:t>
            </a:r>
            <a:r>
              <a:rPr lang="zh-CN" altLang="en-US" dirty="0"/>
              <a:t>的</a:t>
            </a:r>
            <a:r>
              <a:rPr lang="en-US" altLang="zh-CN" dirty="0" err="1"/>
              <a:t>tensorflow</a:t>
            </a:r>
            <a:r>
              <a:rPr lang="en-US" altLang="zh-CN" dirty="0"/>
              <a:t> serving</a:t>
            </a:r>
            <a:r>
              <a:rPr lang="zh-CN" altLang="en-US" dirty="0"/>
              <a:t>，</a:t>
            </a:r>
            <a:r>
              <a:rPr lang="en-US" altLang="zh-CN" dirty="0" err="1"/>
              <a:t>mxnet</a:t>
            </a:r>
            <a:r>
              <a:rPr lang="en-US" altLang="zh-CN" dirty="0"/>
              <a:t> serving</a:t>
            </a:r>
            <a:r>
              <a:rPr lang="zh-CN" altLang="en-US" dirty="0"/>
              <a:t>，</a:t>
            </a:r>
            <a:r>
              <a:rPr lang="en-US" altLang="zh-CN" dirty="0" err="1"/>
              <a:t>pytorch</a:t>
            </a:r>
            <a:r>
              <a:rPr lang="en-US" altLang="zh-CN" dirty="0"/>
              <a:t> serving</a:t>
            </a:r>
            <a:r>
              <a:rPr lang="zh-CN" altLang="en-US" dirty="0"/>
              <a:t>都是支持</a:t>
            </a:r>
            <a:r>
              <a:rPr lang="en-US" altLang="zh-CN" dirty="0"/>
              <a:t>client side batch</a:t>
            </a:r>
            <a:r>
              <a:rPr lang="zh-CN" altLang="en-US" dirty="0"/>
              <a:t>和</a:t>
            </a:r>
            <a:r>
              <a:rPr lang="en-US" altLang="zh-CN" dirty="0"/>
              <a:t>server side batch</a:t>
            </a:r>
            <a:r>
              <a:rPr lang="zh-CN" altLang="en-US" dirty="0"/>
              <a:t>的：</a:t>
            </a:r>
            <a:endParaRPr lang="en-US" altLang="zh-CN" dirty="0"/>
          </a:p>
          <a:p>
            <a:pPr lvl="1"/>
            <a:r>
              <a:rPr lang="zh-CN" altLang="en-US" dirty="0"/>
              <a:t>对于</a:t>
            </a:r>
            <a:r>
              <a:rPr lang="en-US" altLang="zh-CN" dirty="0" err="1"/>
              <a:t>tensorflow</a:t>
            </a:r>
            <a:r>
              <a:rPr lang="en-US" altLang="zh-CN" dirty="0"/>
              <a:t> serving</a:t>
            </a:r>
            <a:r>
              <a:rPr lang="zh-CN" altLang="en-US" dirty="0"/>
              <a:t>，通过</a:t>
            </a:r>
            <a:r>
              <a:rPr lang="en-US" altLang="zh-CN" dirty="0" err="1"/>
              <a:t>SageMaker</a:t>
            </a:r>
            <a:r>
              <a:rPr lang="en-US" altLang="zh-CN" dirty="0"/>
              <a:t> high level API</a:t>
            </a:r>
            <a:r>
              <a:rPr lang="zh-CN" altLang="en-US" dirty="0"/>
              <a:t>设置</a:t>
            </a:r>
            <a:r>
              <a:rPr lang="en-US" dirty="0"/>
              <a:t>SAGEMAKER_TFS_ENABLE_BATCHING</a:t>
            </a:r>
            <a:r>
              <a:rPr lang="zh-CN" altLang="en-US" dirty="0"/>
              <a:t>为</a:t>
            </a:r>
            <a:r>
              <a:rPr lang="en-US" altLang="zh-CN" dirty="0"/>
              <a:t>true</a:t>
            </a:r>
            <a:r>
              <a:rPr lang="zh-CN" altLang="en-US" dirty="0"/>
              <a:t>开启</a:t>
            </a:r>
            <a:r>
              <a:rPr lang="en-US" altLang="zh-CN" dirty="0"/>
              <a:t>server side batch</a:t>
            </a:r>
            <a:r>
              <a:rPr lang="zh-CN" altLang="en-US" dirty="0"/>
              <a:t>。</a:t>
            </a:r>
            <a:endParaRPr lang="en-US" altLang="zh-CN" dirty="0"/>
          </a:p>
          <a:p>
            <a:pPr lvl="1"/>
            <a:r>
              <a:rPr lang="zh-CN" altLang="en-US" dirty="0"/>
              <a:t>对于</a:t>
            </a:r>
            <a:r>
              <a:rPr lang="en-US" altLang="zh-CN" dirty="0" err="1"/>
              <a:t>mxnet</a:t>
            </a:r>
            <a:r>
              <a:rPr lang="zh-CN" altLang="en-US" dirty="0"/>
              <a:t>和</a:t>
            </a:r>
            <a:r>
              <a:rPr lang="en-US" altLang="zh-CN" dirty="0" err="1"/>
              <a:t>pytorch</a:t>
            </a:r>
            <a:r>
              <a:rPr lang="en-US" altLang="zh-CN" dirty="0"/>
              <a:t> serving</a:t>
            </a:r>
            <a:r>
              <a:rPr lang="zh-CN" altLang="en-US" dirty="0"/>
              <a:t>，需要通过所谓的</a:t>
            </a:r>
            <a:r>
              <a:rPr lang="en-US" altLang="zh-CN" dirty="0"/>
              <a:t>managed REST API</a:t>
            </a:r>
            <a:r>
              <a:rPr lang="zh-CN" altLang="en-US" dirty="0"/>
              <a:t>来设置</a:t>
            </a:r>
            <a:r>
              <a:rPr lang="en-US" altLang="zh-CN" dirty="0"/>
              <a:t>batch size</a:t>
            </a:r>
            <a:r>
              <a:rPr lang="zh-CN" altLang="en-US" dirty="0"/>
              <a:t>来开启</a:t>
            </a:r>
            <a:r>
              <a:rPr lang="en-US" altLang="zh-CN" dirty="0"/>
              <a:t>server side batch</a:t>
            </a:r>
            <a:r>
              <a:rPr lang="zh-CN" altLang="en-US" dirty="0"/>
              <a:t>。但是当前</a:t>
            </a:r>
            <a:r>
              <a:rPr lang="en-US" altLang="zh-CN" dirty="0" err="1"/>
              <a:t>Sagemaker</a:t>
            </a:r>
            <a:r>
              <a:rPr lang="zh-CN" altLang="en-US" dirty="0"/>
              <a:t>的</a:t>
            </a:r>
            <a:r>
              <a:rPr lang="en-US" altLang="zh-CN" dirty="0" err="1"/>
              <a:t>mxnet</a:t>
            </a:r>
            <a:r>
              <a:rPr lang="en-US" altLang="zh-CN" dirty="0"/>
              <a:t> serving</a:t>
            </a:r>
            <a:r>
              <a:rPr lang="zh-CN" altLang="en-US" dirty="0"/>
              <a:t>和</a:t>
            </a:r>
            <a:r>
              <a:rPr lang="en-US" altLang="zh-CN" dirty="0" err="1"/>
              <a:t>pytorch</a:t>
            </a:r>
            <a:r>
              <a:rPr lang="en-US" altLang="zh-CN" dirty="0"/>
              <a:t> serving</a:t>
            </a:r>
            <a:r>
              <a:rPr lang="zh-CN" altLang="en-US" dirty="0"/>
              <a:t>当前还不支持设置</a:t>
            </a:r>
            <a:r>
              <a:rPr lang="en-US" altLang="zh-CN" dirty="0"/>
              <a:t>server side batch</a:t>
            </a:r>
            <a:r>
              <a:rPr lang="zh-CN" altLang="en-US" dirty="0"/>
              <a:t>。</a:t>
            </a:r>
            <a:endParaRPr lang="en-US" altLang="zh-CN" dirty="0"/>
          </a:p>
          <a:p>
            <a:r>
              <a:rPr lang="en-US" altLang="zh-CN" dirty="0" err="1"/>
              <a:t>SageMaker</a:t>
            </a:r>
            <a:r>
              <a:rPr lang="zh-CN" altLang="en-US" dirty="0"/>
              <a:t>的</a:t>
            </a:r>
            <a:r>
              <a:rPr lang="en-US" altLang="zh-CN" dirty="0"/>
              <a:t>neo</a:t>
            </a:r>
            <a:r>
              <a:rPr lang="zh-CN" altLang="en-US" dirty="0"/>
              <a:t>对</a:t>
            </a:r>
            <a:r>
              <a:rPr lang="en-US" altLang="zh-CN" dirty="0"/>
              <a:t>batch</a:t>
            </a:r>
            <a:r>
              <a:rPr lang="zh-CN" altLang="en-US" dirty="0"/>
              <a:t>的支持：</a:t>
            </a:r>
            <a:endParaRPr lang="en-US" altLang="zh-CN" dirty="0"/>
          </a:p>
          <a:p>
            <a:pPr lvl="1"/>
            <a:r>
              <a:rPr lang="zh-CN" altLang="en-US" dirty="0"/>
              <a:t>编译时设置的</a:t>
            </a:r>
            <a:r>
              <a:rPr lang="en-US" altLang="zh-CN" dirty="0"/>
              <a:t>input shape</a:t>
            </a:r>
            <a:r>
              <a:rPr lang="zh-CN" altLang="en-US" dirty="0"/>
              <a:t>的第一个维度即推理时单个请求的</a:t>
            </a:r>
            <a:r>
              <a:rPr lang="en-US" altLang="zh-CN" dirty="0"/>
              <a:t>batch size</a:t>
            </a:r>
            <a:r>
              <a:rPr lang="zh-CN" altLang="en-US" dirty="0"/>
              <a:t>，这个是</a:t>
            </a:r>
            <a:r>
              <a:rPr lang="en-US" altLang="zh-CN" dirty="0"/>
              <a:t>fix</a:t>
            </a:r>
            <a:r>
              <a:rPr lang="zh-CN" altLang="en-US" dirty="0"/>
              <a:t>的。</a:t>
            </a:r>
            <a:endParaRPr lang="en-US" altLang="zh-CN" dirty="0"/>
          </a:p>
          <a:p>
            <a:pPr lvl="1"/>
            <a:r>
              <a:rPr lang="zh-CN" altLang="en-US" dirty="0"/>
              <a:t>本质上是</a:t>
            </a:r>
            <a:r>
              <a:rPr lang="en-US" altLang="zh-CN" dirty="0"/>
              <a:t>fixed client side batch</a:t>
            </a:r>
            <a:r>
              <a:rPr lang="zh-CN" altLang="en-US" dirty="0"/>
              <a:t>。</a:t>
            </a:r>
            <a:endParaRPr lang="en-US" altLang="zh-CN" dirty="0"/>
          </a:p>
          <a:p>
            <a:endParaRPr lang="en-US" dirty="0"/>
          </a:p>
        </p:txBody>
      </p:sp>
    </p:spTree>
    <p:extLst>
      <p:ext uri="{BB962C8B-B14F-4D97-AF65-F5344CB8AC3E}">
        <p14:creationId xmlns:p14="http://schemas.microsoft.com/office/powerpoint/2010/main" val="397117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inference pipeline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Inference pipeline</a:t>
            </a:r>
            <a:r>
              <a:rPr lang="zh-CN" altLang="en-US" dirty="0"/>
              <a:t>的特点：</a:t>
            </a:r>
            <a:endParaRPr lang="en-US" altLang="zh-CN" dirty="0"/>
          </a:p>
          <a:p>
            <a:pPr lvl="1"/>
            <a:r>
              <a:rPr lang="zh-CN" altLang="en-US" dirty="0"/>
              <a:t>目前最多可以部署</a:t>
            </a:r>
            <a:r>
              <a:rPr lang="en-US" altLang="zh-CN" dirty="0"/>
              <a:t>5</a:t>
            </a:r>
            <a:r>
              <a:rPr lang="zh-CN" altLang="en-US" dirty="0"/>
              <a:t>个容器。</a:t>
            </a:r>
            <a:endParaRPr lang="en-US" altLang="zh-CN" dirty="0"/>
          </a:p>
          <a:p>
            <a:pPr lvl="1"/>
            <a:r>
              <a:rPr lang="en-US" altLang="zh-CN" dirty="0"/>
              <a:t>Pipeline</a:t>
            </a:r>
            <a:r>
              <a:rPr lang="zh-CN" altLang="en-US" dirty="0"/>
              <a:t>中最多可以包括一个</a:t>
            </a:r>
            <a:r>
              <a:rPr lang="en-US" altLang="zh-CN" dirty="0"/>
              <a:t>multiple model container</a:t>
            </a:r>
            <a:r>
              <a:rPr lang="zh-CN" altLang="en-US" dirty="0"/>
              <a:t>（</a:t>
            </a:r>
            <a:r>
              <a:rPr lang="en-US" altLang="zh-CN" dirty="0"/>
              <a:t>MME container</a:t>
            </a:r>
            <a:r>
              <a:rPr lang="zh-CN" altLang="en-US" dirty="0"/>
              <a:t>）。</a:t>
            </a:r>
            <a:endParaRPr lang="en-US" altLang="zh-CN" dirty="0"/>
          </a:p>
          <a:p>
            <a:pPr lvl="1"/>
            <a:r>
              <a:rPr lang="en-US" altLang="zh-CN" dirty="0"/>
              <a:t>Pipeline</a:t>
            </a:r>
            <a:r>
              <a:rPr lang="zh-CN" altLang="en-US" dirty="0"/>
              <a:t>的所有容器都是部署在同一个推理实例上。</a:t>
            </a:r>
            <a:endParaRPr lang="en-US" altLang="zh-CN" dirty="0"/>
          </a:p>
          <a:p>
            <a:pPr lvl="1"/>
            <a:r>
              <a:rPr lang="zh-CN" altLang="en-US" b="1" dirty="0"/>
              <a:t>每个容器的输出由</a:t>
            </a:r>
            <a:r>
              <a:rPr lang="en-US" altLang="zh-CN" b="1" dirty="0" err="1"/>
              <a:t>Sagemaker</a:t>
            </a:r>
            <a:r>
              <a:rPr lang="zh-CN" altLang="en-US" b="1" dirty="0"/>
              <a:t>内部组件做中转，该组件把上一个容器的输出做为新的</a:t>
            </a:r>
            <a:r>
              <a:rPr lang="en-US" altLang="zh-CN" b="1" dirty="0"/>
              <a:t>request</a:t>
            </a:r>
            <a:r>
              <a:rPr lang="zh-CN" altLang="en-US" b="1" dirty="0"/>
              <a:t>发送到下一个容器</a:t>
            </a:r>
            <a:r>
              <a:rPr lang="zh-CN" altLang="en-US" dirty="0"/>
              <a:t>。拓扑类似如下：</a:t>
            </a:r>
            <a:endParaRPr lang="en-US" altLang="zh-CN" dirty="0"/>
          </a:p>
          <a:p>
            <a:pPr lvl="2"/>
            <a:r>
              <a:rPr lang="en-US" altLang="zh-CN" dirty="0" err="1"/>
              <a:t>Sagemaker</a:t>
            </a:r>
            <a:r>
              <a:rPr lang="en-US" altLang="zh-CN" dirty="0"/>
              <a:t> proxy/agent-</a:t>
            </a:r>
            <a:r>
              <a:rPr lang="en-US" altLang="zh-CN" dirty="0">
                <a:sym typeface="Wingdings" panose="05000000000000000000" pitchFamily="2" charset="2"/>
              </a:rPr>
              <a:t>first container-</a:t>
            </a:r>
            <a:r>
              <a:rPr lang="en-US" altLang="zh-CN" dirty="0" err="1">
                <a:sym typeface="Wingdings" panose="05000000000000000000" pitchFamily="2" charset="2"/>
              </a:rPr>
              <a:t>sagemaker</a:t>
            </a:r>
            <a:r>
              <a:rPr lang="en-US" altLang="zh-CN" dirty="0">
                <a:sym typeface="Wingdings" panose="05000000000000000000" pitchFamily="2" charset="2"/>
              </a:rPr>
              <a:t> proxy/</a:t>
            </a:r>
            <a:r>
              <a:rPr lang="en-US" altLang="zh-CN" dirty="0" err="1">
                <a:sym typeface="Wingdings" panose="05000000000000000000" pitchFamily="2" charset="2"/>
              </a:rPr>
              <a:t>agentsecond</a:t>
            </a:r>
            <a:r>
              <a:rPr lang="en-US" altLang="zh-CN" dirty="0">
                <a:sym typeface="Wingdings" panose="05000000000000000000" pitchFamily="2" charset="2"/>
              </a:rPr>
              <a:t> container-……</a:t>
            </a:r>
          </a:p>
          <a:p>
            <a:pPr lvl="1"/>
            <a:r>
              <a:rPr lang="zh-CN" altLang="en-US" dirty="0">
                <a:sym typeface="Wingdings" panose="05000000000000000000" pitchFamily="2" charset="2"/>
              </a:rPr>
              <a:t>每个容器中的</a:t>
            </a:r>
            <a:r>
              <a:rPr lang="en-US" altLang="zh-CN" dirty="0" err="1">
                <a:sym typeface="Wingdings" panose="05000000000000000000" pitchFamily="2" charset="2"/>
              </a:rPr>
              <a:t>sagemaker</a:t>
            </a:r>
            <a:r>
              <a:rPr lang="en-US" altLang="zh-CN" dirty="0">
                <a:sym typeface="Wingdings" panose="05000000000000000000" pitchFamily="2" charset="2"/>
              </a:rPr>
              <a:t> model</a:t>
            </a:r>
            <a:r>
              <a:rPr lang="zh-CN" altLang="en-US" dirty="0">
                <a:sym typeface="Wingdings" panose="05000000000000000000" pitchFamily="2" charset="2"/>
              </a:rPr>
              <a:t>都可以提供</a:t>
            </a:r>
            <a:r>
              <a:rPr lang="en-US" altLang="zh-CN" dirty="0">
                <a:sym typeface="Wingdings" panose="05000000000000000000" pitchFamily="2" charset="2"/>
              </a:rPr>
              <a:t>inference.py</a:t>
            </a:r>
            <a:r>
              <a:rPr lang="zh-CN" altLang="en-US" dirty="0">
                <a:sym typeface="Wingdings" panose="05000000000000000000" pitchFamily="2" charset="2"/>
              </a:rPr>
              <a:t>来使用自己的数据预处理和后处理逻辑。</a:t>
            </a:r>
            <a:endParaRPr lang="en-US" altLang="zh-CN" dirty="0">
              <a:sym typeface="Wingdings" panose="05000000000000000000" pitchFamily="2" charset="2"/>
            </a:endParaRPr>
          </a:p>
          <a:p>
            <a:r>
              <a:rPr lang="zh-CN" altLang="en-US" dirty="0"/>
              <a:t>什么时候使用？</a:t>
            </a:r>
            <a:endParaRPr lang="en-US" altLang="zh-CN" dirty="0"/>
          </a:p>
          <a:p>
            <a:pPr lvl="1"/>
            <a:r>
              <a:rPr lang="en-US" altLang="zh-CN" dirty="0" err="1"/>
              <a:t>Sklearn</a:t>
            </a:r>
            <a:r>
              <a:rPr lang="zh-CN" altLang="en-US" dirty="0"/>
              <a:t>或</a:t>
            </a:r>
            <a:r>
              <a:rPr lang="en-US" altLang="zh-CN" dirty="0" err="1"/>
              <a:t>sparkml</a:t>
            </a:r>
            <a:r>
              <a:rPr lang="zh-CN" altLang="en-US" dirty="0"/>
              <a:t>特征工程拟合后的所谓</a:t>
            </a:r>
            <a:r>
              <a:rPr lang="en-US" altLang="zh-CN" dirty="0"/>
              <a:t>transformer</a:t>
            </a:r>
            <a:r>
              <a:rPr lang="zh-CN" altLang="en-US" dirty="0"/>
              <a:t> </a:t>
            </a:r>
            <a:r>
              <a:rPr lang="en-US" altLang="zh-CN" dirty="0"/>
              <a:t>+ </a:t>
            </a:r>
            <a:r>
              <a:rPr lang="en-US" altLang="zh-CN" dirty="0" err="1"/>
              <a:t>SageMaker</a:t>
            </a:r>
            <a:r>
              <a:rPr lang="en-US" altLang="zh-CN" dirty="0"/>
              <a:t> </a:t>
            </a:r>
            <a:r>
              <a:rPr lang="zh-CN" altLang="en-US" dirty="0"/>
              <a:t>训练好的模型</a:t>
            </a:r>
            <a:endParaRPr lang="en-US" altLang="zh-CN" dirty="0"/>
          </a:p>
          <a:p>
            <a:pPr lvl="1"/>
            <a:r>
              <a:rPr lang="en-US" altLang="zh-CN" dirty="0" err="1"/>
              <a:t>SageMaker</a:t>
            </a:r>
            <a:r>
              <a:rPr lang="en-US" altLang="zh-CN" dirty="0"/>
              <a:t> processing</a:t>
            </a:r>
            <a:r>
              <a:rPr lang="zh-CN" altLang="en-US" dirty="0"/>
              <a:t>特征工程拟合后的</a:t>
            </a:r>
            <a:r>
              <a:rPr lang="en-US" altLang="zh-CN" dirty="0"/>
              <a:t>transformer + </a:t>
            </a:r>
            <a:r>
              <a:rPr lang="en-US" altLang="zh-CN" dirty="0" err="1"/>
              <a:t>SageMaker</a:t>
            </a:r>
            <a:r>
              <a:rPr lang="zh-CN" altLang="en-US" dirty="0"/>
              <a:t>训练好的模型</a:t>
            </a:r>
            <a:endParaRPr lang="en-US" altLang="zh-CN" dirty="0"/>
          </a:p>
          <a:p>
            <a:pPr lvl="1"/>
            <a:r>
              <a:rPr lang="en-US" altLang="zh-CN" dirty="0" err="1"/>
              <a:t>Sagemaker</a:t>
            </a:r>
            <a:r>
              <a:rPr lang="zh-CN" altLang="en-US" dirty="0"/>
              <a:t>训练好的多个模型做成的</a:t>
            </a:r>
            <a:r>
              <a:rPr lang="en-US" altLang="zh-CN" dirty="0"/>
              <a:t>pipeline</a:t>
            </a:r>
          </a:p>
          <a:p>
            <a:endParaRPr lang="en-US" dirty="0"/>
          </a:p>
        </p:txBody>
      </p:sp>
    </p:spTree>
    <p:extLst>
      <p:ext uri="{BB962C8B-B14F-4D97-AF65-F5344CB8AC3E}">
        <p14:creationId xmlns:p14="http://schemas.microsoft.com/office/powerpoint/2010/main" val="84747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数据集</a:t>
            </a:r>
            <a:r>
              <a:rPr lang="en-US" altLang="zh-CN" dirty="0"/>
              <a:t>Input mode</a:t>
            </a:r>
            <a:r>
              <a:rPr lang="zh-CN" altLang="en-US" dirty="0"/>
              <a:t>：</a:t>
            </a:r>
            <a:r>
              <a:rPr lang="en-US" altLang="zh-CN" dirty="0"/>
              <a:t>File mode </a:t>
            </a:r>
            <a:r>
              <a:rPr lang="zh-CN" altLang="en-US" dirty="0"/>
              <a:t>和</a:t>
            </a:r>
            <a:r>
              <a:rPr lang="en-US" altLang="zh-CN" dirty="0"/>
              <a:t>Pipe mode</a:t>
            </a:r>
            <a:endParaRPr lang="en-US" dirty="0"/>
          </a:p>
        </p:txBody>
      </p:sp>
      <p:sp>
        <p:nvSpPr>
          <p:cNvPr id="3" name="Content Placeholder 2"/>
          <p:cNvSpPr>
            <a:spLocks noGrp="1"/>
          </p:cNvSpPr>
          <p:nvPr>
            <p:ph idx="1"/>
          </p:nvPr>
        </p:nvSpPr>
        <p:spPr/>
        <p:txBody>
          <a:bodyPr/>
          <a:lstStyle/>
          <a:p>
            <a:pPr marL="0" indent="0">
              <a:buNone/>
            </a:pPr>
            <a:endParaRPr lang="en-US" altLang="zh-CN" dirty="0"/>
          </a:p>
          <a:p>
            <a:endParaRPr lang="en-US" dirty="0"/>
          </a:p>
        </p:txBody>
      </p:sp>
      <p:pic>
        <p:nvPicPr>
          <p:cNvPr id="4" name="Content Placeholder 3"/>
          <p:cNvPicPr>
            <a:picLocks noChangeAspect="1"/>
          </p:cNvPicPr>
          <p:nvPr/>
        </p:nvPicPr>
        <p:blipFill>
          <a:blip r:embed="rId3"/>
          <a:stretch>
            <a:fillRect/>
          </a:stretch>
        </p:blipFill>
        <p:spPr>
          <a:xfrm>
            <a:off x="1024759" y="1825626"/>
            <a:ext cx="9995338" cy="4486274"/>
          </a:xfrm>
          <a:prstGeom prst="rect">
            <a:avLst/>
          </a:prstGeom>
        </p:spPr>
      </p:pic>
    </p:spTree>
    <p:extLst>
      <p:ext uri="{BB962C8B-B14F-4D97-AF65-F5344CB8AC3E}">
        <p14:creationId xmlns:p14="http://schemas.microsoft.com/office/powerpoint/2010/main" val="1395015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Multi-model endpoint(MME)</a:t>
            </a:r>
            <a:r>
              <a:rPr lang="zh-CN" altLang="en-US" dirty="0"/>
              <a:t>部署</a:t>
            </a:r>
            <a:endParaRPr lang="en-US" dirty="0"/>
          </a:p>
        </p:txBody>
      </p:sp>
      <p:sp>
        <p:nvSpPr>
          <p:cNvPr id="3" name="Content Placeholder 2"/>
          <p:cNvSpPr>
            <a:spLocks noGrp="1"/>
          </p:cNvSpPr>
          <p:nvPr>
            <p:ph idx="1"/>
          </p:nvPr>
        </p:nvSpPr>
        <p:spPr>
          <a:xfrm>
            <a:off x="838200" y="1825625"/>
            <a:ext cx="10515600" cy="4780128"/>
          </a:xfrm>
        </p:spPr>
        <p:txBody>
          <a:bodyPr>
            <a:normAutofit fontScale="92500" lnSpcReduction="10000"/>
          </a:bodyPr>
          <a:lstStyle/>
          <a:p>
            <a:r>
              <a:rPr lang="en-US" altLang="zh-CN" dirty="0"/>
              <a:t>MME</a:t>
            </a:r>
            <a:r>
              <a:rPr lang="zh-CN" altLang="en-US" dirty="0"/>
              <a:t>使用共享的容器和内存资源来托管多个模型。</a:t>
            </a:r>
            <a:endParaRPr lang="en-US" altLang="zh-CN" dirty="0"/>
          </a:p>
          <a:p>
            <a:pPr lvl="1"/>
            <a:r>
              <a:rPr lang="zh-CN" altLang="en-US" dirty="0"/>
              <a:t>当前</a:t>
            </a:r>
            <a:r>
              <a:rPr lang="en-US" altLang="zh-CN" dirty="0"/>
              <a:t>MME</a:t>
            </a:r>
            <a:r>
              <a:rPr lang="zh-CN" altLang="en-US" dirty="0"/>
              <a:t>只是支持</a:t>
            </a:r>
            <a:r>
              <a:rPr lang="en-US" altLang="zh-CN" dirty="0"/>
              <a:t>CPU</a:t>
            </a:r>
            <a:r>
              <a:rPr lang="zh-CN" altLang="en-US" dirty="0"/>
              <a:t>推理实例。</a:t>
            </a:r>
            <a:endParaRPr lang="en-US" altLang="zh-CN" dirty="0"/>
          </a:p>
          <a:p>
            <a:r>
              <a:rPr lang="zh-CN" altLang="en-US" dirty="0"/>
              <a:t>客户端调用时如何区分同一个</a:t>
            </a:r>
            <a:r>
              <a:rPr lang="en-US" altLang="zh-CN" dirty="0"/>
              <a:t>endpoint</a:t>
            </a:r>
            <a:r>
              <a:rPr lang="zh-CN" altLang="en-US" dirty="0"/>
              <a:t>的不同模型？</a:t>
            </a:r>
            <a:endParaRPr lang="en-US" altLang="zh-CN" dirty="0"/>
          </a:p>
          <a:p>
            <a:pPr lvl="1"/>
            <a:r>
              <a:rPr lang="zh-CN" altLang="en-US" b="1" dirty="0"/>
              <a:t>设置</a:t>
            </a:r>
            <a:r>
              <a:rPr lang="en-US" altLang="zh-CN" b="1" dirty="0" err="1"/>
              <a:t>TargetModel</a:t>
            </a:r>
            <a:r>
              <a:rPr lang="zh-CN" altLang="en-US" b="1" dirty="0"/>
              <a:t>用来区分不同的模型</a:t>
            </a:r>
            <a:r>
              <a:rPr lang="zh-CN" altLang="en-US" dirty="0"/>
              <a:t>。</a:t>
            </a:r>
            <a:endParaRPr lang="en-US" altLang="zh-CN" dirty="0"/>
          </a:p>
          <a:p>
            <a:r>
              <a:rPr lang="zh-CN" altLang="en-US" dirty="0"/>
              <a:t>优点：</a:t>
            </a:r>
            <a:endParaRPr lang="en-US" altLang="zh-CN" dirty="0"/>
          </a:p>
          <a:p>
            <a:pPr lvl="1"/>
            <a:r>
              <a:rPr lang="zh-CN" altLang="en-US" dirty="0"/>
              <a:t>与单模型终端节点相比，可以</a:t>
            </a:r>
            <a:r>
              <a:rPr lang="zh-CN" altLang="en-US" b="1" dirty="0"/>
              <a:t>提高终端节点利用率，从而降低托管成本</a:t>
            </a:r>
            <a:r>
              <a:rPr lang="zh-CN" altLang="en-US" dirty="0"/>
              <a:t>。</a:t>
            </a:r>
            <a:endParaRPr lang="en-US" altLang="zh-CN" dirty="0"/>
          </a:p>
          <a:p>
            <a:pPr lvl="1"/>
            <a:r>
              <a:rPr lang="zh-CN" altLang="en-US" b="1" dirty="0"/>
              <a:t>动态的管理硬盘中的模型和加载到</a:t>
            </a:r>
            <a:r>
              <a:rPr lang="en-US" b="1" dirty="0"/>
              <a:t>RAM</a:t>
            </a:r>
            <a:r>
              <a:rPr lang="zh-CN" altLang="en-US" b="1" dirty="0"/>
              <a:t>中的模型：</a:t>
            </a:r>
            <a:endParaRPr lang="en-US" b="1" dirty="0"/>
          </a:p>
          <a:p>
            <a:pPr lvl="2"/>
            <a:r>
              <a:rPr lang="zh-CN" altLang="en-US" b="1" dirty="0"/>
              <a:t>具有</a:t>
            </a:r>
            <a:r>
              <a:rPr lang="en-US" b="1" dirty="0"/>
              <a:t>lazy </a:t>
            </a:r>
            <a:r>
              <a:rPr lang="zh-CN" altLang="en-US" b="1" dirty="0"/>
              <a:t>下载模型到硬盘，从硬盘加载模型到</a:t>
            </a:r>
            <a:r>
              <a:rPr lang="en-US" altLang="zh-CN" b="1" dirty="0"/>
              <a:t>RAM</a:t>
            </a:r>
            <a:r>
              <a:rPr lang="zh-CN" altLang="en-US" b="1" dirty="0"/>
              <a:t>，删除硬盘中的模型和卸载</a:t>
            </a:r>
            <a:r>
              <a:rPr lang="en-US" b="1" dirty="0"/>
              <a:t>RAM</a:t>
            </a:r>
            <a:r>
              <a:rPr lang="zh-CN" altLang="en-US" b="1" dirty="0"/>
              <a:t>中的模型等功能</a:t>
            </a:r>
            <a:r>
              <a:rPr lang="zh-CN" altLang="en-US" dirty="0"/>
              <a:t>。</a:t>
            </a:r>
            <a:endParaRPr lang="en-US" altLang="zh-CN" dirty="0"/>
          </a:p>
          <a:p>
            <a:pPr lvl="3"/>
            <a:r>
              <a:rPr lang="zh-CN" altLang="en-US" b="1" dirty="0"/>
              <a:t>这个功能与</a:t>
            </a:r>
            <a:r>
              <a:rPr lang="en-US" altLang="zh-CN" b="1" dirty="0" err="1"/>
              <a:t>tensorflow</a:t>
            </a:r>
            <a:r>
              <a:rPr lang="en-US" altLang="zh-CN" b="1" dirty="0"/>
              <a:t> serving</a:t>
            </a:r>
            <a:r>
              <a:rPr lang="zh-CN" altLang="en-US" b="1" dirty="0"/>
              <a:t>本身可以</a:t>
            </a:r>
            <a:r>
              <a:rPr lang="en-US" altLang="zh-CN" b="1" dirty="0"/>
              <a:t>host</a:t>
            </a:r>
            <a:r>
              <a:rPr lang="zh-CN" altLang="en-US" b="1" dirty="0"/>
              <a:t>多个</a:t>
            </a:r>
            <a:r>
              <a:rPr lang="en-US" altLang="zh-CN" b="1" dirty="0"/>
              <a:t>model</a:t>
            </a:r>
            <a:r>
              <a:rPr lang="zh-CN" altLang="en-US" b="1" dirty="0"/>
              <a:t>是不同的</a:t>
            </a:r>
            <a:r>
              <a:rPr lang="zh-CN" altLang="en-US" dirty="0"/>
              <a:t>，尽管</a:t>
            </a:r>
            <a:r>
              <a:rPr lang="en-US" altLang="zh-CN" dirty="0" err="1"/>
              <a:t>sagemaker</a:t>
            </a:r>
            <a:r>
              <a:rPr lang="en-US" altLang="zh-CN" dirty="0"/>
              <a:t> multiple model endpoint</a:t>
            </a:r>
            <a:r>
              <a:rPr lang="zh-CN" altLang="en-US" dirty="0"/>
              <a:t>可以利用</a:t>
            </a:r>
            <a:r>
              <a:rPr lang="en-US" altLang="zh-CN" dirty="0"/>
              <a:t>TFS</a:t>
            </a:r>
            <a:r>
              <a:rPr lang="zh-CN" altLang="en-US" dirty="0"/>
              <a:t>的</a:t>
            </a:r>
            <a:r>
              <a:rPr lang="en-US" dirty="0" err="1"/>
              <a:t>model_config_list</a:t>
            </a:r>
            <a:r>
              <a:rPr lang="zh-CN" altLang="en-US" dirty="0"/>
              <a:t>来对</a:t>
            </a:r>
            <a:r>
              <a:rPr lang="en-US" altLang="zh-CN" dirty="0"/>
              <a:t>model name</a:t>
            </a:r>
            <a:r>
              <a:rPr lang="zh-CN" altLang="en-US" dirty="0"/>
              <a:t>进行增加和删除来实现动态的模型加载和卸载。</a:t>
            </a:r>
            <a:endParaRPr lang="en-US" altLang="zh-CN" dirty="0"/>
          </a:p>
          <a:p>
            <a:r>
              <a:rPr lang="zh-CN" altLang="en-US" dirty="0"/>
              <a:t>不适合的场景：</a:t>
            </a:r>
            <a:endParaRPr lang="en-US" altLang="zh-CN" dirty="0"/>
          </a:p>
          <a:p>
            <a:pPr lvl="1"/>
            <a:r>
              <a:rPr lang="zh-CN" altLang="en-US" b="1" dirty="0"/>
              <a:t>不适合对模型推理有较高的 </a:t>
            </a:r>
            <a:r>
              <a:rPr lang="en-US" altLang="zh-CN" b="1" dirty="0"/>
              <a:t>QPS </a:t>
            </a:r>
            <a:r>
              <a:rPr lang="zh-CN" altLang="en-US" b="1" dirty="0"/>
              <a:t>或延迟要求的情况</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2608005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a:t>常用场景：</a:t>
            </a:r>
            <a:endParaRPr lang="en-US" altLang="zh-CN" dirty="0"/>
          </a:p>
          <a:p>
            <a:pPr lvl="1"/>
            <a:r>
              <a:rPr lang="zh-CN" altLang="en-US" dirty="0"/>
              <a:t>对一个</a:t>
            </a:r>
            <a:r>
              <a:rPr lang="en-US" altLang="zh-CN" dirty="0"/>
              <a:t>ML</a:t>
            </a:r>
            <a:r>
              <a:rPr lang="zh-CN" altLang="en-US" dirty="0"/>
              <a:t>任务（比如预测全中国的某服装销量）拆分为多个类似的小任务（比如拆分为每个省份一个小任务），每个小任务一个模型，这些模型都托管在一个</a:t>
            </a:r>
            <a:r>
              <a:rPr lang="en-US" altLang="zh-CN" dirty="0"/>
              <a:t>endpoint</a:t>
            </a:r>
            <a:r>
              <a:rPr lang="zh-CN" altLang="en-US" dirty="0"/>
              <a:t>下由客户端调用。</a:t>
            </a:r>
            <a:endParaRPr lang="en-US" altLang="zh-CN" dirty="0"/>
          </a:p>
          <a:p>
            <a:r>
              <a:rPr lang="en-US" altLang="zh-CN" dirty="0"/>
              <a:t>Tips</a:t>
            </a:r>
            <a:r>
              <a:rPr lang="zh-CN" altLang="en-US" dirty="0"/>
              <a:t>：</a:t>
            </a:r>
            <a:endParaRPr lang="en-US" altLang="zh-CN" dirty="0"/>
          </a:p>
          <a:p>
            <a:pPr lvl="1"/>
            <a:r>
              <a:rPr lang="zh-CN" altLang="en-US" dirty="0"/>
              <a:t>使用</a:t>
            </a:r>
            <a:r>
              <a:rPr lang="en-US" altLang="zh-CN" dirty="0" err="1"/>
              <a:t>Sagemaker</a:t>
            </a:r>
            <a:r>
              <a:rPr lang="zh-CN" altLang="en-US" dirty="0"/>
              <a:t>的</a:t>
            </a:r>
            <a:r>
              <a:rPr lang="en-US" altLang="zh-CN" dirty="0"/>
              <a:t>MME</a:t>
            </a:r>
            <a:r>
              <a:rPr lang="zh-CN" altLang="en-US" dirty="0"/>
              <a:t>部署的时候会用到 </a:t>
            </a:r>
            <a:r>
              <a:rPr lang="en-US" altLang="zh-CN" dirty="0"/>
              <a:t>class </a:t>
            </a:r>
            <a:r>
              <a:rPr lang="en-US" altLang="zh-CN" dirty="0" err="1"/>
              <a:t>MultiDataModel</a:t>
            </a:r>
            <a:r>
              <a:rPr lang="zh-CN" altLang="en-US" dirty="0"/>
              <a:t>，要使用它的方法</a:t>
            </a:r>
            <a:r>
              <a:rPr lang="en-US" altLang="zh-CN" dirty="0" err="1"/>
              <a:t>add_model</a:t>
            </a:r>
            <a:r>
              <a:rPr lang="en-US" altLang="zh-CN" dirty="0"/>
              <a:t>()</a:t>
            </a:r>
            <a:r>
              <a:rPr lang="zh-CN" altLang="en-US" dirty="0"/>
              <a:t>来把每个模型注册。</a:t>
            </a:r>
            <a:endParaRPr lang="en-US" altLang="zh-CN" dirty="0"/>
          </a:p>
          <a:p>
            <a:pPr lvl="1"/>
            <a:r>
              <a:rPr lang="zh-CN" altLang="en-US" dirty="0"/>
              <a:t>第一次部署了</a:t>
            </a:r>
            <a:r>
              <a:rPr lang="en-US" altLang="zh-CN" dirty="0"/>
              <a:t>MME</a:t>
            </a:r>
            <a:r>
              <a:rPr lang="zh-CN" altLang="en-US" dirty="0"/>
              <a:t>之后，后面想增加新的模型，可以直接把打包的模型文件拷贝到</a:t>
            </a:r>
            <a:r>
              <a:rPr lang="en-US" altLang="zh-CN" dirty="0"/>
              <a:t>MME</a:t>
            </a:r>
            <a:r>
              <a:rPr lang="zh-CN" altLang="en-US" dirty="0"/>
              <a:t>读取模型文件的路径。</a:t>
            </a:r>
            <a:endParaRPr lang="en-US" altLang="zh-CN" dirty="0"/>
          </a:p>
          <a:p>
            <a:pPr lvl="2"/>
            <a:r>
              <a:rPr lang="zh-CN" altLang="en-US" dirty="0"/>
              <a:t>这个路径是在调用</a:t>
            </a:r>
            <a:r>
              <a:rPr lang="en-US" altLang="zh-CN" dirty="0" err="1"/>
              <a:t>MultiDataModel</a:t>
            </a:r>
            <a:r>
              <a:rPr lang="en-US" altLang="zh-CN" dirty="0"/>
              <a:t> API</a:t>
            </a:r>
            <a:r>
              <a:rPr lang="zh-CN" altLang="en-US" dirty="0"/>
              <a:t>的时候设置的参数</a:t>
            </a:r>
            <a:r>
              <a:rPr lang="en-US" altLang="zh-CN" dirty="0" err="1"/>
              <a:t>model_data_prefix</a:t>
            </a:r>
            <a:endParaRPr lang="en-US" altLang="zh-CN" dirty="0"/>
          </a:p>
          <a:p>
            <a:pPr lvl="1"/>
            <a:r>
              <a:rPr lang="zh-CN" altLang="en-US" dirty="0"/>
              <a:t>同一个模型的不同版本需要利用模型文件的名字来区分。</a:t>
            </a:r>
            <a:endParaRPr lang="en-US" altLang="zh-CN" dirty="0"/>
          </a:p>
          <a:p>
            <a:pPr lvl="2"/>
            <a:r>
              <a:rPr lang="zh-CN" altLang="en-US" dirty="0"/>
              <a:t>比如</a:t>
            </a:r>
            <a:r>
              <a:rPr lang="en-US" altLang="zh-CN" dirty="0"/>
              <a:t>NewYork_NY.tar.gz</a:t>
            </a:r>
            <a:r>
              <a:rPr lang="zh-CN" altLang="en-US" dirty="0"/>
              <a:t>和</a:t>
            </a:r>
            <a:r>
              <a:rPr lang="en-US" altLang="zh-CN" dirty="0"/>
              <a:t>NewYork_NY_v2.tar.gz</a:t>
            </a:r>
          </a:p>
          <a:p>
            <a:pPr lvl="1"/>
            <a:r>
              <a:rPr lang="zh-CN" altLang="en-US" dirty="0"/>
              <a:t>如何从</a:t>
            </a:r>
            <a:r>
              <a:rPr lang="en-US" altLang="zh-CN" dirty="0"/>
              <a:t>MME</a:t>
            </a:r>
            <a:r>
              <a:rPr lang="zh-CN" altLang="en-US" dirty="0"/>
              <a:t>中删除已有的模型？</a:t>
            </a:r>
            <a:endParaRPr lang="en-US" altLang="zh-CN" dirty="0"/>
          </a:p>
          <a:p>
            <a:pPr lvl="2"/>
            <a:r>
              <a:rPr lang="zh-CN" altLang="en-US" dirty="0"/>
              <a:t>客户端停止调用准备删除的模型。</a:t>
            </a:r>
            <a:endParaRPr lang="en-US" altLang="zh-CN" dirty="0"/>
          </a:p>
          <a:p>
            <a:pPr lvl="2"/>
            <a:r>
              <a:rPr lang="zh-CN" altLang="en-US" dirty="0"/>
              <a:t>然后从</a:t>
            </a:r>
            <a:r>
              <a:rPr lang="en-US" altLang="zh-CN" dirty="0"/>
              <a:t>MME</a:t>
            </a:r>
            <a:r>
              <a:rPr lang="zh-CN" altLang="en-US" dirty="0"/>
              <a:t>读取模型文件的</a:t>
            </a:r>
            <a:r>
              <a:rPr lang="en-US" altLang="zh-CN" dirty="0"/>
              <a:t>S3</a:t>
            </a:r>
            <a:r>
              <a:rPr lang="zh-CN" altLang="en-US" dirty="0"/>
              <a:t>路径把该模型文件删掉。</a:t>
            </a:r>
            <a:endParaRPr lang="en-US" dirty="0"/>
          </a:p>
        </p:txBody>
      </p:sp>
    </p:spTree>
    <p:extLst>
      <p:ext uri="{BB962C8B-B14F-4D97-AF65-F5344CB8AC3E}">
        <p14:creationId xmlns:p14="http://schemas.microsoft.com/office/powerpoint/2010/main" val="872323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zh-CN" altLang="en-US" dirty="0"/>
              <a:t>部署模型</a:t>
            </a:r>
            <a:endParaRPr lang="en-US" dirty="0"/>
          </a:p>
        </p:txBody>
      </p:sp>
      <p:sp>
        <p:nvSpPr>
          <p:cNvPr id="3" name="Content Placeholder 2"/>
          <p:cNvSpPr>
            <a:spLocks noGrp="1"/>
          </p:cNvSpPr>
          <p:nvPr>
            <p:ph idx="1"/>
          </p:nvPr>
        </p:nvSpPr>
        <p:spPr>
          <a:xfrm>
            <a:off x="838200" y="1825625"/>
            <a:ext cx="10515600" cy="4678692"/>
          </a:xfrm>
        </p:spPr>
        <p:txBody>
          <a:bodyPr>
            <a:normAutofit fontScale="92500" lnSpcReduction="20000"/>
          </a:bodyPr>
          <a:lstStyle/>
          <a:p>
            <a:r>
              <a:rPr lang="zh-CN" altLang="en-US" dirty="0"/>
              <a:t>在</a:t>
            </a:r>
            <a:r>
              <a:rPr lang="en-US" altLang="zh-CN" dirty="0" err="1"/>
              <a:t>Sagemaker</a:t>
            </a:r>
            <a:r>
              <a:rPr lang="zh-CN" altLang="en-US" dirty="0"/>
              <a:t>中部署模型前的考虑：</a:t>
            </a:r>
            <a:endParaRPr lang="en-US" altLang="zh-CN" dirty="0"/>
          </a:p>
          <a:p>
            <a:pPr lvl="1"/>
            <a:r>
              <a:rPr lang="zh-CN" altLang="en-US" dirty="0"/>
              <a:t>考虑是否可以做模型剪枝，量化等模型压缩方法。</a:t>
            </a:r>
            <a:endParaRPr lang="en-US" altLang="zh-CN" dirty="0"/>
          </a:p>
          <a:p>
            <a:pPr lvl="1"/>
            <a:r>
              <a:rPr lang="zh-CN" altLang="en-US" dirty="0"/>
              <a:t>然后考虑</a:t>
            </a:r>
            <a:r>
              <a:rPr lang="zh-CN" altLang="en-US" b="1" dirty="0"/>
              <a:t>是否可以用</a:t>
            </a:r>
            <a:r>
              <a:rPr lang="en-US" altLang="zh-CN" b="1" dirty="0"/>
              <a:t>Neo</a:t>
            </a:r>
            <a:r>
              <a:rPr lang="zh-CN" altLang="en-US" b="1" dirty="0"/>
              <a:t>在目标硬件上进行优化</a:t>
            </a:r>
            <a:r>
              <a:rPr lang="zh-CN" altLang="en-US" dirty="0"/>
              <a:t>。</a:t>
            </a:r>
            <a:endParaRPr lang="en-US" altLang="zh-CN" dirty="0"/>
          </a:p>
          <a:p>
            <a:pPr lvl="1"/>
            <a:r>
              <a:rPr lang="zh-CN" altLang="en-US" dirty="0"/>
              <a:t>单模型</a:t>
            </a:r>
            <a:r>
              <a:rPr lang="en-US" altLang="zh-CN" dirty="0"/>
              <a:t>endpoint</a:t>
            </a:r>
            <a:r>
              <a:rPr lang="zh-CN" altLang="en-US" dirty="0"/>
              <a:t>部署，如果使用</a:t>
            </a:r>
            <a:r>
              <a:rPr lang="en-US" altLang="zh-CN" dirty="0"/>
              <a:t>CPU</a:t>
            </a:r>
            <a:r>
              <a:rPr lang="zh-CN" altLang="en-US" dirty="0"/>
              <a:t>实例，考虑使用</a:t>
            </a:r>
            <a:r>
              <a:rPr lang="en-US" altLang="zh-CN" dirty="0"/>
              <a:t>Elastic inference</a:t>
            </a:r>
            <a:r>
              <a:rPr lang="zh-CN" altLang="en-US" dirty="0"/>
              <a:t>来加速推理。</a:t>
            </a:r>
            <a:endParaRPr lang="en-US" altLang="zh-CN" dirty="0"/>
          </a:p>
          <a:p>
            <a:pPr lvl="2"/>
            <a:r>
              <a:rPr lang="en-US" altLang="zh-CN" b="1" dirty="0"/>
              <a:t>MME</a:t>
            </a:r>
            <a:r>
              <a:rPr lang="zh-CN" altLang="en-US" b="1" dirty="0"/>
              <a:t>部署目前不支持</a:t>
            </a:r>
            <a:r>
              <a:rPr lang="en-US" altLang="zh-CN" b="1" dirty="0"/>
              <a:t>Elastic inference(EIA)</a:t>
            </a:r>
            <a:r>
              <a:rPr lang="zh-CN" altLang="en-US" b="1" dirty="0"/>
              <a:t>来加速推理，也不支持部署在</a:t>
            </a:r>
            <a:r>
              <a:rPr lang="en-US" altLang="zh-CN" b="1" dirty="0"/>
              <a:t>GPU</a:t>
            </a:r>
            <a:r>
              <a:rPr lang="zh-CN" altLang="en-US" b="1" dirty="0"/>
              <a:t>实例上。</a:t>
            </a:r>
            <a:endParaRPr lang="en-US" altLang="zh-CN" dirty="0"/>
          </a:p>
          <a:p>
            <a:r>
              <a:rPr lang="zh-CN" altLang="en-US" dirty="0"/>
              <a:t>模型部署后，可以配置为自动扩容。</a:t>
            </a:r>
            <a:endParaRPr lang="en-US" altLang="zh-CN" dirty="0"/>
          </a:p>
          <a:p>
            <a:pPr lvl="1"/>
            <a:r>
              <a:rPr lang="zh-CN" altLang="en-US" dirty="0"/>
              <a:t>自动扩容可以基于预定义的</a:t>
            </a:r>
            <a:r>
              <a:rPr lang="en-US" altLang="zh-CN" dirty="0"/>
              <a:t>metric</a:t>
            </a:r>
            <a:r>
              <a:rPr lang="zh-CN" altLang="en-US" dirty="0"/>
              <a:t>或者自定义的</a:t>
            </a:r>
            <a:r>
              <a:rPr lang="en-US" altLang="zh-CN" dirty="0"/>
              <a:t>metric</a:t>
            </a:r>
            <a:r>
              <a:rPr lang="zh-CN" altLang="en-US" dirty="0"/>
              <a:t>。</a:t>
            </a:r>
            <a:endParaRPr lang="en-US" altLang="zh-CN" dirty="0"/>
          </a:p>
          <a:p>
            <a:pPr lvl="2"/>
            <a:r>
              <a:rPr lang="zh-CN" altLang="en-US" dirty="0"/>
              <a:t>预定义的</a:t>
            </a:r>
            <a:r>
              <a:rPr lang="en-US" altLang="zh-CN" dirty="0"/>
              <a:t>metric</a:t>
            </a:r>
            <a:r>
              <a:rPr lang="zh-CN" altLang="en-US" dirty="0"/>
              <a:t>当前只有一个：</a:t>
            </a:r>
            <a:r>
              <a:rPr lang="en-US" altLang="zh-CN" dirty="0" err="1"/>
              <a:t>SageMakerVariantInvocationsPerInstance</a:t>
            </a:r>
            <a:r>
              <a:rPr lang="en-US" altLang="zh-CN" dirty="0"/>
              <a:t> </a:t>
            </a:r>
          </a:p>
          <a:p>
            <a:pPr lvl="2"/>
            <a:r>
              <a:rPr lang="en-US" altLang="zh-CN" dirty="0" err="1"/>
              <a:t>SageMakerVariantInvocationsPerInstance</a:t>
            </a:r>
            <a:r>
              <a:rPr lang="en-US" altLang="zh-CN" dirty="0"/>
              <a:t> is the </a:t>
            </a:r>
            <a:r>
              <a:rPr lang="en-US" altLang="zh-CN" b="1" dirty="0"/>
              <a:t>average number </a:t>
            </a:r>
            <a:r>
              <a:rPr lang="en-US" altLang="zh-CN" dirty="0"/>
              <a:t>of times per minute that </a:t>
            </a:r>
            <a:r>
              <a:rPr lang="en-US" altLang="zh-CN" b="1" dirty="0"/>
              <a:t>each instance </a:t>
            </a:r>
            <a:r>
              <a:rPr lang="en-US" altLang="zh-CN" dirty="0"/>
              <a:t>for a variant is invoked</a:t>
            </a:r>
          </a:p>
          <a:p>
            <a:pPr lvl="1"/>
            <a:r>
              <a:rPr lang="zh-CN" altLang="en-US" b="1" dirty="0"/>
              <a:t>自动扩容的粒度是</a:t>
            </a:r>
            <a:r>
              <a:rPr lang="en-US" altLang="zh-CN" b="1" dirty="0"/>
              <a:t>endpoint</a:t>
            </a:r>
            <a:r>
              <a:rPr lang="zh-CN" altLang="en-US" b="1" dirty="0"/>
              <a:t>的一个</a:t>
            </a:r>
            <a:r>
              <a:rPr lang="en-US" altLang="zh-CN" b="1" dirty="0"/>
              <a:t>variant</a:t>
            </a:r>
            <a:r>
              <a:rPr lang="zh-CN" altLang="en-US" dirty="0"/>
              <a:t>。</a:t>
            </a:r>
            <a:endParaRPr lang="en-US" altLang="zh-CN" dirty="0"/>
          </a:p>
          <a:p>
            <a:pPr lvl="1"/>
            <a:r>
              <a:rPr lang="zh-CN" altLang="en-US" dirty="0"/>
              <a:t>为了</a:t>
            </a:r>
            <a:r>
              <a:rPr lang="en-US" altLang="zh-CN" dirty="0"/>
              <a:t>HA</a:t>
            </a:r>
            <a:r>
              <a:rPr lang="zh-CN" altLang="en-US" dirty="0"/>
              <a:t>高可用性，可以把模型部署在您自己的</a:t>
            </a:r>
            <a:r>
              <a:rPr lang="en-US" altLang="zh-CN" dirty="0"/>
              <a:t>VPC</a:t>
            </a:r>
            <a:r>
              <a:rPr lang="zh-CN" altLang="en-US" dirty="0"/>
              <a:t>的多个可用区。</a:t>
            </a:r>
            <a:endParaRPr lang="en-US" altLang="zh-CN" dirty="0"/>
          </a:p>
          <a:p>
            <a:r>
              <a:rPr lang="zh-CN" altLang="en-US" b="1" dirty="0"/>
              <a:t>建议部署更多的小型推理实例</a:t>
            </a:r>
            <a:r>
              <a:rPr lang="zh-CN" altLang="en-US" dirty="0"/>
              <a:t>。</a:t>
            </a:r>
            <a:endParaRPr lang="en-US" altLang="zh-CN" dirty="0"/>
          </a:p>
          <a:p>
            <a:pPr lvl="1"/>
            <a:r>
              <a:rPr lang="zh-CN" altLang="en-US" dirty="0"/>
              <a:t>从性能上看也是更好。</a:t>
            </a:r>
            <a:endParaRPr lang="en-US" altLang="zh-CN" dirty="0"/>
          </a:p>
          <a:p>
            <a:pPr lvl="1"/>
            <a:r>
              <a:rPr lang="zh-CN" altLang="en-US" dirty="0"/>
              <a:t>从自动扩容的角度，绝大多数情况下，小的机型是自动扩容的最佳搭档。</a:t>
            </a:r>
            <a:endParaRPr lang="en-US" altLang="zh-CN" dirty="0"/>
          </a:p>
        </p:txBody>
      </p:sp>
    </p:spTree>
    <p:extLst>
      <p:ext uri="{BB962C8B-B14F-4D97-AF65-F5344CB8AC3E}">
        <p14:creationId xmlns:p14="http://schemas.microsoft.com/office/powerpoint/2010/main" val="347107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13720"/>
          </a:xfrm>
        </p:spPr>
        <p:txBody>
          <a:bodyPr>
            <a:normAutofit fontScale="92500" lnSpcReduction="10000"/>
          </a:bodyPr>
          <a:lstStyle/>
          <a:p>
            <a:r>
              <a:rPr lang="zh-CN" altLang="en-US" dirty="0"/>
              <a:t>模型部署后，可以对新训练好的模型配置</a:t>
            </a:r>
            <a:r>
              <a:rPr lang="en-US" altLang="zh-CN" dirty="0"/>
              <a:t>A/B test</a:t>
            </a:r>
            <a:r>
              <a:rPr lang="zh-CN" altLang="en-US" dirty="0"/>
              <a:t>，参考如下步骤：</a:t>
            </a:r>
            <a:endParaRPr lang="en-US" altLang="zh-CN" dirty="0"/>
          </a:p>
          <a:p>
            <a:pPr lvl="1"/>
            <a:r>
              <a:rPr lang="zh-CN" altLang="en-US" dirty="0"/>
              <a:t>调用</a:t>
            </a:r>
            <a:r>
              <a:rPr lang="en-US" altLang="zh-CN" dirty="0"/>
              <a:t>boto3 </a:t>
            </a:r>
            <a:r>
              <a:rPr lang="en-US" altLang="zh-CN" dirty="0" err="1"/>
              <a:t>SageMaker</a:t>
            </a:r>
            <a:r>
              <a:rPr lang="zh-CN" altLang="en-US" dirty="0"/>
              <a:t>的</a:t>
            </a:r>
            <a:r>
              <a:rPr lang="en-US" altLang="zh-CN" dirty="0"/>
              <a:t> </a:t>
            </a:r>
            <a:r>
              <a:rPr lang="en-US" b="1" dirty="0" err="1"/>
              <a:t>create_model</a:t>
            </a:r>
            <a:r>
              <a:rPr lang="en-US" dirty="0"/>
              <a:t> </a:t>
            </a:r>
            <a:r>
              <a:rPr lang="en-US" altLang="zh-CN" dirty="0"/>
              <a:t>API</a:t>
            </a:r>
            <a:r>
              <a:rPr lang="zh-CN" altLang="en-US" dirty="0"/>
              <a:t>，对打包好的模型创建</a:t>
            </a:r>
            <a:r>
              <a:rPr lang="en-US" altLang="zh-CN" dirty="0" err="1"/>
              <a:t>SageMaker</a:t>
            </a:r>
            <a:r>
              <a:rPr lang="en-US" altLang="zh-CN" dirty="0"/>
              <a:t> model</a:t>
            </a:r>
          </a:p>
          <a:p>
            <a:pPr lvl="1"/>
            <a:r>
              <a:rPr lang="zh-CN" altLang="en-US" dirty="0"/>
              <a:t>调用</a:t>
            </a:r>
            <a:r>
              <a:rPr lang="en-US" altLang="zh-CN" dirty="0"/>
              <a:t>boto3 </a:t>
            </a:r>
            <a:r>
              <a:rPr lang="en-US" altLang="zh-CN" dirty="0" err="1"/>
              <a:t>SageMaker</a:t>
            </a:r>
            <a:r>
              <a:rPr lang="zh-CN" altLang="en-US" dirty="0"/>
              <a:t>的</a:t>
            </a:r>
            <a:r>
              <a:rPr lang="en-US" b="1" dirty="0" err="1"/>
              <a:t>create_endpoint_config</a:t>
            </a:r>
            <a:r>
              <a:rPr lang="en-US" dirty="0"/>
              <a:t> </a:t>
            </a:r>
            <a:r>
              <a:rPr lang="en-US" altLang="zh-CN" dirty="0"/>
              <a:t>API</a:t>
            </a:r>
            <a:r>
              <a:rPr lang="zh-CN" altLang="en-US" dirty="0"/>
              <a:t> ，设置所谓的</a:t>
            </a:r>
            <a:r>
              <a:rPr lang="en-US" dirty="0" err="1"/>
              <a:t>ProductionVariants</a:t>
            </a:r>
            <a:r>
              <a:rPr lang="zh-CN" altLang="en-US" dirty="0"/>
              <a:t>，需要包括</a:t>
            </a:r>
            <a:r>
              <a:rPr lang="en-US" altLang="zh-CN" dirty="0"/>
              <a:t>A/B test</a:t>
            </a:r>
            <a:r>
              <a:rPr lang="zh-CN" altLang="en-US" dirty="0"/>
              <a:t>所需要的多个版本的模型。</a:t>
            </a:r>
            <a:endParaRPr lang="en-US" altLang="zh-CN" dirty="0"/>
          </a:p>
          <a:p>
            <a:pPr lvl="2"/>
            <a:r>
              <a:rPr lang="zh-CN" altLang="en-US" dirty="0"/>
              <a:t>设置每个版本的流量比重配比，每个版本的初始推理实例数量。</a:t>
            </a:r>
            <a:endParaRPr lang="en-US" altLang="zh-CN" dirty="0"/>
          </a:p>
          <a:p>
            <a:pPr lvl="1"/>
            <a:r>
              <a:rPr lang="zh-CN" altLang="en-US" dirty="0"/>
              <a:t>调用</a:t>
            </a:r>
            <a:r>
              <a:rPr lang="en-US" altLang="zh-CN" dirty="0"/>
              <a:t>boto3 </a:t>
            </a:r>
            <a:r>
              <a:rPr lang="en-US" altLang="zh-CN" dirty="0" err="1"/>
              <a:t>SageMaker</a:t>
            </a:r>
            <a:r>
              <a:rPr lang="zh-CN" altLang="en-US" dirty="0"/>
              <a:t>的</a:t>
            </a:r>
            <a:r>
              <a:rPr lang="en-US" b="1" dirty="0" err="1"/>
              <a:t>update_endpoint</a:t>
            </a:r>
            <a:r>
              <a:rPr lang="en-US" dirty="0"/>
              <a:t> </a:t>
            </a:r>
            <a:r>
              <a:rPr lang="en-US" altLang="zh-CN" dirty="0"/>
              <a:t>API</a:t>
            </a:r>
            <a:r>
              <a:rPr lang="zh-CN" altLang="en-US" dirty="0"/>
              <a:t>，对当前的</a:t>
            </a:r>
            <a:r>
              <a:rPr lang="en-US" altLang="zh-CN" dirty="0"/>
              <a:t>endpoint</a:t>
            </a:r>
            <a:r>
              <a:rPr lang="zh-CN" altLang="en-US" dirty="0"/>
              <a:t>进行更新。</a:t>
            </a:r>
            <a:endParaRPr lang="en-US" altLang="zh-CN" dirty="0"/>
          </a:p>
          <a:p>
            <a:pPr lvl="2"/>
            <a:r>
              <a:rPr lang="zh-CN" altLang="en-US" dirty="0"/>
              <a:t>这个</a:t>
            </a:r>
            <a:r>
              <a:rPr lang="en-US" altLang="zh-CN" dirty="0"/>
              <a:t>API</a:t>
            </a:r>
            <a:r>
              <a:rPr lang="zh-CN" altLang="en-US" dirty="0"/>
              <a:t>是个异步操作，</a:t>
            </a:r>
            <a:r>
              <a:rPr lang="zh-CN" altLang="en-US" b="1" dirty="0"/>
              <a:t>在更新过程中对外的</a:t>
            </a:r>
            <a:r>
              <a:rPr lang="en-US" altLang="zh-CN" b="1" dirty="0"/>
              <a:t>endpoint</a:t>
            </a:r>
            <a:r>
              <a:rPr lang="zh-CN" altLang="en-US" b="1" dirty="0"/>
              <a:t>的服务不会中断</a:t>
            </a:r>
            <a:r>
              <a:rPr lang="zh-CN" altLang="en-US" dirty="0"/>
              <a:t>。</a:t>
            </a:r>
            <a:endParaRPr lang="en-US" altLang="zh-CN" dirty="0"/>
          </a:p>
          <a:p>
            <a:pPr lvl="1"/>
            <a:r>
              <a:rPr lang="zh-CN" altLang="en-US" dirty="0"/>
              <a:t>以后需要时，调用</a:t>
            </a:r>
            <a:r>
              <a:rPr lang="en-US" altLang="zh-CN" dirty="0"/>
              <a:t>boto3 </a:t>
            </a:r>
            <a:r>
              <a:rPr lang="en-US" altLang="zh-CN" dirty="0" err="1"/>
              <a:t>SageMaker</a:t>
            </a:r>
            <a:r>
              <a:rPr lang="zh-CN" altLang="en-US" dirty="0"/>
              <a:t>的</a:t>
            </a:r>
            <a:r>
              <a:rPr lang="en-US" dirty="0" err="1"/>
              <a:t>update_endpoint_weights_and_capacities</a:t>
            </a:r>
            <a:r>
              <a:rPr lang="zh-CN" altLang="en-US" dirty="0"/>
              <a:t>  </a:t>
            </a:r>
            <a:r>
              <a:rPr lang="en-US" altLang="zh-CN" dirty="0"/>
              <a:t>API</a:t>
            </a:r>
            <a:r>
              <a:rPr lang="zh-CN" altLang="en-US" dirty="0"/>
              <a:t>对每个</a:t>
            </a:r>
            <a:r>
              <a:rPr lang="en-US" altLang="zh-CN" dirty="0"/>
              <a:t>Variant</a:t>
            </a:r>
            <a:r>
              <a:rPr lang="zh-CN" altLang="en-US" dirty="0"/>
              <a:t>进行流量比重以及推理实例数量的在线更新。</a:t>
            </a:r>
            <a:endParaRPr lang="en-US" dirty="0"/>
          </a:p>
          <a:p>
            <a:pPr lvl="1"/>
            <a:r>
              <a:rPr lang="zh-CN" altLang="en-US" dirty="0"/>
              <a:t>注意：</a:t>
            </a:r>
            <a:r>
              <a:rPr lang="zh-CN" altLang="en-US" b="1" dirty="0"/>
              <a:t>当更新一个</a:t>
            </a:r>
            <a:r>
              <a:rPr lang="en-US" altLang="zh-CN" b="1" dirty="0" err="1"/>
              <a:t>SageMaker</a:t>
            </a:r>
            <a:r>
              <a:rPr lang="en-US" altLang="zh-CN" b="1" dirty="0"/>
              <a:t> endpoint</a:t>
            </a:r>
            <a:r>
              <a:rPr lang="zh-CN" altLang="en-US" b="1" dirty="0"/>
              <a:t>的时候，如果这个</a:t>
            </a:r>
            <a:r>
              <a:rPr lang="en-US" altLang="zh-CN" b="1" dirty="0"/>
              <a:t>endpoint</a:t>
            </a:r>
            <a:r>
              <a:rPr lang="zh-CN" altLang="en-US" b="1" dirty="0"/>
              <a:t>是</a:t>
            </a:r>
            <a:r>
              <a:rPr lang="en-US" altLang="zh-CN" b="1" dirty="0"/>
              <a:t>enable auto scaling</a:t>
            </a:r>
            <a:r>
              <a:rPr lang="zh-CN" altLang="en-US" b="1" dirty="0"/>
              <a:t>的话，需要先</a:t>
            </a:r>
            <a:r>
              <a:rPr lang="en-US" altLang="zh-CN" b="1" dirty="0"/>
              <a:t>disable auto scaling</a:t>
            </a:r>
            <a:r>
              <a:rPr lang="zh-CN" altLang="en-US" b="1" dirty="0"/>
              <a:t>，然后按照上面步骤更新</a:t>
            </a:r>
            <a:r>
              <a:rPr lang="en-US" altLang="zh-CN" b="1" dirty="0"/>
              <a:t>endpoint</a:t>
            </a:r>
            <a:r>
              <a:rPr lang="zh-CN" altLang="en-US" b="1" dirty="0"/>
              <a:t>，最后在</a:t>
            </a:r>
            <a:r>
              <a:rPr lang="en-US" altLang="zh-CN" b="1" dirty="0"/>
              <a:t>enable auto scaling</a:t>
            </a:r>
            <a:r>
              <a:rPr lang="zh-CN" altLang="en-US" dirty="0"/>
              <a:t>。</a:t>
            </a:r>
            <a:endParaRPr lang="en-US" altLang="zh-CN" dirty="0"/>
          </a:p>
          <a:p>
            <a:pPr lvl="1"/>
            <a:r>
              <a:rPr lang="zh-CN" altLang="en-US" dirty="0"/>
              <a:t>客户端使用</a:t>
            </a:r>
            <a:r>
              <a:rPr lang="en-US" altLang="zh-CN" dirty="0" err="1"/>
              <a:t>invoke_endpoint</a:t>
            </a:r>
            <a:r>
              <a:rPr lang="en-US" altLang="zh-CN" dirty="0"/>
              <a:t> API</a:t>
            </a:r>
            <a:r>
              <a:rPr lang="zh-CN" altLang="en-US" dirty="0"/>
              <a:t>来使用</a:t>
            </a:r>
            <a:r>
              <a:rPr lang="en-US" altLang="zh-CN" dirty="0"/>
              <a:t>A/B test</a:t>
            </a:r>
            <a:r>
              <a:rPr lang="zh-CN" altLang="en-US" dirty="0"/>
              <a:t>的时候，也可以显示指定想要访问某个模型，通过设置参数</a:t>
            </a:r>
            <a:r>
              <a:rPr lang="en-US" altLang="zh-CN" dirty="0" err="1"/>
              <a:t>TargetVariant</a:t>
            </a:r>
            <a:r>
              <a:rPr lang="zh-CN" altLang="en-US" dirty="0"/>
              <a:t>来指定。</a:t>
            </a:r>
            <a:endParaRPr lang="en-US" dirty="0"/>
          </a:p>
        </p:txBody>
      </p:sp>
    </p:spTree>
    <p:extLst>
      <p:ext uri="{BB962C8B-B14F-4D97-AF65-F5344CB8AC3E}">
        <p14:creationId xmlns:p14="http://schemas.microsoft.com/office/powerpoint/2010/main" val="445706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transformer</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a:t>Transformer</a:t>
            </a:r>
            <a:r>
              <a:rPr lang="zh-CN" altLang="en-US" dirty="0"/>
              <a:t>的初衷是对离线的批量数据进行预测。</a:t>
            </a:r>
            <a:endParaRPr lang="en-US" altLang="zh-CN" dirty="0"/>
          </a:p>
          <a:p>
            <a:r>
              <a:rPr lang="zh-CN" altLang="en-US" dirty="0"/>
              <a:t>适用的场景：</a:t>
            </a:r>
            <a:endParaRPr lang="en-US" altLang="zh-CN" dirty="0"/>
          </a:p>
          <a:p>
            <a:pPr lvl="1"/>
            <a:r>
              <a:rPr lang="zh-CN" altLang="en-US" dirty="0"/>
              <a:t>从大型数据集获取推理。</a:t>
            </a:r>
          </a:p>
          <a:p>
            <a:pPr lvl="1"/>
            <a:r>
              <a:rPr lang="zh-CN" altLang="en-US" dirty="0"/>
              <a:t>不需要持续性终端节点进行推理。</a:t>
            </a:r>
          </a:p>
          <a:p>
            <a:r>
              <a:rPr lang="zh-CN" altLang="en-US" dirty="0"/>
              <a:t>特点：</a:t>
            </a:r>
            <a:endParaRPr lang="en-US" altLang="zh-CN" dirty="0"/>
          </a:p>
          <a:p>
            <a:pPr lvl="1"/>
            <a:r>
              <a:rPr lang="zh-CN" altLang="en-US" dirty="0"/>
              <a:t>可以通过客户定制的代码提供名称约定好的函数来进行请求的预处理和后处理。</a:t>
            </a:r>
            <a:endParaRPr lang="en-US" altLang="zh-CN" dirty="0"/>
          </a:p>
          <a:p>
            <a:pPr lvl="2"/>
            <a:r>
              <a:rPr lang="zh-CN" altLang="en-US" dirty="0"/>
              <a:t>比如在预处理函数中对数据格式进行调整以适配模型的输入格式。</a:t>
            </a:r>
            <a:endParaRPr lang="en-US" altLang="zh-CN" dirty="0"/>
          </a:p>
          <a:p>
            <a:pPr lvl="2"/>
            <a:r>
              <a:rPr lang="zh-CN" altLang="en-US" dirty="0"/>
              <a:t>比如在后处理函数中对响应进行修饰。</a:t>
            </a:r>
            <a:endParaRPr lang="en-US" altLang="zh-CN" dirty="0"/>
          </a:p>
          <a:p>
            <a:pPr lvl="1"/>
            <a:r>
              <a:rPr lang="zh-CN" altLang="en-US" dirty="0"/>
              <a:t>通过设置</a:t>
            </a:r>
            <a:r>
              <a:rPr lang="en-US" altLang="zh-CN" dirty="0"/>
              <a:t>transformer API</a:t>
            </a:r>
            <a:r>
              <a:rPr lang="zh-CN" altLang="en-US" dirty="0"/>
              <a:t>的</a:t>
            </a:r>
            <a:r>
              <a:rPr lang="en-US" altLang="zh-CN" dirty="0" err="1"/>
              <a:t>env</a:t>
            </a:r>
            <a:r>
              <a:rPr lang="zh-CN" altLang="en-US" dirty="0"/>
              <a:t>参数来</a:t>
            </a:r>
            <a:r>
              <a:rPr lang="en-US" altLang="zh-CN" dirty="0"/>
              <a:t>enabling TF serving</a:t>
            </a:r>
            <a:r>
              <a:rPr lang="zh-CN" altLang="en-US" dirty="0"/>
              <a:t>的</a:t>
            </a:r>
            <a:r>
              <a:rPr lang="en-US" altLang="zh-CN" dirty="0"/>
              <a:t>batch</a:t>
            </a:r>
            <a:r>
              <a:rPr lang="zh-CN" altLang="en-US" dirty="0"/>
              <a:t>功能。</a:t>
            </a:r>
            <a:endParaRPr lang="en-US" altLang="zh-CN" dirty="0"/>
          </a:p>
          <a:p>
            <a:pPr lvl="2"/>
            <a:r>
              <a:rPr lang="en-US" altLang="zh-CN" dirty="0"/>
              <a:t>TFS batch</a:t>
            </a:r>
            <a:r>
              <a:rPr lang="zh-CN" altLang="en-US" dirty="0"/>
              <a:t>的参数调优请参考：</a:t>
            </a:r>
            <a:r>
              <a:rPr lang="en-US" altLang="zh-CN" dirty="0">
                <a:hlinkClick r:id="rId3"/>
              </a:rPr>
              <a:t>https://github.com/tensorflow/serving/tree/master/tensorflow_serving/batching</a:t>
            </a:r>
            <a:r>
              <a:rPr lang="en-US" altLang="zh-CN" dirty="0"/>
              <a:t> </a:t>
            </a:r>
          </a:p>
          <a:p>
            <a:pPr lvl="1"/>
            <a:r>
              <a:rPr lang="zh-CN" altLang="en-US" b="1" dirty="0"/>
              <a:t>利用</a:t>
            </a:r>
            <a:r>
              <a:rPr lang="en-US" b="1" dirty="0"/>
              <a:t>SM transformer</a:t>
            </a:r>
            <a:r>
              <a:rPr lang="zh-CN" altLang="en-US" b="1" dirty="0"/>
              <a:t>的时候</a:t>
            </a:r>
            <a:r>
              <a:rPr lang="en-US" b="1" dirty="0"/>
              <a:t>, </a:t>
            </a:r>
            <a:r>
              <a:rPr lang="zh-CN" altLang="en-US" b="1" dirty="0"/>
              <a:t>如果输入的</a:t>
            </a:r>
            <a:r>
              <a:rPr lang="en-US" b="1" dirty="0"/>
              <a:t>S3</a:t>
            </a:r>
            <a:r>
              <a:rPr lang="zh-CN" altLang="en-US" b="1" dirty="0"/>
              <a:t>数据只是一个文件</a:t>
            </a:r>
            <a:r>
              <a:rPr lang="en-US" b="1" dirty="0"/>
              <a:t>, </a:t>
            </a:r>
            <a:r>
              <a:rPr lang="zh-CN" altLang="en-US" b="1" dirty="0"/>
              <a:t>利用不了多个实例做批量推理</a:t>
            </a:r>
            <a:r>
              <a:rPr lang="en-US" b="1" dirty="0"/>
              <a:t>. </a:t>
            </a:r>
          </a:p>
          <a:p>
            <a:pPr lvl="2"/>
            <a:r>
              <a:rPr lang="zh-CN" altLang="en-US" b="1" dirty="0"/>
              <a:t>想用多个实例来做</a:t>
            </a:r>
            <a:r>
              <a:rPr lang="en-US" b="1" dirty="0"/>
              <a:t>transformer</a:t>
            </a:r>
            <a:r>
              <a:rPr lang="zh-CN" altLang="en-US" b="1" dirty="0"/>
              <a:t>批量推理的加速的话</a:t>
            </a:r>
            <a:r>
              <a:rPr lang="en-US" b="1" dirty="0"/>
              <a:t>, </a:t>
            </a:r>
            <a:r>
              <a:rPr lang="zh-CN" altLang="en-US" b="1" dirty="0"/>
              <a:t>需要输入的文件是多个</a:t>
            </a:r>
            <a:r>
              <a:rPr lang="en-US" b="1" dirty="0"/>
              <a:t>(</a:t>
            </a:r>
            <a:r>
              <a:rPr lang="zh-CN" altLang="en-US" b="1" dirty="0"/>
              <a:t>输入的每个文件尽量数据量差不多</a:t>
            </a:r>
            <a:r>
              <a:rPr lang="en-US" b="1" dirty="0"/>
              <a:t>, </a:t>
            </a:r>
            <a:r>
              <a:rPr lang="zh-CN" altLang="en-US" b="1" dirty="0"/>
              <a:t>文件的数量尽量是实例数量的倍数</a:t>
            </a:r>
            <a:r>
              <a:rPr lang="en-US" b="1" dirty="0"/>
              <a:t>)</a:t>
            </a:r>
            <a:endParaRPr lang="en-US" dirty="0"/>
          </a:p>
          <a:p>
            <a:pPr lvl="1"/>
            <a:endParaRPr lang="en-US" altLang="zh-CN" dirty="0"/>
          </a:p>
          <a:p>
            <a:pPr lvl="1"/>
            <a:endParaRPr lang="en-US" altLang="zh-CN" dirty="0"/>
          </a:p>
          <a:p>
            <a:pPr lvl="1"/>
            <a:endParaRPr lang="zh-CN" altLang="en-US" dirty="0"/>
          </a:p>
          <a:p>
            <a:endParaRPr lang="en-US" dirty="0"/>
          </a:p>
        </p:txBody>
      </p:sp>
    </p:spTree>
    <p:extLst>
      <p:ext uri="{BB962C8B-B14F-4D97-AF65-F5344CB8AC3E}">
        <p14:creationId xmlns:p14="http://schemas.microsoft.com/office/powerpoint/2010/main" val="3064896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44448"/>
          </a:xfrm>
        </p:spPr>
        <p:txBody>
          <a:bodyPr>
            <a:normAutofit fontScale="92500" lnSpcReduction="10000"/>
          </a:bodyPr>
          <a:lstStyle/>
          <a:p>
            <a:r>
              <a:rPr lang="en-US" altLang="zh-CN" dirty="0"/>
              <a:t>Tips</a:t>
            </a:r>
            <a:r>
              <a:rPr lang="zh-CN" altLang="en-US" dirty="0"/>
              <a:t>：</a:t>
            </a:r>
            <a:endParaRPr lang="en-US" altLang="zh-CN" dirty="0"/>
          </a:p>
          <a:p>
            <a:pPr lvl="1"/>
            <a:r>
              <a:rPr lang="zh-CN" altLang="en-US" b="1" dirty="0"/>
              <a:t>在</a:t>
            </a:r>
            <a:r>
              <a:rPr lang="en-US" altLang="zh-CN" b="1" dirty="0" err="1"/>
              <a:t>Sagemaker</a:t>
            </a:r>
            <a:r>
              <a:rPr lang="zh-CN" altLang="en-US" b="1" dirty="0"/>
              <a:t>的</a:t>
            </a:r>
            <a:r>
              <a:rPr lang="en-US" altLang="zh-CN" b="1" dirty="0"/>
              <a:t>notebook</a:t>
            </a:r>
            <a:r>
              <a:rPr lang="zh-CN" altLang="en-US" b="1" dirty="0"/>
              <a:t>中看不到</a:t>
            </a:r>
            <a:r>
              <a:rPr lang="en-US" altLang="zh-CN" b="1" dirty="0"/>
              <a:t>transform job</a:t>
            </a:r>
            <a:r>
              <a:rPr lang="zh-CN" altLang="en-US" b="1" dirty="0"/>
              <a:t>的日志</a:t>
            </a:r>
            <a:r>
              <a:rPr lang="zh-CN" altLang="en-US" dirty="0"/>
              <a:t>？</a:t>
            </a:r>
            <a:endParaRPr lang="en-US" altLang="zh-CN" dirty="0"/>
          </a:p>
          <a:p>
            <a:pPr lvl="2"/>
            <a:r>
              <a:rPr lang="zh-CN" altLang="en-US" dirty="0"/>
              <a:t>要使用</a:t>
            </a:r>
            <a:r>
              <a:rPr lang="en-US" dirty="0" err="1"/>
              <a:t>transformer.wait</a:t>
            </a:r>
            <a:r>
              <a:rPr lang="en-US" dirty="0"/>
              <a:t>() </a:t>
            </a:r>
            <a:r>
              <a:rPr lang="en-US" dirty="0" err="1"/>
              <a:t>api</a:t>
            </a:r>
            <a:r>
              <a:rPr lang="zh-CN" altLang="en-US" dirty="0"/>
              <a:t>，只是在</a:t>
            </a:r>
            <a:r>
              <a:rPr lang="en-US" dirty="0" err="1"/>
              <a:t>transformer.transform</a:t>
            </a:r>
            <a:r>
              <a:rPr lang="en-US" dirty="0"/>
              <a:t>()</a:t>
            </a:r>
            <a:r>
              <a:rPr lang="zh-CN" altLang="en-US" dirty="0"/>
              <a:t>中设置参数</a:t>
            </a:r>
            <a:r>
              <a:rPr lang="en-US" dirty="0"/>
              <a:t>wait=True</a:t>
            </a:r>
            <a:r>
              <a:rPr lang="zh-CN" altLang="en-US" dirty="0"/>
              <a:t>是看不到日志的。</a:t>
            </a:r>
            <a:endParaRPr lang="en-US" dirty="0"/>
          </a:p>
          <a:p>
            <a:pPr lvl="1"/>
            <a:r>
              <a:rPr lang="en-US" dirty="0" err="1"/>
              <a:t>S</a:t>
            </a:r>
            <a:r>
              <a:rPr lang="en-US" altLang="zh-CN" dirty="0" err="1"/>
              <a:t>agemaker</a:t>
            </a:r>
            <a:r>
              <a:rPr lang="zh-CN" altLang="en-US" dirty="0"/>
              <a:t>中使用</a:t>
            </a:r>
            <a:r>
              <a:rPr lang="en-US" dirty="0"/>
              <a:t>batch transform</a:t>
            </a:r>
            <a:r>
              <a:rPr lang="zh-CN" altLang="en-US" dirty="0"/>
              <a:t>的时候</a:t>
            </a:r>
            <a:r>
              <a:rPr lang="en-US" dirty="0"/>
              <a:t>, </a:t>
            </a:r>
            <a:r>
              <a:rPr lang="zh-CN" altLang="en-US" dirty="0"/>
              <a:t>如果输入是</a:t>
            </a:r>
            <a:r>
              <a:rPr lang="en-US" dirty="0" err="1"/>
              <a:t>tfrecord</a:t>
            </a:r>
            <a:r>
              <a:rPr lang="zh-CN" altLang="en-US" dirty="0"/>
              <a:t>格式</a:t>
            </a:r>
            <a:r>
              <a:rPr lang="en-US" dirty="0"/>
              <a:t>, </a:t>
            </a:r>
            <a:r>
              <a:rPr lang="zh-CN" altLang="en-US" dirty="0"/>
              <a:t>当前不支持使用</a:t>
            </a:r>
            <a:r>
              <a:rPr lang="en-US" dirty="0" err="1"/>
              <a:t>join_source</a:t>
            </a:r>
            <a:r>
              <a:rPr lang="zh-CN" altLang="en-US" dirty="0"/>
              <a:t>功能。</a:t>
            </a:r>
            <a:endParaRPr lang="en-US" altLang="zh-CN" dirty="0"/>
          </a:p>
          <a:p>
            <a:pPr lvl="2"/>
            <a:r>
              <a:rPr lang="zh-CN" altLang="en-US" b="1" dirty="0"/>
              <a:t>可以在</a:t>
            </a:r>
            <a:r>
              <a:rPr lang="en-US" altLang="zh-CN" b="1" dirty="0"/>
              <a:t>transformer</a:t>
            </a:r>
            <a:r>
              <a:rPr lang="zh-CN" altLang="en-US" b="1" dirty="0"/>
              <a:t>中使用</a:t>
            </a:r>
            <a:r>
              <a:rPr lang="en-US" altLang="zh-CN" b="1" dirty="0"/>
              <a:t>handler</a:t>
            </a:r>
            <a:r>
              <a:rPr lang="zh-CN" altLang="en-US" b="1" dirty="0"/>
              <a:t>函数来把解析出的</a:t>
            </a:r>
            <a:r>
              <a:rPr lang="en-US" altLang="zh-CN" b="1" dirty="0"/>
              <a:t>flatten example</a:t>
            </a:r>
            <a:r>
              <a:rPr lang="zh-CN" altLang="en-US" b="1" dirty="0"/>
              <a:t>和</a:t>
            </a:r>
            <a:r>
              <a:rPr lang="en-US" altLang="zh-CN" b="1" dirty="0"/>
              <a:t>raw response</a:t>
            </a:r>
            <a:r>
              <a:rPr lang="zh-CN" altLang="en-US" b="1" dirty="0"/>
              <a:t>的</a:t>
            </a:r>
            <a:r>
              <a:rPr lang="en-US" altLang="zh-CN" b="1" dirty="0"/>
              <a:t>body</a:t>
            </a:r>
            <a:r>
              <a:rPr lang="zh-CN" altLang="en-US" b="1" dirty="0"/>
              <a:t>来组装作为新的</a:t>
            </a:r>
            <a:r>
              <a:rPr lang="en-US" altLang="zh-CN" b="1" dirty="0"/>
              <a:t>body</a:t>
            </a:r>
            <a:r>
              <a:rPr lang="zh-CN" altLang="en-US" b="1" dirty="0"/>
              <a:t>。</a:t>
            </a:r>
            <a:endParaRPr lang="en-US" altLang="zh-CN" b="1" dirty="0"/>
          </a:p>
          <a:p>
            <a:pPr lvl="2"/>
            <a:r>
              <a:rPr lang="zh-CN" altLang="en-US" b="1" dirty="0"/>
              <a:t>使用</a:t>
            </a:r>
            <a:r>
              <a:rPr lang="en-US" altLang="zh-CN" b="1" dirty="0" err="1"/>
              <a:t>tfrecord</a:t>
            </a:r>
            <a:r>
              <a:rPr lang="zh-CN" altLang="en-US" b="1" dirty="0"/>
              <a:t>文件做</a:t>
            </a:r>
            <a:r>
              <a:rPr lang="en-US" altLang="zh-CN" b="1" dirty="0"/>
              <a:t>transformer</a:t>
            </a:r>
            <a:r>
              <a:rPr lang="zh-CN" altLang="en-US" b="1" dirty="0"/>
              <a:t>不高效，不建议用。</a:t>
            </a:r>
            <a:endParaRPr lang="en-US" altLang="zh-CN" b="1" dirty="0"/>
          </a:p>
          <a:p>
            <a:pPr lvl="1"/>
            <a:r>
              <a:rPr lang="en-US" dirty="0" err="1"/>
              <a:t>S</a:t>
            </a:r>
            <a:r>
              <a:rPr lang="en-US" altLang="zh-CN" dirty="0" err="1"/>
              <a:t>agemaker</a:t>
            </a:r>
            <a:r>
              <a:rPr lang="zh-CN" altLang="en-US" dirty="0"/>
              <a:t>内建的</a:t>
            </a:r>
            <a:r>
              <a:rPr lang="en-US" dirty="0"/>
              <a:t>framework</a:t>
            </a:r>
            <a:r>
              <a:rPr lang="zh-CN" altLang="en-US" dirty="0"/>
              <a:t>的</a:t>
            </a:r>
            <a:r>
              <a:rPr lang="en-US" dirty="0"/>
              <a:t>transform job</a:t>
            </a:r>
            <a:r>
              <a:rPr lang="zh-CN" altLang="en-US" dirty="0"/>
              <a:t>中使用</a:t>
            </a:r>
            <a:r>
              <a:rPr lang="en-US" dirty="0" err="1"/>
              <a:t>entry_point</a:t>
            </a:r>
            <a:r>
              <a:rPr lang="zh-CN" altLang="en-US" dirty="0"/>
              <a:t>的时候，设置的入口的脚本名字必须是</a:t>
            </a:r>
            <a:r>
              <a:rPr lang="en-US" dirty="0"/>
              <a:t>inference.py</a:t>
            </a:r>
            <a:r>
              <a:rPr lang="zh-CN" altLang="en-US" dirty="0"/>
              <a:t>。</a:t>
            </a:r>
            <a:endParaRPr lang="en-US" altLang="zh-CN" dirty="0"/>
          </a:p>
          <a:p>
            <a:pPr lvl="1"/>
            <a:r>
              <a:rPr lang="en-US" dirty="0"/>
              <a:t>In </a:t>
            </a:r>
            <a:r>
              <a:rPr lang="en-US" dirty="0" err="1"/>
              <a:t>SageMaker</a:t>
            </a:r>
            <a:r>
              <a:rPr lang="en-US" dirty="0"/>
              <a:t> batch transform, </a:t>
            </a:r>
            <a:r>
              <a:rPr lang="en-US" dirty="0" err="1"/>
              <a:t>maxPayloadInMB</a:t>
            </a:r>
            <a:r>
              <a:rPr lang="en-US" dirty="0"/>
              <a:t> * </a:t>
            </a:r>
            <a:r>
              <a:rPr lang="en-US" dirty="0" err="1"/>
              <a:t>maxConcurrentTransform</a:t>
            </a:r>
            <a:r>
              <a:rPr lang="en-US" dirty="0"/>
              <a:t> cannot exceed 100MB</a:t>
            </a:r>
            <a:r>
              <a:rPr lang="en-US" altLang="zh-CN" dirty="0"/>
              <a:t>.</a:t>
            </a:r>
          </a:p>
          <a:p>
            <a:pPr lvl="2"/>
            <a:r>
              <a:rPr lang="en-US" b="1" dirty="0" err="1"/>
              <a:t>max_concurrent_transforms</a:t>
            </a:r>
            <a:r>
              <a:rPr lang="en-US" dirty="0"/>
              <a:t>  – The maximum number of HTTP requests to be made to each individual transform container at one time.</a:t>
            </a:r>
            <a:endParaRPr lang="en-US" altLang="zh-CN" dirty="0"/>
          </a:p>
          <a:p>
            <a:pPr lvl="1"/>
            <a:endParaRPr lang="en-US" dirty="0"/>
          </a:p>
        </p:txBody>
      </p:sp>
    </p:spTree>
    <p:extLst>
      <p:ext uri="{BB962C8B-B14F-4D97-AF65-F5344CB8AC3E}">
        <p14:creationId xmlns:p14="http://schemas.microsoft.com/office/powerpoint/2010/main" val="3277738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尽量使用</a:t>
            </a:r>
            <a:r>
              <a:rPr lang="en-US" altLang="zh-CN" b="1" dirty="0" err="1"/>
              <a:t>sagemaker</a:t>
            </a:r>
            <a:r>
              <a:rPr lang="en-US" altLang="zh-CN" b="1" dirty="0"/>
              <a:t> transformer</a:t>
            </a:r>
            <a:r>
              <a:rPr lang="zh-CN" altLang="en-US" b="1" dirty="0"/>
              <a:t>的</a:t>
            </a:r>
            <a:r>
              <a:rPr lang="en-US" altLang="zh-CN" b="1" dirty="0" err="1"/>
              <a:t>batchrecord</a:t>
            </a:r>
            <a:r>
              <a:rPr lang="en-US" altLang="zh-CN" b="1" dirty="0"/>
              <a:t> strategy</a:t>
            </a:r>
            <a:r>
              <a:rPr lang="zh-CN" altLang="en-US" b="1" dirty="0"/>
              <a:t>，它比</a:t>
            </a:r>
            <a:r>
              <a:rPr lang="en-US" altLang="zh-CN" b="1" dirty="0"/>
              <a:t>single record strategy</a:t>
            </a:r>
            <a:r>
              <a:rPr lang="zh-CN" altLang="en-US" b="1" dirty="0"/>
              <a:t>的速度快很多</a:t>
            </a:r>
            <a:r>
              <a:rPr lang="zh-CN" altLang="en-US" dirty="0"/>
              <a:t>。</a:t>
            </a:r>
            <a:endParaRPr lang="en-US" altLang="zh-CN" dirty="0"/>
          </a:p>
          <a:p>
            <a:pPr lvl="2"/>
            <a:r>
              <a:rPr lang="zh-CN" altLang="en-US" dirty="0"/>
              <a:t>使用</a:t>
            </a:r>
            <a:r>
              <a:rPr lang="en-US" dirty="0" err="1"/>
              <a:t>S</a:t>
            </a:r>
            <a:r>
              <a:rPr lang="en-US" altLang="zh-CN" dirty="0" err="1"/>
              <a:t>agemaker</a:t>
            </a:r>
            <a:r>
              <a:rPr lang="zh-CN" altLang="en-US" dirty="0"/>
              <a:t>的</a:t>
            </a:r>
            <a:r>
              <a:rPr lang="en-US" dirty="0"/>
              <a:t>TFS transform</a:t>
            </a:r>
            <a:r>
              <a:rPr lang="en-US" altLang="zh-CN" dirty="0"/>
              <a:t>er</a:t>
            </a:r>
            <a:r>
              <a:rPr lang="zh-CN" altLang="en-US" dirty="0"/>
              <a:t>进行离线推理时，如果用的是从表格数据转为的</a:t>
            </a:r>
            <a:r>
              <a:rPr lang="en-US" dirty="0" err="1"/>
              <a:t>tfrecord</a:t>
            </a:r>
            <a:r>
              <a:rPr lang="zh-CN" altLang="en-US" dirty="0"/>
              <a:t>格式的文件，可以参考我的</a:t>
            </a:r>
            <a:r>
              <a:rPr lang="en-US" dirty="0" err="1"/>
              <a:t>S</a:t>
            </a:r>
            <a:r>
              <a:rPr lang="en-US" altLang="zh-CN" dirty="0" err="1"/>
              <a:t>agemaker</a:t>
            </a:r>
            <a:r>
              <a:rPr lang="en-US" dirty="0" err="1"/>
              <a:t>_batch_transform_deepfm</a:t>
            </a:r>
            <a:r>
              <a:rPr lang="zh-CN" altLang="en-US" dirty="0"/>
              <a:t>中的代码。</a:t>
            </a:r>
            <a:endParaRPr lang="en-US" altLang="zh-CN" dirty="0"/>
          </a:p>
          <a:p>
            <a:pPr lvl="1"/>
            <a:r>
              <a:rPr lang="zh-CN" altLang="en-US" dirty="0"/>
              <a:t>使用</a:t>
            </a:r>
            <a:r>
              <a:rPr lang="en-US" altLang="zh-CN" dirty="0"/>
              <a:t>transformer</a:t>
            </a:r>
            <a:r>
              <a:rPr lang="zh-CN" altLang="en-US" dirty="0"/>
              <a:t>的</a:t>
            </a:r>
            <a:r>
              <a:rPr lang="en-US" altLang="zh-CN" dirty="0"/>
              <a:t>batch record</a:t>
            </a:r>
            <a:r>
              <a:rPr lang="zh-CN" altLang="en-US" dirty="0"/>
              <a:t>策略并使用</a:t>
            </a:r>
            <a:r>
              <a:rPr lang="en-US" altLang="zh-CN" dirty="0"/>
              <a:t>TFS</a:t>
            </a:r>
            <a:r>
              <a:rPr lang="zh-CN" altLang="en-US" dirty="0"/>
              <a:t>的</a:t>
            </a:r>
            <a:r>
              <a:rPr lang="en-US" altLang="zh-CN" dirty="0"/>
              <a:t>serve side batch</a:t>
            </a:r>
            <a:r>
              <a:rPr lang="zh-CN" altLang="en-US" dirty="0"/>
              <a:t>的时候，要设置</a:t>
            </a:r>
            <a:r>
              <a:rPr lang="en-US" altLang="zh-CN" dirty="0"/>
              <a:t>TFS</a:t>
            </a:r>
            <a:r>
              <a:rPr lang="zh-CN" altLang="en-US" dirty="0"/>
              <a:t>的</a:t>
            </a:r>
            <a:r>
              <a:rPr lang="en-US" altLang="zh-CN" dirty="0"/>
              <a:t>max batch size </a:t>
            </a:r>
            <a:r>
              <a:rPr lang="zh-CN" altLang="en-US" dirty="0"/>
              <a:t>大于（</a:t>
            </a:r>
            <a:r>
              <a:rPr lang="en-US" altLang="zh-CN" dirty="0"/>
              <a:t>max payload/</a:t>
            </a:r>
            <a:r>
              <a:rPr lang="zh-CN" altLang="en-US" dirty="0"/>
              <a:t>单个样本的</a:t>
            </a:r>
            <a:r>
              <a:rPr lang="en-US" altLang="zh-CN" dirty="0"/>
              <a:t>size</a:t>
            </a:r>
            <a:r>
              <a:rPr lang="zh-CN" altLang="en-US" dirty="0"/>
              <a:t>）</a:t>
            </a:r>
            <a:endParaRPr lang="en-US" altLang="zh-CN" dirty="0"/>
          </a:p>
          <a:p>
            <a:pPr lvl="1"/>
            <a:r>
              <a:rPr lang="zh-CN" altLang="en-US" dirty="0"/>
              <a:t>在使用</a:t>
            </a:r>
            <a:r>
              <a:rPr lang="en-US" altLang="zh-CN" dirty="0" err="1"/>
              <a:t>sagemaker</a:t>
            </a:r>
            <a:r>
              <a:rPr lang="en-US" altLang="zh-CN" dirty="0"/>
              <a:t> transformer for TFS</a:t>
            </a:r>
            <a:r>
              <a:rPr lang="zh-CN" altLang="en-US" dirty="0"/>
              <a:t>的时候，如果需要安装软件包：</a:t>
            </a:r>
            <a:endParaRPr lang="en-US" altLang="zh-CN" dirty="0"/>
          </a:p>
          <a:p>
            <a:pPr lvl="2"/>
            <a:r>
              <a:rPr lang="zh-CN" altLang="en-US" dirty="0"/>
              <a:t>方法一：在</a:t>
            </a:r>
            <a:r>
              <a:rPr lang="en-US" dirty="0"/>
              <a:t>inference.py</a:t>
            </a:r>
            <a:r>
              <a:rPr lang="zh-CN" altLang="en-US" dirty="0"/>
              <a:t>脚本中使用</a:t>
            </a:r>
            <a:r>
              <a:rPr lang="en-US" dirty="0" err="1"/>
              <a:t>os.system</a:t>
            </a:r>
            <a:r>
              <a:rPr lang="zh-CN" altLang="en-US" dirty="0"/>
              <a:t>来安装，注意安装的时候要使用</a:t>
            </a:r>
            <a:r>
              <a:rPr lang="en-US" dirty="0"/>
              <a:t>pip3</a:t>
            </a:r>
            <a:r>
              <a:rPr lang="zh-CN" altLang="en-US" dirty="0"/>
              <a:t>而不是</a:t>
            </a:r>
            <a:r>
              <a:rPr lang="en-US" dirty="0"/>
              <a:t>pip</a:t>
            </a:r>
            <a:r>
              <a:rPr lang="zh-CN" altLang="en-US" dirty="0"/>
              <a:t>，否则会出问题。</a:t>
            </a:r>
            <a:endParaRPr lang="en-US" altLang="zh-CN" dirty="0"/>
          </a:p>
          <a:p>
            <a:pPr lvl="2"/>
            <a:r>
              <a:rPr lang="zh-CN" altLang="en-US" dirty="0"/>
              <a:t>方法二（</a:t>
            </a:r>
            <a:r>
              <a:rPr lang="zh-CN" altLang="en-US" b="1" dirty="0"/>
              <a:t>更建议的方法</a:t>
            </a:r>
            <a:r>
              <a:rPr lang="zh-CN" altLang="en-US" dirty="0"/>
              <a:t>）：用</a:t>
            </a:r>
            <a:r>
              <a:rPr lang="en-US" dirty="0"/>
              <a:t>requirments.txt</a:t>
            </a:r>
            <a:r>
              <a:rPr lang="zh-CN" altLang="en-US" dirty="0"/>
              <a:t>来安装，但是这个对目录有一些要求并需要把这个文件，</a:t>
            </a:r>
            <a:r>
              <a:rPr lang="en-US" dirty="0"/>
              <a:t>inference.py</a:t>
            </a:r>
            <a:r>
              <a:rPr lang="zh-CN" altLang="en-US" dirty="0"/>
              <a:t>和</a:t>
            </a:r>
            <a:r>
              <a:rPr lang="en-US" dirty="0"/>
              <a:t>saved model</a:t>
            </a:r>
            <a:r>
              <a:rPr lang="zh-CN" altLang="en-US" dirty="0"/>
              <a:t>文件打包上传到</a:t>
            </a:r>
            <a:r>
              <a:rPr lang="en-US" dirty="0"/>
              <a:t>S3</a:t>
            </a:r>
            <a:r>
              <a:rPr lang="zh-CN" altLang="en-US" dirty="0"/>
              <a:t>。</a:t>
            </a:r>
            <a:endParaRPr lang="en-US" dirty="0"/>
          </a:p>
          <a:p>
            <a:pPr lvl="3"/>
            <a:r>
              <a:rPr lang="zh-CN" altLang="en-US" b="1" dirty="0"/>
              <a:t>在这种情况下，使用</a:t>
            </a:r>
            <a:r>
              <a:rPr lang="en-US" b="1" dirty="0"/>
              <a:t>transform</a:t>
            </a:r>
            <a:r>
              <a:rPr lang="zh-CN" altLang="en-US" b="1" dirty="0"/>
              <a:t>的时候不要设置</a:t>
            </a:r>
            <a:r>
              <a:rPr lang="en-US" b="1" dirty="0" err="1"/>
              <a:t>entry_point</a:t>
            </a:r>
            <a:r>
              <a:rPr lang="zh-CN" altLang="en-US" b="1" dirty="0"/>
              <a:t>；但是前一种方法不需要</a:t>
            </a:r>
            <a:r>
              <a:rPr lang="en-US" b="1" dirty="0"/>
              <a:t>requirments.txt</a:t>
            </a:r>
            <a:r>
              <a:rPr lang="zh-CN" altLang="en-US" b="1" dirty="0"/>
              <a:t>文件，设置</a:t>
            </a:r>
            <a:r>
              <a:rPr lang="en-US" b="1" dirty="0"/>
              <a:t>inference.py</a:t>
            </a:r>
            <a:r>
              <a:rPr lang="zh-CN" altLang="en-US" b="1" dirty="0"/>
              <a:t>为</a:t>
            </a:r>
            <a:r>
              <a:rPr lang="en-US" b="1" dirty="0" err="1"/>
              <a:t>entry_point</a:t>
            </a:r>
            <a:r>
              <a:rPr lang="zh-CN" altLang="en-US" b="1" dirty="0"/>
              <a:t>即可</a:t>
            </a:r>
            <a:endParaRPr lang="en-US" altLang="zh-CN" dirty="0"/>
          </a:p>
          <a:p>
            <a:pPr lvl="1"/>
            <a:endParaRPr lang="en-US" dirty="0"/>
          </a:p>
        </p:txBody>
      </p:sp>
    </p:spTree>
    <p:extLst>
      <p:ext uri="{BB962C8B-B14F-4D97-AF65-F5344CB8AC3E}">
        <p14:creationId xmlns:p14="http://schemas.microsoft.com/office/powerpoint/2010/main" val="2698332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02"/>
          </a:xfrm>
        </p:spPr>
        <p:txBody>
          <a:bodyPr/>
          <a:lstStyle/>
          <a:p>
            <a:r>
              <a:rPr lang="en-US" altLang="zh-CN" dirty="0" err="1"/>
              <a:t>Sagemaker</a:t>
            </a:r>
            <a:r>
              <a:rPr lang="en-US" altLang="zh-CN" dirty="0"/>
              <a:t> model monitor</a:t>
            </a:r>
            <a:endParaRPr lang="en-US" dirty="0"/>
          </a:p>
        </p:txBody>
      </p:sp>
      <p:sp>
        <p:nvSpPr>
          <p:cNvPr id="3" name="Content Placeholder 2"/>
          <p:cNvSpPr>
            <a:spLocks noGrp="1"/>
          </p:cNvSpPr>
          <p:nvPr>
            <p:ph idx="1"/>
          </p:nvPr>
        </p:nvSpPr>
        <p:spPr>
          <a:xfrm>
            <a:off x="838200" y="1474839"/>
            <a:ext cx="10515600" cy="5231222"/>
          </a:xfrm>
        </p:spPr>
        <p:txBody>
          <a:bodyPr/>
          <a:lstStyle/>
          <a:p>
            <a:r>
              <a:rPr lang="en-US" altLang="zh-CN" dirty="0" err="1"/>
              <a:t>SageMaker</a:t>
            </a:r>
            <a:r>
              <a:rPr lang="en-US" altLang="zh-CN" dirty="0"/>
              <a:t> Model Monitor </a:t>
            </a:r>
            <a:r>
              <a:rPr lang="zh-CN" altLang="en-US" dirty="0"/>
              <a:t>自动监控生产中的</a:t>
            </a:r>
            <a:r>
              <a:rPr lang="en-US" altLang="zh-CN" dirty="0"/>
              <a:t>ML </a:t>
            </a:r>
            <a:r>
              <a:rPr lang="zh-CN" altLang="en-US" dirty="0"/>
              <a:t>模型，并在出现数据质量问题时向您发送通知。</a:t>
            </a:r>
            <a:endParaRPr lang="en-US" altLang="zh-CN" dirty="0"/>
          </a:p>
          <a:p>
            <a:pPr lvl="1"/>
            <a:r>
              <a:rPr lang="zh-CN" altLang="en-US" dirty="0"/>
              <a:t>如果模型在生产过程中接收到的数据的统计性质偏离了训练所依据的基准数据的性质，则模型将开始失去其预测的准确性。</a:t>
            </a:r>
            <a:r>
              <a:rPr lang="en-US" altLang="zh-CN" dirty="0"/>
              <a:t>Model Monitor </a:t>
            </a:r>
            <a:r>
              <a:rPr lang="zh-CN" altLang="en-US" dirty="0"/>
              <a:t>使用规则检测数据漂移，并在发生数据漂移时向您发出警报。</a:t>
            </a:r>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871" y="3480619"/>
            <a:ext cx="9925664" cy="3225442"/>
          </a:xfrm>
          <a:prstGeom prst="rect">
            <a:avLst/>
          </a:prstGeom>
        </p:spPr>
      </p:pic>
    </p:spTree>
    <p:extLst>
      <p:ext uri="{BB962C8B-B14F-4D97-AF65-F5344CB8AC3E}">
        <p14:creationId xmlns:p14="http://schemas.microsoft.com/office/powerpoint/2010/main" val="23634455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5"/>
            <a:ext cx="10515600" cy="4730450"/>
          </a:xfrm>
        </p:spPr>
        <p:txBody>
          <a:bodyPr>
            <a:normAutofit/>
          </a:bodyPr>
          <a:lstStyle/>
          <a:p>
            <a:r>
              <a:rPr lang="zh-CN" altLang="en-US" dirty="0"/>
              <a:t>特点：</a:t>
            </a:r>
            <a:endParaRPr lang="en-US" altLang="zh-CN" dirty="0"/>
          </a:p>
          <a:p>
            <a:pPr lvl="1"/>
            <a:r>
              <a:rPr lang="zh-CN" altLang="en-US" b="1" dirty="0"/>
              <a:t>当前只是支持对表格数据的</a:t>
            </a:r>
            <a:r>
              <a:rPr lang="en-US" altLang="zh-CN" b="1" dirty="0"/>
              <a:t>model monitor</a:t>
            </a:r>
            <a:r>
              <a:rPr lang="zh-CN" altLang="en-US" b="1" dirty="0"/>
              <a:t>功能</a:t>
            </a:r>
            <a:r>
              <a:rPr lang="zh-CN" altLang="en-US" dirty="0"/>
              <a:t>。</a:t>
            </a:r>
            <a:endParaRPr lang="en-US" altLang="zh-CN" dirty="0"/>
          </a:p>
          <a:p>
            <a:pPr lvl="1"/>
            <a:r>
              <a:rPr lang="zh-CN" altLang="en-US" dirty="0"/>
              <a:t>可以设置需要捕获的数据的采样比例。</a:t>
            </a:r>
            <a:endParaRPr lang="en-US" altLang="zh-CN" dirty="0"/>
          </a:p>
          <a:p>
            <a:pPr lvl="1"/>
            <a:r>
              <a:rPr lang="zh-CN" altLang="en-US" b="1" dirty="0"/>
              <a:t>对经过检查的基准数据可以使用缺省的约束规则或者使用自定义的约束规则</a:t>
            </a:r>
            <a:r>
              <a:rPr lang="zh-CN" altLang="en-US" dirty="0"/>
              <a:t>。</a:t>
            </a:r>
            <a:endParaRPr lang="en-US" altLang="zh-CN" dirty="0"/>
          </a:p>
          <a:p>
            <a:pPr lvl="2"/>
            <a:r>
              <a:rPr lang="zh-CN" altLang="en-US" dirty="0"/>
              <a:t>常用的缺省约束规则：比如特征是否有空值，特征是否偏离了基准数据的统计分布。</a:t>
            </a:r>
            <a:endParaRPr lang="en-US" altLang="zh-CN" dirty="0"/>
          </a:p>
          <a:p>
            <a:pPr lvl="2"/>
            <a:r>
              <a:rPr lang="zh-CN" altLang="en-US" dirty="0"/>
              <a:t>自定义的约束规律需要自己创建容器并按照</a:t>
            </a:r>
            <a:r>
              <a:rPr lang="en-US" altLang="zh-CN" dirty="0" err="1"/>
              <a:t>Sagemaker</a:t>
            </a:r>
            <a:r>
              <a:rPr lang="zh-CN" altLang="en-US" dirty="0"/>
              <a:t>的约定来实现。</a:t>
            </a:r>
            <a:endParaRPr lang="en-US" altLang="zh-CN" dirty="0"/>
          </a:p>
          <a:p>
            <a:pPr lvl="1"/>
            <a:r>
              <a:rPr lang="zh-CN" altLang="en-US" dirty="0"/>
              <a:t>可以设置监控的频率。</a:t>
            </a:r>
            <a:endParaRPr lang="en-US" altLang="zh-CN" dirty="0"/>
          </a:p>
          <a:p>
            <a:pPr lvl="1"/>
            <a:r>
              <a:rPr lang="zh-CN" altLang="en-US" b="1" dirty="0"/>
              <a:t>可以设置把监控结果（比如特征的统计漂移）发布到</a:t>
            </a:r>
            <a:r>
              <a:rPr lang="en-US" altLang="zh-CN" b="1" dirty="0" err="1"/>
              <a:t>cloudwatch</a:t>
            </a:r>
            <a:r>
              <a:rPr lang="en-US" altLang="zh-CN" b="1" dirty="0"/>
              <a:t> metric</a:t>
            </a:r>
            <a:r>
              <a:rPr lang="zh-CN" altLang="en-US" b="1" dirty="0"/>
              <a:t>，然后对</a:t>
            </a:r>
            <a:r>
              <a:rPr lang="en-US" altLang="zh-CN" b="1" dirty="0" err="1"/>
              <a:t>cloudwatch</a:t>
            </a:r>
            <a:r>
              <a:rPr lang="en-US" altLang="zh-CN" b="1" dirty="0"/>
              <a:t> metric</a:t>
            </a:r>
            <a:r>
              <a:rPr lang="zh-CN" altLang="en-US" b="1" dirty="0"/>
              <a:t>设置阈值并发送警报给相关人员</a:t>
            </a:r>
            <a:r>
              <a:rPr lang="zh-CN" altLang="en-US" dirty="0"/>
              <a:t>。</a:t>
            </a:r>
            <a:endParaRPr lang="en-US" altLang="zh-CN" dirty="0"/>
          </a:p>
          <a:p>
            <a:pPr lvl="1"/>
            <a:endParaRPr lang="en-US" dirty="0"/>
          </a:p>
        </p:txBody>
      </p:sp>
    </p:spTree>
    <p:extLst>
      <p:ext uri="{BB962C8B-B14F-4D97-AF65-F5344CB8AC3E}">
        <p14:creationId xmlns:p14="http://schemas.microsoft.com/office/powerpoint/2010/main" val="2497647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2587820"/>
            <a:ext cx="10515600" cy="1325563"/>
          </a:xfrm>
        </p:spPr>
        <p:txBody>
          <a:bodyPr>
            <a:normAutofit/>
          </a:bodyPr>
          <a:lstStyle/>
          <a:p>
            <a:pPr algn="ctr"/>
            <a:r>
              <a:rPr lang="en-US" altLang="zh-CN" sz="5400" dirty="0" err="1"/>
              <a:t>Sagemaker</a:t>
            </a:r>
            <a:r>
              <a:rPr lang="zh-CN" altLang="en-US" sz="5400" dirty="0"/>
              <a:t>与其他开源组件的集成</a:t>
            </a:r>
            <a:endParaRPr lang="en-US" sz="5400" dirty="0"/>
          </a:p>
        </p:txBody>
      </p:sp>
    </p:spTree>
    <p:extLst>
      <p:ext uri="{BB962C8B-B14F-4D97-AF65-F5344CB8AC3E}">
        <p14:creationId xmlns:p14="http://schemas.microsoft.com/office/powerpoint/2010/main" val="162930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Input mode</a:t>
            </a:r>
            <a:r>
              <a:rPr lang="zh-CN" altLang="en-US" dirty="0"/>
              <a:t>和</a:t>
            </a:r>
            <a:r>
              <a:rPr lang="en-US" altLang="zh-CN" dirty="0"/>
              <a:t>pipe mode</a:t>
            </a:r>
            <a:r>
              <a:rPr lang="zh-CN" altLang="en-US" dirty="0"/>
              <a:t>的示例代码</a:t>
            </a:r>
            <a:endParaRPr lang="en-US" dirty="0"/>
          </a:p>
        </p:txBody>
      </p:sp>
      <p:pic>
        <p:nvPicPr>
          <p:cNvPr id="4" name="Content Placeholder 3"/>
          <p:cNvPicPr>
            <a:picLocks noGrp="1" noChangeAspect="1"/>
          </p:cNvPicPr>
          <p:nvPr>
            <p:ph idx="1"/>
          </p:nvPr>
        </p:nvPicPr>
        <p:blipFill>
          <a:blip r:embed="rId3"/>
          <a:stretch>
            <a:fillRect/>
          </a:stretch>
        </p:blipFill>
        <p:spPr>
          <a:xfrm>
            <a:off x="1169233" y="1387670"/>
            <a:ext cx="8829207" cy="4661715"/>
          </a:xfrm>
          <a:prstGeom prst="rect">
            <a:avLst/>
          </a:prstGeom>
        </p:spPr>
      </p:pic>
    </p:spTree>
    <p:extLst>
      <p:ext uri="{BB962C8B-B14F-4D97-AF65-F5344CB8AC3E}">
        <p14:creationId xmlns:p14="http://schemas.microsoft.com/office/powerpoint/2010/main" val="35680422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operator for </a:t>
            </a:r>
            <a:r>
              <a:rPr lang="en-US" altLang="zh-CN" dirty="0" err="1"/>
              <a:t>Kubernets</a:t>
            </a:r>
            <a:r>
              <a:rPr lang="en-US" altLang="zh-CN" dirty="0"/>
              <a:t> and EKS</a:t>
            </a:r>
            <a:endParaRPr lang="en-US" dirty="0"/>
          </a:p>
        </p:txBody>
      </p:sp>
      <p:sp>
        <p:nvSpPr>
          <p:cNvPr id="3" name="Content Placeholder 2"/>
          <p:cNvSpPr>
            <a:spLocks noGrp="1"/>
          </p:cNvSpPr>
          <p:nvPr>
            <p:ph idx="1"/>
          </p:nvPr>
        </p:nvSpPr>
        <p:spPr>
          <a:xfrm>
            <a:off x="838200" y="2026920"/>
            <a:ext cx="10515600" cy="4450080"/>
          </a:xfrm>
        </p:spPr>
        <p:txBody>
          <a:bodyPr>
            <a:normAutofit/>
          </a:bodyPr>
          <a:lstStyle/>
          <a:p>
            <a:r>
              <a:rPr lang="en-US" altLang="zh-CN" dirty="0" err="1"/>
              <a:t>Sagemaker</a:t>
            </a:r>
            <a:r>
              <a:rPr lang="en-US" altLang="zh-CN" dirty="0"/>
              <a:t> operator</a:t>
            </a:r>
            <a:r>
              <a:rPr lang="zh-CN" altLang="en-US" dirty="0"/>
              <a:t>可以安装在</a:t>
            </a:r>
            <a:r>
              <a:rPr lang="en-US" altLang="zh-CN" dirty="0"/>
              <a:t>EC2</a:t>
            </a:r>
            <a:r>
              <a:rPr lang="zh-CN" altLang="en-US" dirty="0"/>
              <a:t>上自建</a:t>
            </a:r>
            <a:r>
              <a:rPr lang="en-US" altLang="zh-CN" dirty="0"/>
              <a:t>K8s</a:t>
            </a:r>
            <a:r>
              <a:rPr lang="zh-CN" altLang="en-US" dirty="0"/>
              <a:t>集群，</a:t>
            </a:r>
            <a:r>
              <a:rPr lang="en-US" altLang="zh-CN" dirty="0"/>
              <a:t>EKS</a:t>
            </a:r>
            <a:r>
              <a:rPr lang="zh-CN" altLang="en-US" dirty="0"/>
              <a:t>以及</a:t>
            </a:r>
            <a:r>
              <a:rPr lang="en-US" dirty="0"/>
              <a:t> </a:t>
            </a:r>
            <a:r>
              <a:rPr lang="en-US" dirty="0" err="1"/>
              <a:t>Fargate</a:t>
            </a:r>
            <a:r>
              <a:rPr lang="en-US" dirty="0"/>
              <a:t> </a:t>
            </a:r>
            <a:r>
              <a:rPr lang="en-US" altLang="zh-CN" dirty="0"/>
              <a:t>for EKS</a:t>
            </a:r>
            <a:r>
              <a:rPr lang="zh-CN" altLang="en-US" dirty="0"/>
              <a:t>中。</a:t>
            </a:r>
            <a:endParaRPr lang="en-US" altLang="zh-CN" dirty="0"/>
          </a:p>
          <a:p>
            <a:pPr lvl="1"/>
            <a:r>
              <a:rPr lang="zh-CN" altLang="en-US" dirty="0"/>
              <a:t>推荐</a:t>
            </a:r>
            <a:r>
              <a:rPr lang="en-US" dirty="0" err="1"/>
              <a:t>Fargate</a:t>
            </a:r>
            <a:r>
              <a:rPr lang="en-US" dirty="0"/>
              <a:t> </a:t>
            </a:r>
            <a:r>
              <a:rPr lang="en-US" altLang="zh-CN" dirty="0"/>
              <a:t>for EKS</a:t>
            </a:r>
            <a:r>
              <a:rPr lang="zh-CN" altLang="en-US" dirty="0"/>
              <a:t>中部署</a:t>
            </a:r>
            <a:r>
              <a:rPr lang="en-US" altLang="zh-CN" dirty="0" err="1"/>
              <a:t>Sagemaker</a:t>
            </a:r>
            <a:r>
              <a:rPr lang="en-US" altLang="zh-CN" dirty="0"/>
              <a:t> operator</a:t>
            </a:r>
            <a:r>
              <a:rPr lang="zh-CN" altLang="en-US" dirty="0"/>
              <a:t>。</a:t>
            </a:r>
            <a:endParaRPr lang="en-US" altLang="zh-CN" dirty="0"/>
          </a:p>
          <a:p>
            <a:pPr lvl="1"/>
            <a:r>
              <a:rPr lang="zh-CN" altLang="en-US" dirty="0"/>
              <a:t>利用这个</a:t>
            </a:r>
            <a:r>
              <a:rPr lang="en-US" altLang="zh-CN" dirty="0"/>
              <a:t>operator</a:t>
            </a:r>
            <a:r>
              <a:rPr lang="zh-CN" altLang="en-US" dirty="0"/>
              <a:t>可以方便的在</a:t>
            </a:r>
            <a:r>
              <a:rPr lang="en-US" altLang="zh-CN" dirty="0"/>
              <a:t>K8s</a:t>
            </a:r>
            <a:r>
              <a:rPr lang="zh-CN" altLang="en-US" dirty="0"/>
              <a:t>中使用</a:t>
            </a:r>
            <a:r>
              <a:rPr lang="en-US" altLang="zh-CN" dirty="0" err="1"/>
              <a:t>Sagemaker</a:t>
            </a:r>
            <a:r>
              <a:rPr lang="zh-CN" altLang="en-US" dirty="0"/>
              <a:t>来训练，部署和推理。</a:t>
            </a:r>
            <a:endParaRPr lang="en-US" altLang="zh-CN" dirty="0"/>
          </a:p>
          <a:p>
            <a:r>
              <a:rPr lang="zh-CN" altLang="en-US" dirty="0"/>
              <a:t>使用</a:t>
            </a:r>
            <a:r>
              <a:rPr lang="en-US" altLang="zh-CN" dirty="0" err="1"/>
              <a:t>Sagemaker</a:t>
            </a:r>
            <a:r>
              <a:rPr lang="en-US" altLang="zh-CN" dirty="0"/>
              <a:t> operator</a:t>
            </a:r>
            <a:r>
              <a:rPr lang="zh-CN" altLang="en-US" dirty="0"/>
              <a:t>来训练的主要步骤：</a:t>
            </a:r>
            <a:endParaRPr lang="en-US" altLang="zh-CN" dirty="0"/>
          </a:p>
          <a:p>
            <a:pPr lvl="1"/>
            <a:r>
              <a:rPr lang="zh-CN" altLang="en-US" dirty="0"/>
              <a:t>设置相关的</a:t>
            </a:r>
            <a:r>
              <a:rPr lang="en-US" altLang="zh-CN" dirty="0"/>
              <a:t>IAM role</a:t>
            </a:r>
            <a:r>
              <a:rPr lang="zh-CN" altLang="en-US" dirty="0"/>
              <a:t>和权限</a:t>
            </a:r>
            <a:endParaRPr lang="en-US" altLang="zh-CN" dirty="0"/>
          </a:p>
          <a:p>
            <a:pPr lvl="1"/>
            <a:r>
              <a:rPr lang="zh-CN" altLang="en-US" dirty="0"/>
              <a:t>部署</a:t>
            </a:r>
            <a:r>
              <a:rPr lang="en-US" altLang="zh-CN" dirty="0" err="1"/>
              <a:t>Sagemaker</a:t>
            </a:r>
            <a:r>
              <a:rPr lang="en-US" altLang="zh-CN" dirty="0"/>
              <a:t> operator</a:t>
            </a:r>
          </a:p>
          <a:p>
            <a:pPr lvl="1"/>
            <a:r>
              <a:rPr lang="zh-CN" altLang="en-US" dirty="0"/>
              <a:t>配置训练对应的</a:t>
            </a:r>
            <a:r>
              <a:rPr lang="en-US" altLang="zh-CN" dirty="0" err="1"/>
              <a:t>yaml</a:t>
            </a:r>
            <a:r>
              <a:rPr lang="zh-CN" altLang="en-US" dirty="0"/>
              <a:t>文件（参考本页注释中的例子）。</a:t>
            </a:r>
            <a:endParaRPr lang="en-US" altLang="zh-CN" dirty="0"/>
          </a:p>
          <a:p>
            <a:pPr lvl="1"/>
            <a:r>
              <a:rPr lang="zh-CN" altLang="en-US" dirty="0"/>
              <a:t>使用如下的命令开始训练：</a:t>
            </a:r>
            <a:endParaRPr lang="en-US" altLang="zh-CN" dirty="0"/>
          </a:p>
          <a:p>
            <a:pPr lvl="2"/>
            <a:r>
              <a:rPr lang="en-US" altLang="zh-CN" dirty="0" err="1"/>
              <a:t>kubectl</a:t>
            </a:r>
            <a:r>
              <a:rPr lang="en-US" altLang="zh-CN" dirty="0"/>
              <a:t> apply -f </a:t>
            </a:r>
            <a:r>
              <a:rPr lang="en-US" altLang="zh-CN" dirty="0" err="1"/>
              <a:t>train.yaml</a:t>
            </a:r>
            <a:endParaRPr lang="en-US" altLang="zh-CN" dirty="0"/>
          </a:p>
          <a:p>
            <a:pPr lvl="1"/>
            <a:endParaRPr lang="en-US" altLang="zh-CN" dirty="0"/>
          </a:p>
        </p:txBody>
      </p:sp>
    </p:spTree>
    <p:extLst>
      <p:ext uri="{BB962C8B-B14F-4D97-AF65-F5344CB8AC3E}">
        <p14:creationId xmlns:p14="http://schemas.microsoft.com/office/powerpoint/2010/main" val="1512028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与</a:t>
            </a:r>
            <a:r>
              <a:rPr lang="en-US" altLang="zh-CN" dirty="0"/>
              <a:t>spark</a:t>
            </a:r>
            <a:r>
              <a:rPr lang="zh-CN" altLang="en-US" dirty="0"/>
              <a:t>的集成方式</a:t>
            </a:r>
            <a:endParaRPr lang="en-US" dirty="0"/>
          </a:p>
        </p:txBody>
      </p:sp>
      <p:sp>
        <p:nvSpPr>
          <p:cNvPr id="3" name="Content Placeholder 2"/>
          <p:cNvSpPr>
            <a:spLocks noGrp="1"/>
          </p:cNvSpPr>
          <p:nvPr>
            <p:ph idx="1"/>
          </p:nvPr>
        </p:nvSpPr>
        <p:spPr>
          <a:xfrm>
            <a:off x="838200" y="1985963"/>
            <a:ext cx="10515600" cy="4191000"/>
          </a:xfrm>
        </p:spPr>
        <p:txBody>
          <a:bodyPr>
            <a:normAutofit lnSpcReduction="10000"/>
          </a:bodyPr>
          <a:lstStyle/>
          <a:p>
            <a:r>
              <a:rPr lang="en-US" altLang="zh-CN" dirty="0" err="1"/>
              <a:t>Sagemaker</a:t>
            </a:r>
            <a:r>
              <a:rPr lang="zh-CN" altLang="en-US" dirty="0"/>
              <a:t>与</a:t>
            </a:r>
            <a:r>
              <a:rPr lang="en-US" altLang="zh-CN" dirty="0"/>
              <a:t>spark</a:t>
            </a:r>
            <a:r>
              <a:rPr lang="zh-CN" altLang="en-US" dirty="0"/>
              <a:t>当前有四种集成方式：</a:t>
            </a:r>
            <a:endParaRPr lang="en-US" altLang="zh-CN" dirty="0"/>
          </a:p>
          <a:p>
            <a:pPr lvl="1"/>
            <a:r>
              <a:rPr lang="zh-CN" altLang="en-US" dirty="0"/>
              <a:t>通过在</a:t>
            </a:r>
            <a:r>
              <a:rPr lang="en-US" dirty="0"/>
              <a:t>EMR</a:t>
            </a:r>
            <a:r>
              <a:rPr lang="zh-CN" altLang="en-US" dirty="0"/>
              <a:t>上用</a:t>
            </a:r>
            <a:r>
              <a:rPr lang="en-US" dirty="0"/>
              <a:t>spark-shell</a:t>
            </a:r>
            <a:r>
              <a:rPr lang="zh-CN" altLang="en-US" dirty="0"/>
              <a:t>或者</a:t>
            </a:r>
            <a:r>
              <a:rPr lang="en-US" dirty="0"/>
              <a:t>spark-submit</a:t>
            </a:r>
            <a:r>
              <a:rPr lang="zh-CN" altLang="en-US" dirty="0"/>
              <a:t>来执行</a:t>
            </a:r>
            <a:r>
              <a:rPr lang="en-US" dirty="0" err="1"/>
              <a:t>SageMaker</a:t>
            </a:r>
            <a:r>
              <a:rPr lang="en-US" dirty="0"/>
              <a:t> spark application</a:t>
            </a:r>
            <a:r>
              <a:rPr lang="zh-CN" altLang="en-US" dirty="0"/>
              <a:t>。</a:t>
            </a:r>
            <a:endParaRPr lang="en-US" altLang="zh-CN" dirty="0"/>
          </a:p>
          <a:p>
            <a:pPr lvl="2"/>
            <a:r>
              <a:rPr lang="zh-CN" altLang="en-US" dirty="0"/>
              <a:t>训练和预测其实在通过</a:t>
            </a:r>
            <a:r>
              <a:rPr lang="en-US" dirty="0" err="1"/>
              <a:t>sagemaker</a:t>
            </a:r>
            <a:r>
              <a:rPr lang="en-US" dirty="0"/>
              <a:t>-spark</a:t>
            </a:r>
            <a:r>
              <a:rPr lang="zh-CN" altLang="en-US" dirty="0"/>
              <a:t>库来调用</a:t>
            </a:r>
            <a:r>
              <a:rPr lang="en-US" dirty="0" err="1"/>
              <a:t>sagemaker</a:t>
            </a:r>
            <a:r>
              <a:rPr lang="en-US" dirty="0"/>
              <a:t> API</a:t>
            </a:r>
            <a:r>
              <a:rPr lang="zh-CN" altLang="en-US" dirty="0"/>
              <a:t>来实现的。也就是训练和预测并不是在</a:t>
            </a:r>
            <a:r>
              <a:rPr lang="en-US" dirty="0"/>
              <a:t>spark</a:t>
            </a:r>
            <a:r>
              <a:rPr lang="zh-CN" altLang="en-US" dirty="0"/>
              <a:t>集群，仍然是在</a:t>
            </a:r>
            <a:r>
              <a:rPr lang="en-US" dirty="0" err="1"/>
              <a:t>sagemaker</a:t>
            </a:r>
            <a:r>
              <a:rPr lang="zh-CN" altLang="en-US" dirty="0"/>
              <a:t>中。</a:t>
            </a:r>
            <a:endParaRPr lang="en-US" dirty="0"/>
          </a:p>
          <a:p>
            <a:pPr lvl="1"/>
            <a:r>
              <a:rPr lang="zh-CN" altLang="en-US" dirty="0"/>
              <a:t>通过</a:t>
            </a:r>
            <a:r>
              <a:rPr lang="en-US" dirty="0" err="1"/>
              <a:t>S</a:t>
            </a:r>
            <a:r>
              <a:rPr lang="en-US" altLang="zh-CN" dirty="0" err="1"/>
              <a:t>agemaker</a:t>
            </a:r>
            <a:r>
              <a:rPr lang="zh-CN" altLang="en-US" dirty="0"/>
              <a:t>的</a:t>
            </a:r>
            <a:r>
              <a:rPr lang="en-US" dirty="0"/>
              <a:t>notebook</a:t>
            </a:r>
            <a:r>
              <a:rPr lang="zh-CN" altLang="en-US" dirty="0"/>
              <a:t>实例可以与</a:t>
            </a:r>
            <a:r>
              <a:rPr lang="en-US" dirty="0"/>
              <a:t>EMR</a:t>
            </a:r>
            <a:r>
              <a:rPr lang="zh-CN" altLang="en-US" dirty="0"/>
              <a:t>的</a:t>
            </a:r>
            <a:r>
              <a:rPr lang="en-US" dirty="0"/>
              <a:t>spark</a:t>
            </a:r>
            <a:r>
              <a:rPr lang="zh-CN" altLang="en-US" dirty="0"/>
              <a:t>交互，从而在</a:t>
            </a:r>
            <a:r>
              <a:rPr lang="en-US" dirty="0"/>
              <a:t>EMR</a:t>
            </a:r>
            <a:r>
              <a:rPr lang="zh-CN" altLang="en-US" dirty="0"/>
              <a:t>集群上训练和预测。</a:t>
            </a:r>
            <a:endParaRPr lang="en-US" dirty="0"/>
          </a:p>
          <a:p>
            <a:pPr lvl="1"/>
            <a:r>
              <a:rPr lang="zh-CN" altLang="en-US" dirty="0"/>
              <a:t>用</a:t>
            </a:r>
            <a:r>
              <a:rPr lang="en-US" dirty="0"/>
              <a:t>EMR </a:t>
            </a:r>
            <a:r>
              <a:rPr lang="en-US" dirty="0" err="1"/>
              <a:t>sparkML</a:t>
            </a:r>
            <a:r>
              <a:rPr lang="zh-CN" altLang="en-US" dirty="0"/>
              <a:t>来训练模型，用</a:t>
            </a:r>
            <a:r>
              <a:rPr lang="en-US" dirty="0" err="1"/>
              <a:t>Sagemaker</a:t>
            </a:r>
            <a:r>
              <a:rPr lang="en-US" dirty="0"/>
              <a:t>-spark-serving</a:t>
            </a:r>
            <a:r>
              <a:rPr lang="zh-CN" altLang="en-US" dirty="0"/>
              <a:t>来部署模型。</a:t>
            </a:r>
            <a:endParaRPr lang="en-US" dirty="0"/>
          </a:p>
          <a:p>
            <a:pPr lvl="1"/>
            <a:r>
              <a:rPr lang="zh-CN" altLang="en-US" dirty="0"/>
              <a:t>利用</a:t>
            </a:r>
            <a:r>
              <a:rPr lang="en-US" altLang="zh-CN" dirty="0" err="1"/>
              <a:t>Sagemaker</a:t>
            </a:r>
            <a:r>
              <a:rPr lang="en-US" altLang="zh-CN" dirty="0"/>
              <a:t>-spark SDK</a:t>
            </a:r>
            <a:r>
              <a:rPr lang="zh-CN" altLang="en-US" dirty="0"/>
              <a:t>可以对</a:t>
            </a:r>
            <a:r>
              <a:rPr lang="en-US" altLang="zh-CN" dirty="0" err="1"/>
              <a:t>sparkml</a:t>
            </a:r>
            <a:r>
              <a:rPr lang="zh-CN" altLang="en-US" dirty="0"/>
              <a:t>的模型和</a:t>
            </a:r>
            <a:r>
              <a:rPr lang="en-US" altLang="zh-CN" dirty="0" err="1"/>
              <a:t>sagemaker</a:t>
            </a:r>
            <a:r>
              <a:rPr lang="zh-CN" altLang="en-US" dirty="0"/>
              <a:t>的模型进行</a:t>
            </a:r>
            <a:r>
              <a:rPr lang="en-US" altLang="zh-CN" dirty="0"/>
              <a:t>pipeline</a:t>
            </a:r>
            <a:r>
              <a:rPr lang="zh-CN" altLang="en-US" dirty="0"/>
              <a:t>来进行训练。</a:t>
            </a:r>
            <a:endParaRPr lang="en-US" altLang="zh-CN" dirty="0"/>
          </a:p>
          <a:p>
            <a:pPr lvl="2"/>
            <a:r>
              <a:rPr lang="zh-CN" altLang="en-US" dirty="0"/>
              <a:t>利用</a:t>
            </a:r>
            <a:r>
              <a:rPr lang="en-US" altLang="zh-CN" dirty="0" err="1"/>
              <a:t>Sagemaker</a:t>
            </a:r>
            <a:r>
              <a:rPr lang="en-US" altLang="zh-CN" dirty="0"/>
              <a:t>-spark SDK</a:t>
            </a:r>
            <a:r>
              <a:rPr lang="zh-CN" altLang="en-US" dirty="0"/>
              <a:t>，也可以使用</a:t>
            </a:r>
            <a:r>
              <a:rPr lang="en-US" altLang="zh-CN" dirty="0"/>
              <a:t>spark</a:t>
            </a:r>
            <a:r>
              <a:rPr lang="zh-CN" altLang="en-US" dirty="0"/>
              <a:t>的</a:t>
            </a:r>
            <a:r>
              <a:rPr lang="en-US" altLang="zh-CN" dirty="0"/>
              <a:t>pipeline</a:t>
            </a:r>
            <a:r>
              <a:rPr lang="zh-CN" altLang="en-US" dirty="0"/>
              <a:t>功能把</a:t>
            </a:r>
            <a:r>
              <a:rPr lang="en-US" altLang="zh-CN" dirty="0" err="1"/>
              <a:t>sagemaker</a:t>
            </a:r>
            <a:r>
              <a:rPr lang="zh-CN" altLang="en-US" dirty="0"/>
              <a:t>的两个模型比如</a:t>
            </a:r>
            <a:r>
              <a:rPr lang="en-US" altLang="zh-CN" dirty="0"/>
              <a:t>PCA</a:t>
            </a:r>
            <a:r>
              <a:rPr lang="zh-CN" altLang="en-US" dirty="0"/>
              <a:t>和</a:t>
            </a:r>
            <a:r>
              <a:rPr lang="en-US" altLang="zh-CN" dirty="0" err="1"/>
              <a:t>kmeans</a:t>
            </a:r>
            <a:r>
              <a:rPr lang="zh-CN" altLang="en-US" dirty="0"/>
              <a:t>做</a:t>
            </a:r>
            <a:r>
              <a:rPr lang="en-US" altLang="zh-CN" dirty="0"/>
              <a:t>pipeline</a:t>
            </a:r>
            <a:r>
              <a:rPr lang="zh-CN" altLang="en-US" dirty="0"/>
              <a:t>训练。</a:t>
            </a:r>
            <a:endParaRPr lang="en-US" dirty="0"/>
          </a:p>
        </p:txBody>
      </p:sp>
    </p:spTree>
    <p:extLst>
      <p:ext uri="{BB962C8B-B14F-4D97-AF65-F5344CB8AC3E}">
        <p14:creationId xmlns:p14="http://schemas.microsoft.com/office/powerpoint/2010/main" val="3094750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677" y="2754364"/>
            <a:ext cx="10515600" cy="1325563"/>
          </a:xfrm>
        </p:spPr>
        <p:txBody>
          <a:bodyPr/>
          <a:lstStyle/>
          <a:p>
            <a:r>
              <a:rPr lang="zh-CN" altLang="en-US" dirty="0"/>
              <a:t>附录：</a:t>
            </a:r>
            <a:r>
              <a:rPr lang="en-US" altLang="zh-CN" dirty="0" err="1"/>
              <a:t>SageMaker</a:t>
            </a:r>
            <a:r>
              <a:rPr lang="zh-CN" altLang="en-US" dirty="0"/>
              <a:t>的内建算法</a:t>
            </a:r>
            <a:r>
              <a:rPr lang="en-US" altLang="zh-CN" dirty="0"/>
              <a:t>/</a:t>
            </a:r>
            <a:r>
              <a:rPr lang="zh-CN" altLang="en-US" dirty="0"/>
              <a:t>模型</a:t>
            </a:r>
            <a:endParaRPr lang="en-US" dirty="0"/>
          </a:p>
        </p:txBody>
      </p:sp>
    </p:spTree>
    <p:extLst>
      <p:ext uri="{BB962C8B-B14F-4D97-AF65-F5344CB8AC3E}">
        <p14:creationId xmlns:p14="http://schemas.microsoft.com/office/powerpoint/2010/main" val="860886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zh-CN" altLang="en-US" dirty="0"/>
              <a:t>内建算法概览</a:t>
            </a:r>
            <a:endParaRPr lang="en-US" dirty="0"/>
          </a:p>
        </p:txBody>
      </p:sp>
      <p:sp>
        <p:nvSpPr>
          <p:cNvPr id="3" name="Content Placeholder 2"/>
          <p:cNvSpPr>
            <a:spLocks noGrp="1"/>
          </p:cNvSpPr>
          <p:nvPr>
            <p:ph idx="1"/>
          </p:nvPr>
        </p:nvSpPr>
        <p:spPr>
          <a:xfrm>
            <a:off x="838200" y="1825625"/>
            <a:ext cx="10515600" cy="4659842"/>
          </a:xfrm>
        </p:spPr>
        <p:txBody>
          <a:bodyPr>
            <a:normAutofit fontScale="70000" lnSpcReduction="20000"/>
          </a:bodyPr>
          <a:lstStyle/>
          <a:p>
            <a:r>
              <a:rPr lang="zh-CN" altLang="en-US" dirty="0"/>
              <a:t>计算机视觉相关</a:t>
            </a:r>
            <a:endParaRPr lang="en-US" altLang="zh-CN" dirty="0"/>
          </a:p>
          <a:p>
            <a:pPr lvl="1"/>
            <a:r>
              <a:rPr lang="zh-CN" altLang="en-US" dirty="0"/>
              <a:t>图像分类算法（</a:t>
            </a:r>
            <a:r>
              <a:rPr lang="en-US" altLang="zh-CN" dirty="0"/>
              <a:t>multi-class</a:t>
            </a:r>
            <a:r>
              <a:rPr lang="zh-CN" altLang="en-US" dirty="0"/>
              <a:t>和</a:t>
            </a:r>
            <a:r>
              <a:rPr lang="en-US" altLang="zh-CN" dirty="0"/>
              <a:t>multi-label</a:t>
            </a:r>
            <a:r>
              <a:rPr lang="zh-CN" altLang="en-US" dirty="0"/>
              <a:t>），目标检测算法，图像语义分割算法</a:t>
            </a:r>
            <a:endParaRPr lang="en-US" altLang="zh-CN" dirty="0"/>
          </a:p>
          <a:p>
            <a:r>
              <a:rPr lang="en-US" altLang="zh-CN" dirty="0"/>
              <a:t>NLP</a:t>
            </a:r>
            <a:r>
              <a:rPr lang="zh-CN" altLang="en-US" dirty="0"/>
              <a:t>和语音识别相关</a:t>
            </a:r>
            <a:endParaRPr lang="en-US" altLang="zh-CN" dirty="0"/>
          </a:p>
          <a:p>
            <a:pPr lvl="1"/>
            <a:r>
              <a:rPr lang="zh-CN" altLang="en-US" dirty="0"/>
              <a:t>文本分类和</a:t>
            </a:r>
            <a:r>
              <a:rPr lang="en-US" altLang="zh-CN" dirty="0"/>
              <a:t>word embedding</a:t>
            </a:r>
            <a:r>
              <a:rPr lang="zh-CN" altLang="en-US" dirty="0"/>
              <a:t>任务（</a:t>
            </a:r>
            <a:r>
              <a:rPr lang="en-US" altLang="zh-CN" dirty="0" err="1"/>
              <a:t>Blazintext</a:t>
            </a:r>
            <a:r>
              <a:rPr lang="zh-CN" altLang="en-US" dirty="0"/>
              <a:t>）</a:t>
            </a:r>
            <a:endParaRPr lang="en-US" altLang="zh-CN" dirty="0"/>
          </a:p>
          <a:p>
            <a:pPr lvl="1"/>
            <a:r>
              <a:rPr lang="zh-CN" altLang="en-US" dirty="0"/>
              <a:t>序列到序列建模（</a:t>
            </a:r>
            <a:r>
              <a:rPr lang="en-US" altLang="zh-CN" dirty="0"/>
              <a:t>Seq2Seq</a:t>
            </a:r>
            <a:r>
              <a:rPr lang="zh-CN" altLang="en-US" dirty="0"/>
              <a:t>）</a:t>
            </a:r>
            <a:r>
              <a:rPr lang="en-US" altLang="zh-CN" dirty="0"/>
              <a:t>-----------</a:t>
            </a:r>
            <a:r>
              <a:rPr lang="zh-CN" altLang="en-US" dirty="0"/>
              <a:t>机器翻译，摘要提取，语音识别等等</a:t>
            </a:r>
            <a:endParaRPr lang="en-US" altLang="zh-CN" dirty="0"/>
          </a:p>
          <a:p>
            <a:pPr lvl="1"/>
            <a:r>
              <a:rPr lang="zh-CN" altLang="en-US" dirty="0"/>
              <a:t>主题建模任务和关键字提取任务（</a:t>
            </a:r>
            <a:r>
              <a:rPr lang="en-US" altLang="zh-CN" dirty="0"/>
              <a:t>LDA</a:t>
            </a:r>
            <a:r>
              <a:rPr lang="zh-CN" altLang="en-US" dirty="0"/>
              <a:t>，</a:t>
            </a:r>
            <a:r>
              <a:rPr lang="en-US" altLang="zh-CN" dirty="0"/>
              <a:t>NTM</a:t>
            </a:r>
            <a:r>
              <a:rPr lang="zh-CN" altLang="en-US" dirty="0"/>
              <a:t>）</a:t>
            </a:r>
            <a:endParaRPr lang="en-US" altLang="zh-CN" dirty="0"/>
          </a:p>
          <a:p>
            <a:r>
              <a:rPr lang="zh-CN" altLang="en-US" dirty="0"/>
              <a:t>时间序列预测相关</a:t>
            </a:r>
            <a:endParaRPr lang="en-US" altLang="zh-CN" dirty="0"/>
          </a:p>
          <a:p>
            <a:pPr lvl="1"/>
            <a:r>
              <a:rPr lang="en-US" altLang="zh-CN" dirty="0" err="1"/>
              <a:t>DeepAR</a:t>
            </a:r>
            <a:r>
              <a:rPr lang="zh-CN" altLang="en-US" dirty="0"/>
              <a:t>算法</a:t>
            </a:r>
            <a:endParaRPr lang="en-US" altLang="zh-CN" dirty="0"/>
          </a:p>
          <a:p>
            <a:r>
              <a:rPr lang="zh-CN" altLang="en-US" dirty="0"/>
              <a:t>个性化搜索，广告</a:t>
            </a:r>
            <a:r>
              <a:rPr lang="en-US" altLang="zh-CN" dirty="0"/>
              <a:t>CTR</a:t>
            </a:r>
            <a:r>
              <a:rPr lang="zh-CN" altLang="en-US" dirty="0"/>
              <a:t>和推荐系统相关</a:t>
            </a:r>
            <a:endParaRPr lang="en-US" altLang="zh-CN" dirty="0"/>
          </a:p>
          <a:p>
            <a:pPr lvl="1"/>
            <a:r>
              <a:rPr lang="en-US" altLang="zh-CN" dirty="0"/>
              <a:t>FM</a:t>
            </a:r>
            <a:r>
              <a:rPr lang="zh-CN" altLang="en-US" dirty="0"/>
              <a:t>，</a:t>
            </a:r>
            <a:r>
              <a:rPr lang="en-US" altLang="zh-CN" dirty="0"/>
              <a:t>Object2Vec</a:t>
            </a:r>
            <a:r>
              <a:rPr lang="zh-CN" altLang="en-US" dirty="0"/>
              <a:t>（行为序列建模任务），</a:t>
            </a:r>
            <a:r>
              <a:rPr lang="en-US" altLang="zh-CN" dirty="0"/>
              <a:t>KNN</a:t>
            </a:r>
            <a:r>
              <a:rPr lang="zh-CN" altLang="en-US" dirty="0"/>
              <a:t>（可做相似性搜索任务）</a:t>
            </a:r>
            <a:endParaRPr lang="en-US" altLang="zh-CN" dirty="0"/>
          </a:p>
          <a:p>
            <a:r>
              <a:rPr lang="zh-CN" altLang="en-US" dirty="0"/>
              <a:t>异常检测相关</a:t>
            </a:r>
            <a:endParaRPr lang="en-US" altLang="zh-CN" dirty="0"/>
          </a:p>
          <a:p>
            <a:pPr lvl="1"/>
            <a:r>
              <a:rPr lang="en-US" altLang="zh-CN" dirty="0"/>
              <a:t>IP insight</a:t>
            </a:r>
            <a:r>
              <a:rPr lang="zh-CN" altLang="en-US" dirty="0"/>
              <a:t>，</a:t>
            </a:r>
            <a:r>
              <a:rPr lang="en-US" altLang="zh-CN" dirty="0"/>
              <a:t>RCF</a:t>
            </a:r>
          </a:p>
          <a:p>
            <a:r>
              <a:rPr lang="zh-CN" altLang="en-US" dirty="0"/>
              <a:t>基于表格数据的传统机器学习通用任务相关</a:t>
            </a:r>
            <a:endParaRPr lang="en-US" altLang="zh-CN" dirty="0"/>
          </a:p>
          <a:p>
            <a:pPr lvl="1"/>
            <a:r>
              <a:rPr lang="zh-CN" altLang="en-US" dirty="0"/>
              <a:t>通用的分类任务和回归任务（</a:t>
            </a:r>
            <a:r>
              <a:rPr lang="en-US" altLang="zh-CN" dirty="0"/>
              <a:t>Linear Learner</a:t>
            </a:r>
            <a:r>
              <a:rPr lang="zh-CN" altLang="en-US" dirty="0"/>
              <a:t>，</a:t>
            </a:r>
            <a:r>
              <a:rPr lang="en-US" altLang="zh-CN" dirty="0" err="1"/>
              <a:t>XGBoost</a:t>
            </a:r>
            <a:r>
              <a:rPr lang="zh-CN" altLang="en-US" dirty="0"/>
              <a:t>）</a:t>
            </a:r>
            <a:endParaRPr lang="en-US" altLang="zh-CN" dirty="0"/>
          </a:p>
          <a:p>
            <a:pPr lvl="1"/>
            <a:r>
              <a:rPr lang="zh-CN" altLang="en-US" dirty="0"/>
              <a:t>聚类任务（</a:t>
            </a:r>
            <a:r>
              <a:rPr lang="en-US" altLang="zh-CN" dirty="0" err="1"/>
              <a:t>Kmeans</a:t>
            </a:r>
            <a:r>
              <a:rPr lang="zh-CN" altLang="en-US" dirty="0"/>
              <a:t>）</a:t>
            </a:r>
            <a:endParaRPr lang="en-US" altLang="zh-CN" dirty="0"/>
          </a:p>
          <a:p>
            <a:pPr lvl="1"/>
            <a:r>
              <a:rPr lang="zh-CN" altLang="en-US" dirty="0"/>
              <a:t>特征压缩（</a:t>
            </a:r>
            <a:r>
              <a:rPr lang="en-US" altLang="zh-CN" dirty="0"/>
              <a:t>PCA</a:t>
            </a:r>
            <a:r>
              <a:rPr lang="zh-CN" altLang="en-US" dirty="0"/>
              <a:t>）</a:t>
            </a:r>
            <a:endParaRPr lang="en-US" altLang="zh-CN" dirty="0"/>
          </a:p>
          <a:p>
            <a:endParaRPr lang="en-US" altLang="zh-CN" dirty="0"/>
          </a:p>
          <a:p>
            <a:endParaRPr lang="en-US" dirty="0"/>
          </a:p>
        </p:txBody>
      </p:sp>
    </p:spTree>
    <p:extLst>
      <p:ext uri="{BB962C8B-B14F-4D97-AF65-F5344CB8AC3E}">
        <p14:creationId xmlns:p14="http://schemas.microsoft.com/office/powerpoint/2010/main" val="1829702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87" y="2857602"/>
            <a:ext cx="10515600" cy="1325563"/>
          </a:xfrm>
        </p:spPr>
        <p:txBody>
          <a:bodyPr>
            <a:normAutofit/>
          </a:bodyPr>
          <a:lstStyle/>
          <a:p>
            <a:pPr algn="ctr"/>
            <a:r>
              <a:rPr lang="zh-CN" altLang="en-US" sz="6000" dirty="0"/>
              <a:t>计算机视觉相关</a:t>
            </a:r>
            <a:endParaRPr lang="en-US" sz="6000" dirty="0"/>
          </a:p>
        </p:txBody>
      </p:sp>
    </p:spTree>
    <p:extLst>
      <p:ext uri="{BB962C8B-B14F-4D97-AF65-F5344CB8AC3E}">
        <p14:creationId xmlns:p14="http://schemas.microsoft.com/office/powerpoint/2010/main" val="1479592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zh-CN" altLang="en-US" dirty="0"/>
              <a:t>图像分类</a:t>
            </a:r>
            <a:endParaRPr lang="en-US" dirty="0"/>
          </a:p>
        </p:txBody>
      </p:sp>
      <p:sp>
        <p:nvSpPr>
          <p:cNvPr id="3" name="Content Placeholder 2"/>
          <p:cNvSpPr>
            <a:spLocks noGrp="1"/>
          </p:cNvSpPr>
          <p:nvPr>
            <p:ph idx="1"/>
          </p:nvPr>
        </p:nvSpPr>
        <p:spPr>
          <a:xfrm>
            <a:off x="838200" y="1825625"/>
            <a:ext cx="10515600" cy="4543644"/>
          </a:xfrm>
        </p:spPr>
        <p:txBody>
          <a:bodyPr>
            <a:normAutofit/>
          </a:bodyPr>
          <a:lstStyle/>
          <a:p>
            <a:r>
              <a:rPr lang="en-US" altLang="zh-CN" dirty="0" err="1"/>
              <a:t>Sagemaker</a:t>
            </a:r>
            <a:r>
              <a:rPr lang="zh-CN" altLang="en-US" dirty="0"/>
              <a:t>的</a:t>
            </a:r>
            <a:r>
              <a:rPr lang="en-US" altLang="zh-CN" dirty="0"/>
              <a:t>image classification</a:t>
            </a:r>
            <a:r>
              <a:rPr lang="zh-CN" altLang="en-US" dirty="0"/>
              <a:t>是一个用</a:t>
            </a:r>
            <a:r>
              <a:rPr lang="en-US" altLang="zh-CN" dirty="0"/>
              <a:t>AWS</a:t>
            </a:r>
            <a:r>
              <a:rPr lang="zh-CN" altLang="en-US" dirty="0"/>
              <a:t>优化过的</a:t>
            </a:r>
            <a:r>
              <a:rPr lang="en-US" altLang="zh-CN" dirty="0" err="1"/>
              <a:t>Mxnet</a:t>
            </a:r>
            <a:r>
              <a:rPr lang="zh-CN" altLang="en-US" dirty="0"/>
              <a:t>框架基于</a:t>
            </a:r>
            <a:r>
              <a:rPr lang="en-US" altLang="zh-CN" dirty="0" err="1"/>
              <a:t>ResNet</a:t>
            </a:r>
            <a:r>
              <a:rPr lang="zh-CN" altLang="en-US" dirty="0"/>
              <a:t>的深度神经网络监督模型，它用来做图片的分类任务。</a:t>
            </a:r>
            <a:endParaRPr lang="en-US" dirty="0"/>
          </a:p>
          <a:p>
            <a:r>
              <a:rPr lang="zh-CN" altLang="en-US" dirty="0"/>
              <a:t>基于通用的</a:t>
            </a:r>
            <a:r>
              <a:rPr lang="en-US" altLang="zh-CN" dirty="0" err="1"/>
              <a:t>Resnet</a:t>
            </a:r>
            <a:r>
              <a:rPr lang="zh-CN" altLang="en-US" dirty="0"/>
              <a:t>的图像分类的网络结构：</a:t>
            </a:r>
            <a:endParaRPr lang="en-US" altLang="zh-CN" dirty="0"/>
          </a:p>
          <a:p>
            <a:pPr lvl="1"/>
            <a:endParaRPr lang="en-US" altLang="zh-CN"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65" y="3177496"/>
            <a:ext cx="9763432" cy="3542525"/>
          </a:xfrm>
          <a:prstGeom prst="rect">
            <a:avLst/>
          </a:prstGeom>
        </p:spPr>
      </p:pic>
    </p:spTree>
    <p:extLst>
      <p:ext uri="{BB962C8B-B14F-4D97-AF65-F5344CB8AC3E}">
        <p14:creationId xmlns:p14="http://schemas.microsoft.com/office/powerpoint/2010/main" val="1973957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813351"/>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image classification</a:t>
            </a:r>
            <a:r>
              <a:rPr lang="zh-CN" altLang="en-US" dirty="0"/>
              <a:t>的优势：</a:t>
            </a:r>
            <a:endParaRPr lang="en-US" altLang="zh-CN" dirty="0"/>
          </a:p>
          <a:p>
            <a:pPr lvl="1"/>
            <a:r>
              <a:rPr lang="zh-CN" altLang="en-US" b="1" dirty="0"/>
              <a:t>原生支持图像数据增强</a:t>
            </a:r>
            <a:r>
              <a:rPr lang="zh-CN" altLang="en-US" dirty="0"/>
              <a:t>：</a:t>
            </a:r>
            <a:endParaRPr lang="en-US" altLang="zh-CN" dirty="0"/>
          </a:p>
          <a:p>
            <a:pPr lvl="2"/>
            <a:r>
              <a:rPr lang="zh-CN" altLang="en-US" dirty="0"/>
              <a:t>通过设置超参数</a:t>
            </a:r>
            <a:r>
              <a:rPr lang="en-US" altLang="zh-CN" dirty="0" err="1"/>
              <a:t>augmentation_type</a:t>
            </a:r>
            <a:r>
              <a:rPr lang="zh-CN" altLang="en-US" dirty="0"/>
              <a:t>来选择不同的数据增强处理。</a:t>
            </a:r>
            <a:endParaRPr lang="en-US" altLang="zh-CN" dirty="0"/>
          </a:p>
          <a:p>
            <a:pPr lvl="2"/>
            <a:r>
              <a:rPr lang="zh-CN" altLang="en-US" dirty="0"/>
              <a:t>比如随机裁剪，平移，翻转，长宽比伸缩，色度</a:t>
            </a:r>
            <a:r>
              <a:rPr lang="en-US" altLang="zh-CN" dirty="0"/>
              <a:t>-</a:t>
            </a:r>
            <a:r>
              <a:rPr lang="zh-CN" altLang="en-US" dirty="0"/>
              <a:t>饱和度</a:t>
            </a:r>
            <a:r>
              <a:rPr lang="en-US" altLang="zh-CN" dirty="0"/>
              <a:t>-</a:t>
            </a:r>
            <a:r>
              <a:rPr lang="zh-CN" altLang="en-US" dirty="0"/>
              <a:t>亮度调整。</a:t>
            </a:r>
            <a:endParaRPr lang="en-US" altLang="zh-CN" dirty="0"/>
          </a:p>
          <a:p>
            <a:pPr lvl="1"/>
            <a:r>
              <a:rPr lang="zh-CN" altLang="en-US" b="1" dirty="0"/>
              <a:t>原生支持</a:t>
            </a:r>
            <a:r>
              <a:rPr lang="en-US" altLang="zh-CN" b="1" dirty="0"/>
              <a:t>multi-label</a:t>
            </a:r>
            <a:r>
              <a:rPr lang="zh-CN" altLang="en-US" b="1" dirty="0"/>
              <a:t>任务</a:t>
            </a:r>
            <a:r>
              <a:rPr lang="zh-CN" altLang="en-US" dirty="0"/>
              <a:t>（多标签任务要比多分类任务复杂）</a:t>
            </a:r>
            <a:endParaRPr lang="en-US" altLang="zh-CN" dirty="0"/>
          </a:p>
          <a:p>
            <a:pPr lvl="2"/>
            <a:r>
              <a:rPr lang="zh-CN" altLang="en-US" b="1" dirty="0"/>
              <a:t>设置超参数</a:t>
            </a:r>
            <a:r>
              <a:rPr lang="en-US" b="1" dirty="0" err="1"/>
              <a:t>use_weighted_loss</a:t>
            </a:r>
            <a:r>
              <a:rPr lang="zh-CN" altLang="en-US" b="1" dirty="0"/>
              <a:t>对</a:t>
            </a:r>
            <a:r>
              <a:rPr lang="en-US" altLang="zh-CN" b="1" dirty="0"/>
              <a:t>cross entry loss</a:t>
            </a:r>
            <a:r>
              <a:rPr lang="zh-CN" altLang="en-US" b="1" dirty="0"/>
              <a:t>函数加权来缓解训练样本中的</a:t>
            </a:r>
            <a:r>
              <a:rPr lang="en-US" altLang="zh-CN" b="1" dirty="0"/>
              <a:t>label</a:t>
            </a:r>
            <a:r>
              <a:rPr lang="zh-CN" altLang="en-US" b="1" dirty="0"/>
              <a:t>的不均衡</a:t>
            </a:r>
            <a:r>
              <a:rPr lang="zh-CN" altLang="en-US" dirty="0"/>
              <a:t>。</a:t>
            </a:r>
            <a:endParaRPr lang="en-US" altLang="zh-CN" dirty="0"/>
          </a:p>
          <a:p>
            <a:pPr lvl="2"/>
            <a:r>
              <a:rPr lang="en-US" altLang="zh-CN" dirty="0"/>
              <a:t>Loss</a:t>
            </a:r>
            <a:r>
              <a:rPr lang="zh-CN" altLang="en-US" dirty="0"/>
              <a:t>函数的权重是根据训练集中的</a:t>
            </a:r>
            <a:r>
              <a:rPr lang="en-US" altLang="zh-CN" dirty="0"/>
              <a:t>label</a:t>
            </a:r>
            <a:r>
              <a:rPr lang="zh-CN" altLang="en-US" dirty="0"/>
              <a:t>的分布来计算的</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a:t>
            </a:r>
            <a:endParaRPr lang="en-US" altLang="zh-CN" dirty="0"/>
          </a:p>
          <a:p>
            <a:pPr lvl="2"/>
            <a:r>
              <a:rPr lang="zh-CN" altLang="en-US" dirty="0"/>
              <a:t>之前训练的</a:t>
            </a:r>
            <a:r>
              <a:rPr lang="en-US" altLang="zh-CN" dirty="0"/>
              <a:t>model</a:t>
            </a:r>
            <a:r>
              <a:rPr lang="zh-CN" altLang="en-US" dirty="0"/>
              <a:t>和现在准备增量训练的</a:t>
            </a:r>
            <a:r>
              <a:rPr lang="en-US" altLang="zh-CN" dirty="0"/>
              <a:t>model</a:t>
            </a:r>
            <a:r>
              <a:rPr lang="zh-CN" altLang="en-US" dirty="0"/>
              <a:t>的</a:t>
            </a:r>
            <a:r>
              <a:rPr lang="en-US" altLang="zh-CN" dirty="0" err="1"/>
              <a:t>num_layers</a:t>
            </a:r>
            <a:r>
              <a:rPr lang="en-US" altLang="zh-CN" dirty="0"/>
              <a:t>, </a:t>
            </a:r>
            <a:r>
              <a:rPr lang="en-US" altLang="zh-CN" dirty="0" err="1"/>
              <a:t>image_shape</a:t>
            </a:r>
            <a:r>
              <a:rPr lang="en-US" altLang="zh-CN" dirty="0"/>
              <a:t> and </a:t>
            </a:r>
            <a:r>
              <a:rPr lang="en-US" altLang="zh-CN" dirty="0" err="1"/>
              <a:t>num_classes</a:t>
            </a:r>
            <a:r>
              <a:rPr lang="zh-CN" altLang="en-US" dirty="0"/>
              <a:t>必须是一样的。</a:t>
            </a:r>
            <a:endParaRPr lang="en-US" dirty="0"/>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1"/>
            <a:r>
              <a:rPr lang="zh-CN" altLang="en-US" b="1" dirty="0"/>
              <a:t>支持混合精度训练</a:t>
            </a:r>
            <a:r>
              <a:rPr lang="en-US" altLang="zh-CN" b="1" dirty="0"/>
              <a:t>on P3 instance</a:t>
            </a:r>
            <a:endParaRPr lang="en-US" altLang="zh-CN" dirty="0"/>
          </a:p>
          <a:p>
            <a:pPr lvl="2"/>
            <a:r>
              <a:rPr lang="zh-CN" altLang="en-US" dirty="0"/>
              <a:t>通过设置超参数</a:t>
            </a:r>
            <a:r>
              <a:rPr lang="en-US" dirty="0" err="1"/>
              <a:t>precision_dtype</a:t>
            </a:r>
            <a:r>
              <a:rPr lang="zh-CN" altLang="en-US" dirty="0"/>
              <a:t>为</a:t>
            </a:r>
            <a:r>
              <a:rPr lang="en-US" altLang="zh-CN" dirty="0"/>
              <a:t>float16</a:t>
            </a:r>
            <a:r>
              <a:rPr lang="zh-CN" altLang="en-US" dirty="0"/>
              <a:t>即可。</a:t>
            </a:r>
            <a:endParaRPr lang="en-US" altLang="zh-CN" dirty="0"/>
          </a:p>
          <a:p>
            <a:pPr lvl="2"/>
            <a:r>
              <a:rPr lang="zh-CN" altLang="en-US" dirty="0"/>
              <a:t>在模型精度几乎不降低的情况下，占用更少的显存以及更快的训练速度。</a:t>
            </a:r>
            <a:endParaRPr lang="en-US" altLang="zh-CN" dirty="0"/>
          </a:p>
          <a:p>
            <a:endParaRPr lang="en-US" dirty="0"/>
          </a:p>
        </p:txBody>
      </p:sp>
    </p:spTree>
    <p:extLst>
      <p:ext uri="{BB962C8B-B14F-4D97-AF65-F5344CB8AC3E}">
        <p14:creationId xmlns:p14="http://schemas.microsoft.com/office/powerpoint/2010/main" val="648686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a:t>Tips:</a:t>
            </a:r>
          </a:p>
          <a:p>
            <a:pPr lvl="1"/>
            <a:r>
              <a:rPr lang="zh-CN" altLang="en-US" dirty="0"/>
              <a:t>对于</a:t>
            </a:r>
            <a:r>
              <a:rPr lang="en-US" altLang="zh-CN" dirty="0" err="1"/>
              <a:t>Sagemaker</a:t>
            </a:r>
            <a:r>
              <a:rPr lang="zh-CN" altLang="en-US" dirty="0"/>
              <a:t>的图片分类算法的</a:t>
            </a:r>
            <a:r>
              <a:rPr lang="en-US" altLang="zh-CN" dirty="0"/>
              <a:t>transfer learning</a:t>
            </a:r>
            <a:r>
              <a:rPr lang="zh-CN" altLang="en-US" dirty="0"/>
              <a:t>：</a:t>
            </a:r>
            <a:endParaRPr lang="en-US" altLang="zh-CN" dirty="0"/>
          </a:p>
          <a:p>
            <a:pPr lvl="2"/>
            <a:r>
              <a:rPr lang="zh-CN" altLang="en-US" dirty="0"/>
              <a:t>设置的</a:t>
            </a:r>
            <a:r>
              <a:rPr lang="en-US" altLang="zh-CN" dirty="0" err="1"/>
              <a:t>num_layer</a:t>
            </a:r>
            <a:r>
              <a:rPr lang="zh-CN" altLang="en-US" dirty="0"/>
              <a:t>只能从</a:t>
            </a:r>
            <a:r>
              <a:rPr lang="en-US" dirty="0"/>
              <a:t>[18, 34, 50, 101, 152, 200]</a:t>
            </a:r>
            <a:r>
              <a:rPr lang="zh-CN" altLang="en-US" dirty="0"/>
              <a:t>列表中选择</a:t>
            </a:r>
            <a:endParaRPr lang="en-US" altLang="zh-CN" dirty="0"/>
          </a:p>
          <a:p>
            <a:pPr lvl="3"/>
            <a:r>
              <a:rPr lang="zh-CN" altLang="en-US" dirty="0"/>
              <a:t>它会根据你选择的</a:t>
            </a:r>
            <a:r>
              <a:rPr lang="en-US" altLang="zh-CN" dirty="0" err="1"/>
              <a:t>num_layer</a:t>
            </a:r>
            <a:r>
              <a:rPr lang="zh-CN" altLang="en-US" dirty="0"/>
              <a:t>加载对应层数的用</a:t>
            </a:r>
            <a:r>
              <a:rPr lang="en-US" altLang="zh-CN" dirty="0"/>
              <a:t>ImageNet</a:t>
            </a:r>
            <a:r>
              <a:rPr lang="zh-CN" altLang="en-US" dirty="0"/>
              <a:t>预训练过的</a:t>
            </a:r>
            <a:r>
              <a:rPr lang="en-US" altLang="zh-CN" dirty="0" err="1"/>
              <a:t>ResNet</a:t>
            </a:r>
            <a:r>
              <a:rPr lang="zh-CN" altLang="en-US" dirty="0"/>
              <a:t>网络的参数。</a:t>
            </a:r>
            <a:endParaRPr lang="en-US" altLang="zh-CN" dirty="0"/>
          </a:p>
          <a:p>
            <a:pPr lvl="2"/>
            <a:r>
              <a:rPr lang="zh-CN" altLang="en-US" b="1" dirty="0"/>
              <a:t>只有最后一个全连接层会被随机初始化，然后所有的</a:t>
            </a:r>
            <a:r>
              <a:rPr lang="en-US" altLang="zh-CN" b="1" dirty="0"/>
              <a:t>layer</a:t>
            </a:r>
            <a:r>
              <a:rPr lang="zh-CN" altLang="en-US" b="1" dirty="0"/>
              <a:t>做</a:t>
            </a:r>
            <a:r>
              <a:rPr lang="en-US" altLang="zh-CN" b="1" dirty="0"/>
              <a:t>fine tuning</a:t>
            </a:r>
            <a:r>
              <a:rPr lang="zh-CN" altLang="en-US" dirty="0"/>
              <a:t>。</a:t>
            </a:r>
            <a:endParaRPr lang="en-US" altLang="zh-CN" dirty="0"/>
          </a:p>
          <a:p>
            <a:pPr lvl="2"/>
            <a:r>
              <a:rPr lang="zh-CN" altLang="en-US" b="1" dirty="0"/>
              <a:t>可以设置新的</a:t>
            </a:r>
            <a:r>
              <a:rPr lang="en-US" altLang="zh-CN" b="1" dirty="0"/>
              <a:t>task</a:t>
            </a:r>
            <a:r>
              <a:rPr lang="zh-CN" altLang="en-US" b="1" dirty="0"/>
              <a:t>的类别数量与</a:t>
            </a:r>
            <a:r>
              <a:rPr lang="en-US" altLang="zh-CN" b="1" dirty="0"/>
              <a:t>pre-trained model</a:t>
            </a:r>
            <a:r>
              <a:rPr lang="zh-CN" altLang="en-US" b="1" dirty="0"/>
              <a:t>的类别数量不一样</a:t>
            </a:r>
            <a:endParaRPr lang="en-US" altLang="zh-CN" b="1" dirty="0"/>
          </a:p>
          <a:p>
            <a:pPr lvl="3"/>
            <a:r>
              <a:rPr lang="zh-CN" altLang="en-US" dirty="0"/>
              <a:t>这个是通过最后一层</a:t>
            </a:r>
            <a:r>
              <a:rPr lang="en-US" altLang="zh-CN" dirty="0"/>
              <a:t>FC</a:t>
            </a:r>
            <a:r>
              <a:rPr lang="zh-CN" altLang="en-US" dirty="0"/>
              <a:t>的神经元数量不一样来实现的。</a:t>
            </a:r>
            <a:endParaRPr lang="en-US" altLang="zh-CN" dirty="0"/>
          </a:p>
          <a:p>
            <a:pPr lvl="1"/>
            <a:r>
              <a:rPr lang="zh-CN" altLang="en-US" b="1" dirty="0"/>
              <a:t>超参数</a:t>
            </a:r>
            <a:r>
              <a:rPr lang="en-US" b="1" dirty="0" err="1"/>
              <a:t>mini_batch_size</a:t>
            </a:r>
            <a:r>
              <a:rPr lang="zh-CN" altLang="en-US" b="1" dirty="0"/>
              <a:t>指的是单个训练实例总的</a:t>
            </a:r>
            <a:r>
              <a:rPr lang="en-US" altLang="zh-CN" b="1" dirty="0"/>
              <a:t>batch size</a:t>
            </a:r>
            <a:r>
              <a:rPr lang="zh-CN" altLang="en-US" dirty="0"/>
              <a:t>。</a:t>
            </a:r>
            <a:endParaRPr lang="en-US" altLang="zh-CN" dirty="0"/>
          </a:p>
          <a:p>
            <a:pPr lvl="2"/>
            <a:r>
              <a:rPr lang="zh-CN" altLang="en-US" dirty="0"/>
              <a:t>比如对于单机</a:t>
            </a:r>
            <a:r>
              <a:rPr lang="en-US" altLang="zh-CN" dirty="0"/>
              <a:t>4</a:t>
            </a:r>
            <a:r>
              <a:rPr lang="zh-CN" altLang="en-US" dirty="0"/>
              <a:t>卡的机器，那么每个</a:t>
            </a:r>
            <a:r>
              <a:rPr lang="en-US" altLang="zh-CN" dirty="0"/>
              <a:t>GPU</a:t>
            </a:r>
            <a:r>
              <a:rPr lang="zh-CN" altLang="en-US" dirty="0"/>
              <a:t>卡实际拿到的</a:t>
            </a:r>
            <a:r>
              <a:rPr lang="en-US" altLang="zh-CN" dirty="0"/>
              <a:t>batch</a:t>
            </a:r>
            <a:r>
              <a:rPr lang="zh-CN" altLang="en-US" dirty="0"/>
              <a:t>是</a:t>
            </a:r>
            <a:r>
              <a:rPr lang="en-US" dirty="0" err="1"/>
              <a:t>mini_batch_size</a:t>
            </a:r>
            <a:r>
              <a:rPr lang="en-US" altLang="zh-CN" dirty="0"/>
              <a:t>/4</a:t>
            </a:r>
          </a:p>
          <a:p>
            <a:pPr lvl="2"/>
            <a:r>
              <a:rPr lang="zh-CN" altLang="en-US" dirty="0"/>
              <a:t>比如对于多台实例的分布式训练情景，一个</a:t>
            </a:r>
            <a:r>
              <a:rPr lang="en-US" altLang="zh-CN" dirty="0"/>
              <a:t>global step</a:t>
            </a:r>
            <a:r>
              <a:rPr lang="zh-CN" altLang="en-US" dirty="0"/>
              <a:t>实际的</a:t>
            </a:r>
            <a:r>
              <a:rPr lang="en-US" altLang="zh-CN" dirty="0"/>
              <a:t>batch</a:t>
            </a:r>
            <a:r>
              <a:rPr lang="zh-CN" altLang="en-US" dirty="0"/>
              <a:t>是</a:t>
            </a:r>
            <a:r>
              <a:rPr lang="en-US" dirty="0" err="1"/>
              <a:t>mini_batch_size</a:t>
            </a:r>
            <a:r>
              <a:rPr lang="en-US" dirty="0"/>
              <a:t> </a:t>
            </a:r>
            <a:r>
              <a:rPr lang="zh-CN" altLang="en-US" dirty="0"/>
              <a:t>＊训练实例数量。</a:t>
            </a:r>
            <a:endParaRPr lang="en-US" altLang="zh-CN" dirty="0"/>
          </a:p>
          <a:p>
            <a:pPr lvl="1"/>
            <a:r>
              <a:rPr lang="zh-CN" altLang="en-US" dirty="0"/>
              <a:t>使用</a:t>
            </a:r>
            <a:r>
              <a:rPr lang="en-US" altLang="zh-CN" dirty="0" err="1"/>
              <a:t>Sagemaker</a:t>
            </a:r>
            <a:r>
              <a:rPr lang="zh-CN" altLang="en-US" dirty="0"/>
              <a:t>的</a:t>
            </a:r>
            <a:r>
              <a:rPr lang="en-US" altLang="zh-CN" dirty="0"/>
              <a:t>image classification</a:t>
            </a:r>
            <a:r>
              <a:rPr lang="zh-CN" altLang="en-US" dirty="0"/>
              <a:t>算法时，不管是在训练还是在预测的时候，从样例代码来看，并没有对图片本身做样本归一化，这个可能是在算法内部实现中做了归一化。</a:t>
            </a:r>
            <a:endParaRPr lang="en-US" altLang="zh-CN" dirty="0"/>
          </a:p>
          <a:p>
            <a:pPr lvl="1"/>
            <a:endParaRPr lang="en-US" altLang="zh-CN" dirty="0"/>
          </a:p>
        </p:txBody>
      </p:sp>
    </p:spTree>
    <p:extLst>
      <p:ext uri="{BB962C8B-B14F-4D97-AF65-F5344CB8AC3E}">
        <p14:creationId xmlns:p14="http://schemas.microsoft.com/office/powerpoint/2010/main" val="37761652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Object Detection</a:t>
            </a:r>
            <a:endParaRPr lang="en-US" dirty="0"/>
          </a:p>
        </p:txBody>
      </p:sp>
      <p:sp>
        <p:nvSpPr>
          <p:cNvPr id="3" name="Content Placeholder 2"/>
          <p:cNvSpPr>
            <a:spLocks noGrp="1"/>
          </p:cNvSpPr>
          <p:nvPr>
            <p:ph idx="1"/>
          </p:nvPr>
        </p:nvSpPr>
        <p:spPr>
          <a:xfrm>
            <a:off x="838200" y="1825624"/>
            <a:ext cx="10515600" cy="4662261"/>
          </a:xfrm>
        </p:spPr>
        <p:txBody>
          <a:bodyPr>
            <a:normAutofit/>
          </a:bodyPr>
          <a:lstStyle/>
          <a:p>
            <a:r>
              <a:rPr lang="zh-CN" altLang="en-US" dirty="0"/>
              <a:t>目标检测算法就是框选出感兴趣的所有目标对象，并预测出这些对象的类别的任务。</a:t>
            </a:r>
            <a:endParaRPr lang="en-US" altLang="zh-CN" dirty="0"/>
          </a:p>
          <a:p>
            <a:r>
              <a:rPr lang="en-US" altLang="zh-CN" dirty="0" err="1"/>
              <a:t>Sagemaker</a:t>
            </a:r>
            <a:r>
              <a:rPr lang="zh-CN" altLang="en-US" dirty="0"/>
              <a:t>的</a:t>
            </a:r>
            <a:r>
              <a:rPr lang="en-US" altLang="zh-CN" dirty="0"/>
              <a:t>object detection</a:t>
            </a:r>
            <a:r>
              <a:rPr lang="zh-CN" altLang="en-US" dirty="0"/>
              <a:t>算法是基于</a:t>
            </a:r>
            <a:r>
              <a:rPr lang="en-US" altLang="zh-CN" dirty="0"/>
              <a:t>SSD</a:t>
            </a:r>
            <a:r>
              <a:rPr lang="zh-CN" altLang="en-US" dirty="0"/>
              <a:t>（</a:t>
            </a:r>
            <a:r>
              <a:rPr lang="en-US" dirty="0"/>
              <a:t>Single Shot </a:t>
            </a:r>
            <a:r>
              <a:rPr lang="en-US" dirty="0" err="1"/>
              <a:t>MultiBox</a:t>
            </a:r>
            <a:r>
              <a:rPr lang="en-US" dirty="0"/>
              <a:t> Detector</a:t>
            </a:r>
            <a:r>
              <a:rPr lang="zh-CN" altLang="en-US" dirty="0"/>
              <a:t>），通用的</a:t>
            </a:r>
            <a:r>
              <a:rPr lang="en-US" altLang="zh-CN" dirty="0"/>
              <a:t>SSD</a:t>
            </a:r>
            <a:r>
              <a:rPr lang="zh-CN" altLang="en-US" dirty="0"/>
              <a:t>的网络结构如下：</a:t>
            </a:r>
            <a:endParaRPr lang="en-US" altLang="zh-CN" dirty="0"/>
          </a:p>
          <a:p>
            <a:endParaRPr lang="en-US" altLang="zh-CN" dirty="0"/>
          </a:p>
        </p:txBody>
      </p:sp>
      <p:pic>
        <p:nvPicPr>
          <p:cNvPr id="4" name="Picture 3"/>
          <p:cNvPicPr>
            <a:picLocks noChangeAspect="1"/>
          </p:cNvPicPr>
          <p:nvPr/>
        </p:nvPicPr>
        <p:blipFill>
          <a:blip r:embed="rId3"/>
          <a:stretch>
            <a:fillRect/>
          </a:stretch>
        </p:blipFill>
        <p:spPr>
          <a:xfrm>
            <a:off x="1235485" y="3707060"/>
            <a:ext cx="9781560" cy="2780825"/>
          </a:xfrm>
          <a:prstGeom prst="rect">
            <a:avLst/>
          </a:prstGeom>
        </p:spPr>
      </p:pic>
    </p:spTree>
    <p:extLst>
      <p:ext uri="{BB962C8B-B14F-4D97-AF65-F5344CB8AC3E}">
        <p14:creationId xmlns:p14="http://schemas.microsoft.com/office/powerpoint/2010/main" val="21300995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 Detection</a:t>
            </a:r>
            <a:r>
              <a:rPr lang="zh-CN" altLang="en-US" dirty="0"/>
              <a:t>的优势：</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，设置它的</a:t>
            </a:r>
            <a:r>
              <a:rPr lang="en-US" altLang="zh-CN" dirty="0"/>
              <a:t>content type</a:t>
            </a:r>
            <a:r>
              <a:rPr lang="zh-CN" altLang="en-US" dirty="0"/>
              <a:t>为</a:t>
            </a:r>
            <a:r>
              <a:rPr lang="en-US" altLang="zh-CN" dirty="0"/>
              <a:t>application/x-</a:t>
            </a:r>
            <a:r>
              <a:rPr lang="en-US" altLang="zh-CN" dirty="0" err="1"/>
              <a:t>sagemaker</a:t>
            </a:r>
            <a:r>
              <a:rPr lang="en-US" altLang="zh-CN" dirty="0"/>
              <a:t>-model</a:t>
            </a:r>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2"/>
            <a:r>
              <a:rPr lang="zh-CN" altLang="en-US" dirty="0"/>
              <a:t>通过使用超参数</a:t>
            </a:r>
            <a:r>
              <a:rPr lang="en-US" dirty="0" err="1"/>
              <a:t>freeze_layer_pattern</a:t>
            </a:r>
            <a:r>
              <a:rPr lang="zh-CN" altLang="en-US" dirty="0"/>
              <a:t>设置的正则表达式，来</a:t>
            </a:r>
            <a:r>
              <a:rPr lang="en-US" altLang="zh-CN" dirty="0"/>
              <a:t>frozen</a:t>
            </a:r>
            <a:r>
              <a:rPr lang="zh-CN" altLang="en-US" dirty="0"/>
              <a:t>对应的</a:t>
            </a:r>
            <a:r>
              <a:rPr lang="en-US" altLang="zh-CN" dirty="0"/>
              <a:t>layer</a:t>
            </a:r>
            <a:r>
              <a:rPr lang="zh-CN" altLang="en-US" dirty="0"/>
              <a:t>的模型参数。</a:t>
            </a:r>
            <a:endParaRPr lang="en-US" altLang="zh-CN" dirty="0"/>
          </a:p>
          <a:p>
            <a:pPr lvl="1"/>
            <a:r>
              <a:rPr lang="zh-CN" altLang="en-US" b="1" dirty="0"/>
              <a:t>原生支持</a:t>
            </a:r>
            <a:r>
              <a:rPr lang="en-US" altLang="zh-CN" b="1" dirty="0"/>
              <a:t>image size rescaling</a:t>
            </a:r>
          </a:p>
          <a:p>
            <a:pPr lvl="2"/>
            <a:r>
              <a:rPr lang="zh-CN" altLang="en-US" dirty="0"/>
              <a:t>通过设置超参数</a:t>
            </a:r>
            <a:r>
              <a:rPr lang="en-US" dirty="0" err="1"/>
              <a:t>image_shape</a:t>
            </a:r>
            <a:r>
              <a:rPr lang="zh-CN" altLang="en-US" dirty="0"/>
              <a:t>把图片</a:t>
            </a:r>
            <a:r>
              <a:rPr lang="en-US" altLang="zh-CN" dirty="0"/>
              <a:t>rescale</a:t>
            </a:r>
            <a:r>
              <a:rPr lang="zh-CN" altLang="en-US" dirty="0"/>
              <a:t>为正方形</a:t>
            </a:r>
            <a:endParaRPr lang="en-US" altLang="zh-CN" dirty="0"/>
          </a:p>
          <a:p>
            <a:pPr lvl="1"/>
            <a:r>
              <a:rPr lang="zh-CN" altLang="en-US" b="1" dirty="0"/>
              <a:t>内部实现会自动做图片增强</a:t>
            </a:r>
            <a:endParaRPr lang="en-US" altLang="zh-CN" b="1" dirty="0"/>
          </a:p>
          <a:p>
            <a:pPr lvl="2"/>
            <a:r>
              <a:rPr lang="zh-CN" altLang="en-US" b="1" dirty="0"/>
              <a:t>比如翻转，抖动</a:t>
            </a:r>
            <a:endParaRPr lang="en-US" altLang="zh-CN" b="1" dirty="0"/>
          </a:p>
          <a:p>
            <a:pPr lvl="1"/>
            <a:r>
              <a:rPr lang="zh-CN" altLang="en-US" dirty="0"/>
              <a:t>可以方便的选择</a:t>
            </a:r>
            <a:r>
              <a:rPr lang="en-US" altLang="zh-CN" dirty="0" err="1"/>
              <a:t>base_network</a:t>
            </a:r>
            <a:r>
              <a:rPr lang="zh-CN" altLang="en-US" dirty="0"/>
              <a:t>为</a:t>
            </a:r>
            <a:r>
              <a:rPr lang="en-US" altLang="zh-CN" dirty="0"/>
              <a:t>VGG-16</a:t>
            </a:r>
            <a:r>
              <a:rPr lang="zh-CN" altLang="en-US" dirty="0"/>
              <a:t>或者</a:t>
            </a:r>
            <a:r>
              <a:rPr lang="en-US" altLang="zh-CN" dirty="0"/>
              <a:t>Resnet-50</a:t>
            </a:r>
          </a:p>
          <a:p>
            <a:endParaRPr lang="en-US" dirty="0"/>
          </a:p>
        </p:txBody>
      </p:sp>
    </p:spTree>
    <p:extLst>
      <p:ext uri="{BB962C8B-B14F-4D97-AF65-F5344CB8AC3E}">
        <p14:creationId xmlns:p14="http://schemas.microsoft.com/office/powerpoint/2010/main" val="3207709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114426</TotalTime>
  <Words>43857</Words>
  <Application>Microsoft Office PowerPoint</Application>
  <PresentationFormat>Widescreen</PresentationFormat>
  <Paragraphs>2113</Paragraphs>
  <Slides>169</Slides>
  <Notes>101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169</vt:i4>
      </vt:variant>
    </vt:vector>
  </HeadingPairs>
  <TitlesOfParts>
    <vt:vector size="183" baseType="lpstr">
      <vt:lpstr>Amazon Ember</vt:lpstr>
      <vt:lpstr>Amazon Ember Cd Light</vt:lpstr>
      <vt:lpstr>等线</vt:lpstr>
      <vt:lpstr>等线 Light</vt:lpstr>
      <vt:lpstr>Microsoft YaHei</vt:lpstr>
      <vt:lpstr>Microsoft YaHei</vt:lpstr>
      <vt:lpstr>Microsoft YaHei Light</vt:lpstr>
      <vt:lpstr>Arial</vt:lpstr>
      <vt:lpstr>Calibri</vt:lpstr>
      <vt:lpstr>Calibri Light</vt:lpstr>
      <vt:lpstr>Cambria Math</vt:lpstr>
      <vt:lpstr>Segoe UI</vt:lpstr>
      <vt:lpstr>Wingdings</vt:lpstr>
      <vt:lpstr>Office Theme</vt:lpstr>
      <vt:lpstr>AWS SageMaker deep dive</vt:lpstr>
      <vt:lpstr>议程</vt:lpstr>
      <vt:lpstr>SageMaker概览</vt:lpstr>
      <vt:lpstr>SageMaker是什么？</vt:lpstr>
      <vt:lpstr>SageMaker优势是什么？</vt:lpstr>
      <vt:lpstr>Continue…….</vt:lpstr>
      <vt:lpstr>SageMaker的基本概念和知识点</vt:lpstr>
      <vt:lpstr>数据集Input mode：File mode 和Pipe mode</vt:lpstr>
      <vt:lpstr>Input mode和pipe mode的示例代码</vt:lpstr>
      <vt:lpstr>SageMaker API：high level API和low level API</vt:lpstr>
      <vt:lpstr>SageMaker high level和low level API示例</vt:lpstr>
      <vt:lpstr>SageMaker high level API for Tensorflow</vt:lpstr>
      <vt:lpstr>SageMaker的训练方式: local mode 和non-local mode </vt:lpstr>
      <vt:lpstr>SageMaker的training和serving架构</vt:lpstr>
      <vt:lpstr>SageMaker中的两大类container </vt:lpstr>
      <vt:lpstr>Continue…..</vt:lpstr>
      <vt:lpstr>两大类container的区别</vt:lpstr>
      <vt:lpstr>Continue…..</vt:lpstr>
      <vt:lpstr>Sagemaker内建框架容器</vt:lpstr>
      <vt:lpstr>User entrypoint设置方式</vt:lpstr>
      <vt:lpstr>SageMaker中的容器需要遵守的约定</vt:lpstr>
      <vt:lpstr>Continue…..</vt:lpstr>
      <vt:lpstr>SageMaker内建框架的好处</vt:lpstr>
      <vt:lpstr>Continue…..</vt:lpstr>
      <vt:lpstr>Continue……</vt:lpstr>
      <vt:lpstr>如何选择BYOS or BYOC？</vt:lpstr>
      <vt:lpstr>Continue…..</vt:lpstr>
      <vt:lpstr>SageMaker Neo介绍 </vt:lpstr>
      <vt:lpstr>Neo VS deep compression</vt:lpstr>
      <vt:lpstr>Neo的好处</vt:lpstr>
      <vt:lpstr>Neo编译前后总文件小大对比</vt:lpstr>
      <vt:lpstr>TVM 架构图</vt:lpstr>
      <vt:lpstr>Continue……</vt:lpstr>
      <vt:lpstr>TVM优化方法</vt:lpstr>
      <vt:lpstr>TVM benchmark</vt:lpstr>
      <vt:lpstr>Treelite介绍</vt:lpstr>
      <vt:lpstr>Treelite benchmark</vt:lpstr>
      <vt:lpstr>Sagemaker Studio（preview阶段）</vt:lpstr>
      <vt:lpstr>数据准备</vt:lpstr>
      <vt:lpstr>SageMaker的Ground Truth</vt:lpstr>
      <vt:lpstr>Continue…..</vt:lpstr>
      <vt:lpstr>Continue…..</vt:lpstr>
      <vt:lpstr>Continue……</vt:lpstr>
      <vt:lpstr>Continue…..</vt:lpstr>
      <vt:lpstr>Sagemaker processing</vt:lpstr>
      <vt:lpstr>Continue….</vt:lpstr>
      <vt:lpstr>Continue…..</vt:lpstr>
      <vt:lpstr>Sagemaker jupyter notebook</vt:lpstr>
      <vt:lpstr>模型选择</vt:lpstr>
      <vt:lpstr>多种算法选择 </vt:lpstr>
      <vt:lpstr>内置算法种类</vt:lpstr>
      <vt:lpstr>AWS Sagemaker Marketplace</vt:lpstr>
      <vt:lpstr>模型训练</vt:lpstr>
      <vt:lpstr>SageMaker 分布式训练介绍</vt:lpstr>
      <vt:lpstr>SageMaker内建框架对分布式训练的支持</vt:lpstr>
      <vt:lpstr>SageMaker内建tensorflow分布式训练方法</vt:lpstr>
      <vt:lpstr>Continue……</vt:lpstr>
      <vt:lpstr>Sagemaker内建tensorflow的训练场景</vt:lpstr>
      <vt:lpstr>Continue…..</vt:lpstr>
      <vt:lpstr>SageMaker内建tensorflow训练小结：</vt:lpstr>
      <vt:lpstr>Continue….</vt:lpstr>
      <vt:lpstr>Sagemaker的spot + checkpoint</vt:lpstr>
      <vt:lpstr>Continue…..</vt:lpstr>
      <vt:lpstr>SageMaker Automatic model tuning</vt:lpstr>
      <vt:lpstr>Continue…..</vt:lpstr>
      <vt:lpstr>Continue…..</vt:lpstr>
      <vt:lpstr>Sagemaker Autopilot</vt:lpstr>
      <vt:lpstr>Sagemaker debugger</vt:lpstr>
      <vt:lpstr>Continue…..</vt:lpstr>
      <vt:lpstr>Continue…..</vt:lpstr>
      <vt:lpstr>Continue…..</vt:lpstr>
      <vt:lpstr>SageMaker experiment</vt:lpstr>
      <vt:lpstr>模型部署</vt:lpstr>
      <vt:lpstr>SageMaker内建的serving框架</vt:lpstr>
      <vt:lpstr>Continue…..</vt:lpstr>
      <vt:lpstr>Continue…..</vt:lpstr>
      <vt:lpstr>Continue….</vt:lpstr>
      <vt:lpstr>推理时的client side batch与server side batch</vt:lpstr>
      <vt:lpstr>SageMaker inference pipeline</vt:lpstr>
      <vt:lpstr>Sagemaker Multi-model endpoint(MME)部署</vt:lpstr>
      <vt:lpstr>Continue…..</vt:lpstr>
      <vt:lpstr>SageMaker 部署模型</vt:lpstr>
      <vt:lpstr>Continue….</vt:lpstr>
      <vt:lpstr>Sagemaker transformer</vt:lpstr>
      <vt:lpstr>Continue….</vt:lpstr>
      <vt:lpstr>Continue…..</vt:lpstr>
      <vt:lpstr>Sagemaker model monitor</vt:lpstr>
      <vt:lpstr>Continue…..</vt:lpstr>
      <vt:lpstr>Sagemaker与其他开源组件的集成</vt:lpstr>
      <vt:lpstr>Sagemaker operator for Kubernets and EKS</vt:lpstr>
      <vt:lpstr>Sagemaker与spark的集成方式</vt:lpstr>
      <vt:lpstr>附录：SageMaker的内建算法/模型</vt:lpstr>
      <vt:lpstr>Sagemaker 内建算法概览</vt:lpstr>
      <vt:lpstr>计算机视觉相关</vt:lpstr>
      <vt:lpstr>内建算法/模型-----图像分类</vt:lpstr>
      <vt:lpstr>Continue…..</vt:lpstr>
      <vt:lpstr>Continue…..</vt:lpstr>
      <vt:lpstr>内建算法/模型----- Object Detection</vt:lpstr>
      <vt:lpstr>Continue…..</vt:lpstr>
      <vt:lpstr>Continue……</vt:lpstr>
      <vt:lpstr>内建算法/模型----- Semantic Segmentation</vt:lpstr>
      <vt:lpstr>Continue….</vt:lpstr>
      <vt:lpstr>Continue…..</vt:lpstr>
      <vt:lpstr>NLP和语音识别相关</vt:lpstr>
      <vt:lpstr>内建算法/模型-----BlazingText</vt:lpstr>
      <vt:lpstr>Continue……</vt:lpstr>
      <vt:lpstr>Continue…..</vt:lpstr>
      <vt:lpstr>Continue…..</vt:lpstr>
      <vt:lpstr>Continue….</vt:lpstr>
      <vt:lpstr>Continue…..</vt:lpstr>
      <vt:lpstr>Continue…..</vt:lpstr>
      <vt:lpstr>内建算法/模型----- Latent Dirichlet Allocation (LDA)</vt:lpstr>
      <vt:lpstr>Continue…..</vt:lpstr>
      <vt:lpstr>Continue….</vt:lpstr>
      <vt:lpstr>Continue…..</vt:lpstr>
      <vt:lpstr>内建算法/模型-----Neural Topic Model (NTM) </vt:lpstr>
      <vt:lpstr>Continue….</vt:lpstr>
      <vt:lpstr>Continue…..</vt:lpstr>
      <vt:lpstr>Continue…..</vt:lpstr>
      <vt:lpstr>Continue…..</vt:lpstr>
      <vt:lpstr>Continue…..</vt:lpstr>
      <vt:lpstr>内建算法/模型----- Sequence-to-Sequence</vt:lpstr>
      <vt:lpstr>Continue……</vt:lpstr>
      <vt:lpstr>Continue….</vt:lpstr>
      <vt:lpstr>Continue…..</vt:lpstr>
      <vt:lpstr>时间序列预测相关</vt:lpstr>
      <vt:lpstr>内建算法/模型-----DeepAR</vt:lpstr>
      <vt:lpstr>Continue…..</vt:lpstr>
      <vt:lpstr>Continue…..</vt:lpstr>
      <vt:lpstr>Continue……</vt:lpstr>
      <vt:lpstr>Continue….</vt:lpstr>
      <vt:lpstr>Continue…..</vt:lpstr>
      <vt:lpstr>Continue……</vt:lpstr>
      <vt:lpstr>Continue…..</vt:lpstr>
      <vt:lpstr>Continue……</vt:lpstr>
      <vt:lpstr>个性化搜索，广告CTR和推荐系统相关</vt:lpstr>
      <vt:lpstr>内建算法/模型-----FM因子分解机</vt:lpstr>
      <vt:lpstr>Continue….</vt:lpstr>
      <vt:lpstr>Continue…..</vt:lpstr>
      <vt:lpstr>内建算法/模型----- Object2Vec </vt:lpstr>
      <vt:lpstr>Object2Vec模型架构图</vt:lpstr>
      <vt:lpstr>Continue….</vt:lpstr>
      <vt:lpstr>Continue…..</vt:lpstr>
      <vt:lpstr>Continue……</vt:lpstr>
      <vt:lpstr>Continue….</vt:lpstr>
      <vt:lpstr>Continue…..</vt:lpstr>
      <vt:lpstr>内建算法/模型----- K-Nearest Neighbors (kNN) </vt:lpstr>
      <vt:lpstr>Continue…..</vt:lpstr>
      <vt:lpstr>Continue…..</vt:lpstr>
      <vt:lpstr>异常检测相关</vt:lpstr>
      <vt:lpstr>内建算法/模型-----IP Insights</vt:lpstr>
      <vt:lpstr>Continue…..</vt:lpstr>
      <vt:lpstr>Continue….</vt:lpstr>
      <vt:lpstr>Continue…..</vt:lpstr>
      <vt:lpstr>内建算法/模型----- Random Cut Forest (RCF)</vt:lpstr>
      <vt:lpstr>Continue…..</vt:lpstr>
      <vt:lpstr>Continue…..</vt:lpstr>
      <vt:lpstr>基于表格数据的传统机器学习通用任务相关</vt:lpstr>
      <vt:lpstr>内建算法/模型----- K-Means</vt:lpstr>
      <vt:lpstr>内建算法/模型----- Linear Learner</vt:lpstr>
      <vt:lpstr>Continue….</vt:lpstr>
      <vt:lpstr>Continue…..</vt:lpstr>
      <vt:lpstr>Continue…..</vt:lpstr>
      <vt:lpstr>内建算法/模型----- Principal Component Analysis (PCA)</vt:lpstr>
      <vt:lpstr>Continue…..</vt:lpstr>
      <vt:lpstr>Continue…..</vt:lpstr>
      <vt:lpstr>内建算法/模型----- XGBoost </vt:lpstr>
      <vt:lpstr>Continue…..</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SageMaker介绍</dc:title>
  <dc:creator>Liang, Yuhui</dc:creator>
  <cp:lastModifiedBy>Liang, Yuhui</cp:lastModifiedBy>
  <cp:revision>2529</cp:revision>
  <dcterms:created xsi:type="dcterms:W3CDTF">2020-02-20T15:40:51Z</dcterms:created>
  <dcterms:modified xsi:type="dcterms:W3CDTF">2022-06-27T11:21:14Z</dcterms:modified>
</cp:coreProperties>
</file>